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4"/>
    <p:sldMasterId id="2147483966" r:id="rId5"/>
  </p:sldMasterIdLst>
  <p:notesMasterIdLst>
    <p:notesMasterId r:id="rId61"/>
  </p:notesMasterIdLst>
  <p:handoutMasterIdLst>
    <p:handoutMasterId r:id="rId62"/>
  </p:handoutMasterIdLst>
  <p:sldIdLst>
    <p:sldId id="407" r:id="rId6"/>
    <p:sldId id="409" r:id="rId7"/>
    <p:sldId id="410" r:id="rId8"/>
    <p:sldId id="264" r:id="rId9"/>
    <p:sldId id="408" r:id="rId10"/>
    <p:sldId id="452" r:id="rId11"/>
    <p:sldId id="453" r:id="rId12"/>
    <p:sldId id="454" r:id="rId13"/>
    <p:sldId id="455" r:id="rId14"/>
    <p:sldId id="443" r:id="rId15"/>
    <p:sldId id="444" r:id="rId16"/>
    <p:sldId id="445" r:id="rId17"/>
    <p:sldId id="446" r:id="rId18"/>
    <p:sldId id="447" r:id="rId19"/>
    <p:sldId id="448" r:id="rId20"/>
    <p:sldId id="449" r:id="rId21"/>
    <p:sldId id="450" r:id="rId22"/>
    <p:sldId id="451" r:id="rId23"/>
    <p:sldId id="456" r:id="rId24"/>
    <p:sldId id="457" r:id="rId25"/>
    <p:sldId id="458" r:id="rId26"/>
    <p:sldId id="459" r:id="rId27"/>
    <p:sldId id="460" r:id="rId28"/>
    <p:sldId id="461" r:id="rId29"/>
    <p:sldId id="462" r:id="rId30"/>
    <p:sldId id="463" r:id="rId31"/>
    <p:sldId id="464" r:id="rId32"/>
    <p:sldId id="465" r:id="rId33"/>
    <p:sldId id="466" r:id="rId34"/>
    <p:sldId id="467" r:id="rId35"/>
    <p:sldId id="468" r:id="rId36"/>
    <p:sldId id="411" r:id="rId37"/>
    <p:sldId id="413" r:id="rId38"/>
    <p:sldId id="414" r:id="rId39"/>
    <p:sldId id="415" r:id="rId40"/>
    <p:sldId id="416" r:id="rId41"/>
    <p:sldId id="422" r:id="rId42"/>
    <p:sldId id="423" r:id="rId43"/>
    <p:sldId id="424" r:id="rId44"/>
    <p:sldId id="425" r:id="rId45"/>
    <p:sldId id="426" r:id="rId46"/>
    <p:sldId id="469" r:id="rId47"/>
    <p:sldId id="470" r:id="rId48"/>
    <p:sldId id="471" r:id="rId49"/>
    <p:sldId id="472" r:id="rId50"/>
    <p:sldId id="473" r:id="rId51"/>
    <p:sldId id="474" r:id="rId52"/>
    <p:sldId id="475" r:id="rId53"/>
    <p:sldId id="476" r:id="rId54"/>
    <p:sldId id="412" r:id="rId55"/>
    <p:sldId id="430" r:id="rId56"/>
    <p:sldId id="431" r:id="rId57"/>
    <p:sldId id="432" r:id="rId58"/>
    <p:sldId id="433" r:id="rId59"/>
    <p:sldId id="434" r:id="rId60"/>
  </p:sldIdLst>
  <p:sldSz cx="12192000" cy="6858000"/>
  <p:notesSz cx="6858000" cy="9144000"/>
  <p:custDataLst>
    <p:tags r:id="rId63"/>
  </p:custDataLst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apgemini Masters" id="{4E249A1C-D928-4AC0-A77C-65440B7A141B}">
          <p14:sldIdLst>
            <p14:sldId id="407"/>
            <p14:sldId id="409"/>
            <p14:sldId id="410"/>
            <p14:sldId id="264"/>
            <p14:sldId id="408"/>
            <p14:sldId id="452"/>
            <p14:sldId id="453"/>
            <p14:sldId id="454"/>
            <p14:sldId id="455"/>
            <p14:sldId id="443"/>
            <p14:sldId id="444"/>
            <p14:sldId id="445"/>
            <p14:sldId id="446"/>
            <p14:sldId id="447"/>
            <p14:sldId id="448"/>
            <p14:sldId id="449"/>
            <p14:sldId id="450"/>
            <p14:sldId id="451"/>
            <p14:sldId id="456"/>
            <p14:sldId id="457"/>
            <p14:sldId id="458"/>
            <p14:sldId id="459"/>
            <p14:sldId id="460"/>
            <p14:sldId id="461"/>
            <p14:sldId id="462"/>
            <p14:sldId id="463"/>
            <p14:sldId id="464"/>
            <p14:sldId id="465"/>
            <p14:sldId id="466"/>
            <p14:sldId id="467"/>
            <p14:sldId id="468"/>
            <p14:sldId id="411"/>
            <p14:sldId id="413"/>
            <p14:sldId id="414"/>
            <p14:sldId id="415"/>
            <p14:sldId id="416"/>
            <p14:sldId id="422"/>
            <p14:sldId id="423"/>
            <p14:sldId id="424"/>
            <p14:sldId id="425"/>
            <p14:sldId id="426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12"/>
            <p14:sldId id="430"/>
            <p14:sldId id="431"/>
            <p14:sldId id="432"/>
            <p14:sldId id="433"/>
            <p14:sldId id="434"/>
          </p14:sldIdLst>
        </p14:section>
      </p14:sectionLst>
    </p:ext>
    <p:ext uri="{EFAFB233-063F-42B5-8137-9DF3F51BA10A}">
      <p15:sldGuideLst xmlns:p15="http://schemas.microsoft.com/office/powerpoint/2012/main">
        <p15:guide id="5" orient="horz" pos="2341" userDrawn="1">
          <p15:clr>
            <a:srgbClr val="A4A3A4"/>
          </p15:clr>
        </p15:guide>
        <p15:guide id="7" pos="36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2980"/>
    <a:srgbClr val="80B8D6"/>
    <a:srgbClr val="00C37B"/>
    <a:srgbClr val="CBD5E3"/>
    <a:srgbClr val="2B0A3D"/>
    <a:srgbClr val="0F999C"/>
    <a:srgbClr val="01D1D0"/>
    <a:srgbClr val="0070AD"/>
    <a:srgbClr val="FF7E83"/>
    <a:srgbClr val="95E6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02" autoAdjust="0"/>
    <p:restoredTop sz="93979" autoAdjust="0"/>
  </p:normalViewPr>
  <p:slideViewPr>
    <p:cSldViewPr>
      <p:cViewPr>
        <p:scale>
          <a:sx n="75" d="100"/>
          <a:sy n="75" d="100"/>
        </p:scale>
        <p:origin x="292" y="-140"/>
      </p:cViewPr>
      <p:guideLst>
        <p:guide orient="horz" pos="2341"/>
        <p:guide pos="36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4" d="100"/>
          <a:sy n="74" d="100"/>
        </p:scale>
        <p:origin x="2706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gs" Target="tags/tag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D8B6225-3E94-4525-8747-A8CEEE07C47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E33FD8-B984-44FE-83F0-5C989EE62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C988DC-9DE3-4390-97AB-D61B85DACE57}" type="datetimeFigureOut">
              <a:rPr lang="pt-PT" sz="900" smtClean="0"/>
              <a:pPr/>
              <a:t>21/12/2021</a:t>
            </a:fld>
            <a:endParaRPr lang="pt-PT" sz="9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AD1E4F-EFF7-4551-A0B7-35D2A74F4F4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 sz="9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3F35C8-35E9-48DD-971F-B2366CC5B7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190BF9-40D8-49B5-87EF-599BB2C7EE93}" type="slidenum">
              <a:rPr lang="pt-PT" sz="900" smtClean="0"/>
              <a:pPr/>
              <a:t>‹N°›</a:t>
            </a:fld>
            <a:endParaRPr lang="pt-PT" sz="900"/>
          </a:p>
        </p:txBody>
      </p:sp>
    </p:spTree>
    <p:extLst>
      <p:ext uri="{BB962C8B-B14F-4D97-AF65-F5344CB8AC3E}">
        <p14:creationId xmlns:p14="http://schemas.microsoft.com/office/powerpoint/2010/main" val="3609307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835B8F7-DAC4-4931-8AED-4356A8B2FD64}" type="datetimeFigureOut">
              <a:rPr lang="pt-BR" smtClean="0"/>
              <a:pPr/>
              <a:t>21/12/2021</a:t>
            </a:fld>
            <a:endParaRPr lang="pt-BR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 dirty="0"/>
              <a:t>Insert comments</a:t>
            </a:r>
            <a:endParaRPr lang="pt-BR" dirty="0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pt-BR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C0696B5C-12A0-4042-B4D0-BD3B9A4F58C6}" type="slidenum">
              <a:rPr lang="pt-BR" smtClean="0"/>
              <a:pPr/>
              <a:t>‹N°›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33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696B5C-12A0-4042-B4D0-BD3B9A4F58C6}" type="slidenum">
              <a:rPr lang="pt-BR" smtClean="0"/>
              <a:pPr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0001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E143D-0798-459A-9A88-68D8780F38C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47407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9E143D-0798-459A-9A88-68D8780F38C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0870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06CD8F-B7ED-4A05-9FB1-A01CC0EF02CC}" type="slidenum">
              <a:rPr lang="fr-FR" smtClean="0"/>
              <a:pPr/>
              <a:t>55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3657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ltran.com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662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81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592B57-BCDC-46B2-904B-5A7FDEA22156}"/>
              </a:ext>
            </a:extLst>
          </p:cNvPr>
          <p:cNvGrpSpPr/>
          <p:nvPr userDrawn="1"/>
        </p:nvGrpSpPr>
        <p:grpSpPr>
          <a:xfrm rot="10800000">
            <a:off x="0" y="-583910"/>
            <a:ext cx="8184232" cy="7441910"/>
            <a:chOff x="3847179" y="1294078"/>
            <a:chExt cx="4118037" cy="3744526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855C7D-FB6F-4A0D-99F6-3523A5DB1407}"/>
                </a:ext>
              </a:extLst>
            </p:cNvPr>
            <p:cNvSpPr/>
            <p:nvPr/>
          </p:nvSpPr>
          <p:spPr>
            <a:xfrm>
              <a:off x="4193316" y="2714504"/>
              <a:ext cx="3771900" cy="2324100"/>
            </a:xfrm>
            <a:custGeom>
              <a:avLst/>
              <a:gdLst>
                <a:gd name="connsiteX0" fmla="*/ 3770471 w 3771900"/>
                <a:gd name="connsiteY0" fmla="*/ 1651908 h 2324100"/>
                <a:gd name="connsiteX1" fmla="*/ 2411540 w 3771900"/>
                <a:gd name="connsiteY1" fmla="*/ 35897 h 2324100"/>
                <a:gd name="connsiteX2" fmla="*/ 976694 w 3771900"/>
                <a:gd name="connsiteY2" fmla="*/ 559486 h 2324100"/>
                <a:gd name="connsiteX3" fmla="*/ 7144 w 3771900"/>
                <a:gd name="connsiteY3" fmla="*/ 633686 h 2324100"/>
                <a:gd name="connsiteX4" fmla="*/ 3773710 w 3771900"/>
                <a:gd name="connsiteY4" fmla="*/ 2321421 h 2324100"/>
                <a:gd name="connsiteX5" fmla="*/ 3770471 w 3771900"/>
                <a:gd name="connsiteY5" fmla="*/ 1651908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0" h="2324100">
                  <a:moveTo>
                    <a:pt x="3770471" y="1651908"/>
                  </a:moveTo>
                  <a:cubicBezTo>
                    <a:pt x="3318605" y="1380732"/>
                    <a:pt x="2548319" y="213919"/>
                    <a:pt x="2411540" y="35897"/>
                  </a:cubicBezTo>
                  <a:cubicBezTo>
                    <a:pt x="2099405" y="-85642"/>
                    <a:pt x="1609249" y="195060"/>
                    <a:pt x="976694" y="559486"/>
                  </a:cubicBezTo>
                  <a:cubicBezTo>
                    <a:pt x="388620" y="898291"/>
                    <a:pt x="51530" y="667786"/>
                    <a:pt x="7144" y="633686"/>
                  </a:cubicBezTo>
                  <a:cubicBezTo>
                    <a:pt x="793052" y="1266241"/>
                    <a:pt x="2403253" y="1964329"/>
                    <a:pt x="3773710" y="2321421"/>
                  </a:cubicBezTo>
                  <a:cubicBezTo>
                    <a:pt x="3773805" y="2144447"/>
                    <a:pt x="3770471" y="1814881"/>
                    <a:pt x="3770471" y="1651908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910F3B-3232-4E33-8A3C-C9ECA9724E12}"/>
                </a:ext>
              </a:extLst>
            </p:cNvPr>
            <p:cNvSpPr/>
            <p:nvPr/>
          </p:nvSpPr>
          <p:spPr>
            <a:xfrm>
              <a:off x="3847179" y="1294078"/>
              <a:ext cx="4114800" cy="3086100"/>
            </a:xfrm>
            <a:custGeom>
              <a:avLst/>
              <a:gdLst>
                <a:gd name="connsiteX0" fmla="*/ 4116608 w 4114800"/>
                <a:gd name="connsiteY0" fmla="*/ 7144 h 3086100"/>
                <a:gd name="connsiteX1" fmla="*/ 377379 w 4114800"/>
                <a:gd name="connsiteY1" fmla="*/ 7144 h 3086100"/>
                <a:gd name="connsiteX2" fmla="*/ 348233 w 4114800"/>
                <a:gd name="connsiteY2" fmla="*/ 2061591 h 3086100"/>
                <a:gd name="connsiteX3" fmla="*/ 353376 w 4114800"/>
                <a:gd name="connsiteY3" fmla="*/ 2065687 h 3086100"/>
                <a:gd name="connsiteX4" fmla="*/ 1322926 w 4114800"/>
                <a:gd name="connsiteY4" fmla="*/ 1991487 h 3086100"/>
                <a:gd name="connsiteX5" fmla="*/ 2757677 w 4114800"/>
                <a:gd name="connsiteY5" fmla="*/ 1467898 h 3086100"/>
                <a:gd name="connsiteX6" fmla="*/ 4116608 w 4114800"/>
                <a:gd name="connsiteY6" fmla="*/ 3083909 h 3086100"/>
                <a:gd name="connsiteX7" fmla="*/ 4116608 w 4114800"/>
                <a:gd name="connsiteY7" fmla="*/ 7144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4800" h="3086100">
                  <a:moveTo>
                    <a:pt x="4116608" y="7144"/>
                  </a:moveTo>
                  <a:lnTo>
                    <a:pt x="377379" y="7144"/>
                  </a:lnTo>
                  <a:cubicBezTo>
                    <a:pt x="377379" y="7144"/>
                    <a:pt x="-435865" y="1427893"/>
                    <a:pt x="348233" y="2061591"/>
                  </a:cubicBezTo>
                  <a:cubicBezTo>
                    <a:pt x="349852" y="2062925"/>
                    <a:pt x="351661" y="2064353"/>
                    <a:pt x="353376" y="2065687"/>
                  </a:cubicBezTo>
                  <a:cubicBezTo>
                    <a:pt x="397858" y="2099786"/>
                    <a:pt x="734852" y="2330387"/>
                    <a:pt x="1322926" y="1991487"/>
                  </a:cubicBezTo>
                  <a:cubicBezTo>
                    <a:pt x="1955481" y="1627061"/>
                    <a:pt x="2445638" y="1346359"/>
                    <a:pt x="2757677" y="1467898"/>
                  </a:cubicBezTo>
                  <a:cubicBezTo>
                    <a:pt x="2894456" y="1645920"/>
                    <a:pt x="3664838" y="2812733"/>
                    <a:pt x="4116608" y="3083909"/>
                  </a:cubicBezTo>
                  <a:cubicBezTo>
                    <a:pt x="4116608" y="2760916"/>
                    <a:pt x="4116608" y="7144"/>
                    <a:pt x="4116608" y="7144"/>
                  </a:cubicBezTo>
                </a:path>
              </a:pathLst>
            </a:custGeom>
            <a:solidFill>
              <a:srgbClr val="0075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2035" y="3502732"/>
            <a:ext cx="3558066" cy="20586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7310" y="5571206"/>
            <a:ext cx="3558066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 and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094B5A-7617-4918-B4B1-E58924F906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184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12" name="Object 1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761" name="Freeform 9"/>
          <p:cNvSpPr>
            <a:spLocks/>
          </p:cNvSpPr>
          <p:nvPr userDrawn="1"/>
        </p:nvSpPr>
        <p:spPr bwMode="auto">
          <a:xfrm>
            <a:off x="0" y="0"/>
            <a:ext cx="4415526" cy="3176270"/>
          </a:xfrm>
          <a:custGeom>
            <a:avLst/>
            <a:gdLst/>
            <a:ahLst/>
            <a:cxnLst>
              <a:cxn ang="0">
                <a:pos x="0" y="877"/>
              </a:cxn>
              <a:cxn ang="0">
                <a:pos x="0" y="852"/>
              </a:cxn>
              <a:cxn ang="0">
                <a:pos x="0" y="10"/>
              </a:cxn>
              <a:cxn ang="0">
                <a:pos x="0" y="0"/>
              </a:cxn>
              <a:cxn ang="0">
                <a:pos x="37" y="0"/>
              </a:cxn>
              <a:cxn ang="0">
                <a:pos x="1233" y="0"/>
              </a:cxn>
              <a:cxn ang="0">
                <a:pos x="1250" y="9"/>
              </a:cxn>
              <a:cxn ang="0">
                <a:pos x="1350" y="178"/>
              </a:cxn>
              <a:cxn ang="0">
                <a:pos x="1373" y="380"/>
              </a:cxn>
              <a:cxn ang="0">
                <a:pos x="1277" y="541"/>
              </a:cxn>
              <a:cxn ang="0">
                <a:pos x="1269" y="544"/>
              </a:cxn>
              <a:cxn ang="0">
                <a:pos x="1160" y="550"/>
              </a:cxn>
              <a:cxn ang="0">
                <a:pos x="1007" y="624"/>
              </a:cxn>
              <a:cxn ang="0">
                <a:pos x="772" y="775"/>
              </a:cxn>
              <a:cxn ang="0">
                <a:pos x="516" y="921"/>
              </a:cxn>
              <a:cxn ang="0">
                <a:pos x="289" y="988"/>
              </a:cxn>
              <a:cxn ang="0">
                <a:pos x="1" y="879"/>
              </a:cxn>
              <a:cxn ang="0">
                <a:pos x="0" y="877"/>
              </a:cxn>
            </a:cxnLst>
            <a:rect l="0" t="0" r="r" b="b"/>
            <a:pathLst>
              <a:path w="1388" h="998">
                <a:moveTo>
                  <a:pt x="0" y="877"/>
                </a:moveTo>
                <a:cubicBezTo>
                  <a:pt x="0" y="869"/>
                  <a:pt x="0" y="860"/>
                  <a:pt x="0" y="852"/>
                </a:cubicBezTo>
                <a:cubicBezTo>
                  <a:pt x="0" y="571"/>
                  <a:pt x="0" y="290"/>
                  <a:pt x="0" y="10"/>
                </a:cubicBezTo>
                <a:cubicBezTo>
                  <a:pt x="0" y="7"/>
                  <a:pt x="0" y="3"/>
                  <a:pt x="0" y="0"/>
                </a:cubicBezTo>
                <a:cubicBezTo>
                  <a:pt x="12" y="0"/>
                  <a:pt x="25" y="0"/>
                  <a:pt x="37" y="0"/>
                </a:cubicBezTo>
                <a:cubicBezTo>
                  <a:pt x="435" y="0"/>
                  <a:pt x="834" y="0"/>
                  <a:pt x="1233" y="0"/>
                </a:cubicBezTo>
                <a:cubicBezTo>
                  <a:pt x="1241" y="0"/>
                  <a:pt x="1245" y="3"/>
                  <a:pt x="1250" y="9"/>
                </a:cubicBezTo>
                <a:cubicBezTo>
                  <a:pt x="1290" y="61"/>
                  <a:pt x="1325" y="116"/>
                  <a:pt x="1350" y="178"/>
                </a:cubicBezTo>
                <a:cubicBezTo>
                  <a:pt x="1376" y="243"/>
                  <a:pt x="1388" y="310"/>
                  <a:pt x="1373" y="380"/>
                </a:cubicBezTo>
                <a:cubicBezTo>
                  <a:pt x="1359" y="445"/>
                  <a:pt x="1324" y="496"/>
                  <a:pt x="1277" y="541"/>
                </a:cubicBezTo>
                <a:cubicBezTo>
                  <a:pt x="1275" y="543"/>
                  <a:pt x="1273" y="545"/>
                  <a:pt x="1269" y="544"/>
                </a:cubicBezTo>
                <a:cubicBezTo>
                  <a:pt x="1232" y="532"/>
                  <a:pt x="1196" y="539"/>
                  <a:pt x="1160" y="550"/>
                </a:cubicBezTo>
                <a:cubicBezTo>
                  <a:pt x="1106" y="568"/>
                  <a:pt x="1056" y="595"/>
                  <a:pt x="1007" y="624"/>
                </a:cubicBezTo>
                <a:cubicBezTo>
                  <a:pt x="927" y="672"/>
                  <a:pt x="850" y="725"/>
                  <a:pt x="772" y="775"/>
                </a:cubicBezTo>
                <a:cubicBezTo>
                  <a:pt x="689" y="828"/>
                  <a:pt x="605" y="879"/>
                  <a:pt x="516" y="921"/>
                </a:cubicBezTo>
                <a:cubicBezTo>
                  <a:pt x="443" y="954"/>
                  <a:pt x="369" y="980"/>
                  <a:pt x="289" y="988"/>
                </a:cubicBezTo>
                <a:cubicBezTo>
                  <a:pt x="175" y="998"/>
                  <a:pt x="79" y="962"/>
                  <a:pt x="1" y="879"/>
                </a:cubicBezTo>
                <a:cubicBezTo>
                  <a:pt x="0" y="879"/>
                  <a:pt x="0" y="878"/>
                  <a:pt x="0" y="87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3633451" cy="23077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351" y="3420284"/>
            <a:ext cx="4286594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F6EE60C-2261-45A0-AD6F-B5F767C57B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81371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BE7F41D-73F9-4353-AE3F-71AB837704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1372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3D9B326-443F-495A-B788-21C48AC85A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371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0358894-025F-4D0E-AF6E-F99EDF298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81372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E5AF299-5A92-48E3-B18F-F7FE7AB9EE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81371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951F368-6540-4675-9A52-0824638E0E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81372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518272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12" name="Object 1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Freeform 6"/>
          <p:cNvSpPr>
            <a:spLocks/>
          </p:cNvSpPr>
          <p:nvPr userDrawn="1"/>
        </p:nvSpPr>
        <p:spPr bwMode="auto">
          <a:xfrm>
            <a:off x="4901351" y="831584"/>
            <a:ext cx="7289800" cy="6026150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4195" y="2191647"/>
            <a:ext cx="4021613" cy="3160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6654800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92363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4545861" y="-1908"/>
            <a:ext cx="7646139" cy="35480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10383315" y="-1909"/>
            <a:ext cx="1808685" cy="26682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00" dirty="0"/>
          </a:p>
        </p:txBody>
      </p:sp>
      <p:sp>
        <p:nvSpPr>
          <p:cNvPr id="10" name="Triangle rectangle 9"/>
          <p:cNvSpPr/>
          <p:nvPr userDrawn="1"/>
        </p:nvSpPr>
        <p:spPr>
          <a:xfrm rot="16200000">
            <a:off x="3534339" y="-5995"/>
            <a:ext cx="358280" cy="364632"/>
          </a:xfrm>
          <a:prstGeom prst="rtTriangle">
            <a:avLst/>
          </a:prstGeom>
          <a:solidFill>
            <a:srgbClr val="007E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5" name="Triangle rectangle 24"/>
          <p:cNvSpPr/>
          <p:nvPr userDrawn="1"/>
        </p:nvSpPr>
        <p:spPr>
          <a:xfrm rot="5400000" flipV="1">
            <a:off x="4185903" y="-7055"/>
            <a:ext cx="355280" cy="36463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pic>
        <p:nvPicPr>
          <p:cNvPr id="7" name="Picture 15" descr="Altran_Part-of-Capgemini_email">
            <a:hlinkClick r:id="rId2"/>
          </p:cNvPr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7280" y="35339"/>
            <a:ext cx="934720" cy="3175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01282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37199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B5F77E1-A90A-4D54-B022-9C5E9B57DFA9}"/>
              </a:ext>
            </a:extLst>
          </p:cNvPr>
          <p:cNvGrpSpPr/>
          <p:nvPr userDrawn="1"/>
        </p:nvGrpSpPr>
        <p:grpSpPr>
          <a:xfrm>
            <a:off x="0" y="-55534"/>
            <a:ext cx="13296800" cy="5428750"/>
            <a:chOff x="0" y="-55534"/>
            <a:chExt cx="12216000" cy="5173384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9968303-ACAB-46E2-9ADA-FFEAE7DD34FF}"/>
                </a:ext>
              </a:extLst>
            </p:cNvPr>
            <p:cNvSpPr/>
            <p:nvPr userDrawn="1"/>
          </p:nvSpPr>
          <p:spPr>
            <a:xfrm rot="10800000" flipH="1">
              <a:off x="0" y="-32385"/>
              <a:ext cx="5332543" cy="3858339"/>
            </a:xfrm>
            <a:custGeom>
              <a:avLst/>
              <a:gdLst>
                <a:gd name="connsiteX0" fmla="*/ 2180368 w 2314575"/>
                <a:gd name="connsiteY0" fmla="*/ 675704 h 1685925"/>
                <a:gd name="connsiteX1" fmla="*/ 7144 w 2314575"/>
                <a:gd name="connsiteY1" fmla="*/ 84011 h 1685925"/>
                <a:gd name="connsiteX2" fmla="*/ 7144 w 2314575"/>
                <a:gd name="connsiteY2" fmla="*/ 1622204 h 1685925"/>
                <a:gd name="connsiteX3" fmla="*/ 29813 w 2314575"/>
                <a:gd name="connsiteY3" fmla="*/ 1681544 h 1685925"/>
                <a:gd name="connsiteX4" fmla="*/ 2086261 w 2314575"/>
                <a:gd name="connsiteY4" fmla="*/ 1681544 h 1685925"/>
                <a:gd name="connsiteX5" fmla="*/ 2180368 w 2314575"/>
                <a:gd name="connsiteY5" fmla="*/ 675704 h 1685925"/>
                <a:gd name="connsiteX0" fmla="*/ 2173224 w 2307237"/>
                <a:gd name="connsiteY0" fmla="*/ 668561 h 1674401"/>
                <a:gd name="connsiteX1" fmla="*/ 0 w 2307237"/>
                <a:gd name="connsiteY1" fmla="*/ 76868 h 1674401"/>
                <a:gd name="connsiteX2" fmla="*/ 0 w 2307237"/>
                <a:gd name="connsiteY2" fmla="*/ 1615061 h 1674401"/>
                <a:gd name="connsiteX3" fmla="*/ 2637 w 2307237"/>
                <a:gd name="connsiteY3" fmla="*/ 1664385 h 1674401"/>
                <a:gd name="connsiteX4" fmla="*/ 2079117 w 2307237"/>
                <a:gd name="connsiteY4" fmla="*/ 1674401 h 1674401"/>
                <a:gd name="connsiteX5" fmla="*/ 2173224 w 2307237"/>
                <a:gd name="connsiteY5" fmla="*/ 668561 h 1674401"/>
                <a:gd name="connsiteX0" fmla="*/ 2173224 w 2307237"/>
                <a:gd name="connsiteY0" fmla="*/ 668561 h 1669393"/>
                <a:gd name="connsiteX1" fmla="*/ 0 w 2307237"/>
                <a:gd name="connsiteY1" fmla="*/ 76868 h 1669393"/>
                <a:gd name="connsiteX2" fmla="*/ 0 w 2307237"/>
                <a:gd name="connsiteY2" fmla="*/ 1615061 h 1669393"/>
                <a:gd name="connsiteX3" fmla="*/ 2637 w 2307237"/>
                <a:gd name="connsiteY3" fmla="*/ 1664385 h 1669393"/>
                <a:gd name="connsiteX4" fmla="*/ 2079117 w 2307237"/>
                <a:gd name="connsiteY4" fmla="*/ 1669393 h 1669393"/>
                <a:gd name="connsiteX5" fmla="*/ 2173224 w 2307237"/>
                <a:gd name="connsiteY5" fmla="*/ 668561 h 16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7237" h="1669393">
                  <a:moveTo>
                    <a:pt x="2173224" y="668561"/>
                  </a:moveTo>
                  <a:cubicBezTo>
                    <a:pt x="1677257" y="1447230"/>
                    <a:pt x="849249" y="-388999"/>
                    <a:pt x="0" y="76868"/>
                  </a:cubicBezTo>
                  <a:lnTo>
                    <a:pt x="0" y="1615061"/>
                  </a:lnTo>
                  <a:cubicBezTo>
                    <a:pt x="7906" y="1636016"/>
                    <a:pt x="-4506" y="1646002"/>
                    <a:pt x="2637" y="1664385"/>
                  </a:cubicBezTo>
                  <a:lnTo>
                    <a:pt x="2079117" y="1669393"/>
                  </a:lnTo>
                  <a:cubicBezTo>
                    <a:pt x="2267807" y="988356"/>
                    <a:pt x="2432685" y="261177"/>
                    <a:pt x="2173224" y="6685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E554DC0D-4FB0-4F98-9429-3F0318722CC7}"/>
                </a:ext>
              </a:extLst>
            </p:cNvPr>
            <p:cNvSpPr/>
            <p:nvPr/>
          </p:nvSpPr>
          <p:spPr>
            <a:xfrm rot="10800000" flipH="1">
              <a:off x="2749803" y="-55534"/>
              <a:ext cx="9466197" cy="5173384"/>
            </a:xfrm>
            <a:custGeom>
              <a:avLst/>
              <a:gdLst>
                <a:gd name="connsiteX0" fmla="*/ 4091559 w 4095750"/>
                <a:gd name="connsiteY0" fmla="*/ 2231968 h 2238375"/>
                <a:gd name="connsiteX1" fmla="*/ 1634966 w 4095750"/>
                <a:gd name="connsiteY1" fmla="*/ 17120 h 2238375"/>
                <a:gd name="connsiteX2" fmla="*/ 7144 w 4095750"/>
                <a:gd name="connsiteY2" fmla="*/ 2231968 h 2238375"/>
                <a:gd name="connsiteX3" fmla="*/ 4091559 w 4095750"/>
                <a:gd name="connsiteY3" fmla="*/ 2231968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2238375">
                  <a:moveTo>
                    <a:pt x="4091559" y="2231968"/>
                  </a:moveTo>
                  <a:cubicBezTo>
                    <a:pt x="3792189" y="638721"/>
                    <a:pt x="3102578" y="-88131"/>
                    <a:pt x="1634966" y="17120"/>
                  </a:cubicBezTo>
                  <a:cubicBezTo>
                    <a:pt x="986980" y="1336237"/>
                    <a:pt x="438150" y="1962030"/>
                    <a:pt x="7144" y="2231968"/>
                  </a:cubicBezTo>
                  <a:lnTo>
                    <a:pt x="4091559" y="223196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247668" y="591671"/>
            <a:ext cx="5392948" cy="21173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343418" y="2709000"/>
            <a:ext cx="4194069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B462EBA-7EE8-40CC-BC93-E402200D83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2064" y="515719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34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 userDrawn="1"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8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 userDrawn="1">
          <p15:clr>
            <a:srgbClr val="FBAE40"/>
          </p15:clr>
        </p15:guide>
        <p15:guide id="2" pos="257" userDrawn="1">
          <p15:clr>
            <a:srgbClr val="FBAE40"/>
          </p15:clr>
        </p15:guide>
        <p15:guide id="3" pos="316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5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9">
            <a:extLst>
              <a:ext uri="{FF2B5EF4-FFF2-40B4-BE49-F238E27FC236}">
                <a16:creationId xmlns:a16="http://schemas.microsoft.com/office/drawing/2014/main" id="{49E27DC5-0E94-4161-ADB3-F3B33A33AFED}"/>
              </a:ext>
            </a:extLst>
          </p:cNvPr>
          <p:cNvSpPr>
            <a:spLocks/>
          </p:cNvSpPr>
          <p:nvPr userDrawn="1"/>
        </p:nvSpPr>
        <p:spPr bwMode="auto">
          <a:xfrm rot="5400000" flipH="1">
            <a:off x="-760396" y="-2458091"/>
            <a:ext cx="9115703" cy="9516479"/>
          </a:xfrm>
          <a:custGeom>
            <a:avLst/>
            <a:gdLst>
              <a:gd name="T0" fmla="*/ 0 w 1413"/>
              <a:gd name="T1" fmla="*/ 1323 h 1473"/>
              <a:gd name="T2" fmla="*/ 1413 w 1413"/>
              <a:gd name="T3" fmla="*/ 1323 h 1473"/>
              <a:gd name="T4" fmla="*/ 1413 w 1413"/>
              <a:gd name="T5" fmla="*/ 807 h 1473"/>
              <a:gd name="T6" fmla="*/ 636 w 1413"/>
              <a:gd name="T7" fmla="*/ 1012 h 1473"/>
              <a:gd name="T8" fmla="*/ 438 w 1413"/>
              <a:gd name="T9" fmla="*/ 629 h 1473"/>
              <a:gd name="T10" fmla="*/ 449 w 1413"/>
              <a:gd name="T11" fmla="*/ 0 h 1473"/>
              <a:gd name="T12" fmla="*/ 0 w 1413"/>
              <a:gd name="T13" fmla="*/ 70 h 1473"/>
              <a:gd name="T14" fmla="*/ 0 w 1413"/>
              <a:gd name="T15" fmla="*/ 132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3" h="1473">
                <a:moveTo>
                  <a:pt x="0" y="1323"/>
                </a:moveTo>
                <a:cubicBezTo>
                  <a:pt x="1413" y="1323"/>
                  <a:pt x="1413" y="1323"/>
                  <a:pt x="1413" y="1323"/>
                </a:cubicBezTo>
                <a:cubicBezTo>
                  <a:pt x="1413" y="807"/>
                  <a:pt x="1413" y="807"/>
                  <a:pt x="1413" y="807"/>
                </a:cubicBezTo>
                <a:cubicBezTo>
                  <a:pt x="1413" y="807"/>
                  <a:pt x="1189" y="551"/>
                  <a:pt x="636" y="1012"/>
                </a:cubicBezTo>
                <a:cubicBezTo>
                  <a:pt x="84" y="1473"/>
                  <a:pt x="240" y="940"/>
                  <a:pt x="438" y="629"/>
                </a:cubicBezTo>
                <a:cubicBezTo>
                  <a:pt x="636" y="318"/>
                  <a:pt x="669" y="133"/>
                  <a:pt x="449" y="0"/>
                </a:cubicBezTo>
                <a:cubicBezTo>
                  <a:pt x="136" y="171"/>
                  <a:pt x="33" y="119"/>
                  <a:pt x="0" y="70"/>
                </a:cubicBezTo>
                <a:lnTo>
                  <a:pt x="0" y="13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381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57F3EC6-6AB7-49CB-8BF2-B714521A094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91944" y="2536483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2600" b="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1944" y="4365277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</p:spTree>
    <p:extLst>
      <p:ext uri="{BB962C8B-B14F-4D97-AF65-F5344CB8AC3E}">
        <p14:creationId xmlns:p14="http://schemas.microsoft.com/office/powerpoint/2010/main" val="39193496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 userDrawn="1">
          <p15:clr>
            <a:srgbClr val="FBAE40"/>
          </p15:clr>
        </p15:guide>
        <p15:guide id="2" pos="257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0000" cy="446620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2409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Freeform 6"/>
          <p:cNvSpPr>
            <a:spLocks/>
          </p:cNvSpPr>
          <p:nvPr userDrawn="1"/>
        </p:nvSpPr>
        <p:spPr bwMode="auto">
          <a:xfrm>
            <a:off x="4901351" y="831584"/>
            <a:ext cx="7289800" cy="6026150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4195" y="2191647"/>
            <a:ext cx="4021613" cy="3160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6654800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4838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8" y="1815351"/>
            <a:ext cx="11700000" cy="446620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227349" y="1148607"/>
            <a:ext cx="11700000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</p:spTree>
    <p:extLst>
      <p:ext uri="{BB962C8B-B14F-4D97-AF65-F5344CB8AC3E}">
        <p14:creationId xmlns:p14="http://schemas.microsoft.com/office/powerpoint/2010/main" val="28405064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9455EBB8-DB3C-45D2-B02F-0B36A58E555B}"/>
              </a:ext>
            </a:extLst>
          </p:cNvPr>
          <p:cNvSpPr/>
          <p:nvPr userDrawn="1"/>
        </p:nvSpPr>
        <p:spPr>
          <a:xfrm>
            <a:off x="-1" y="0"/>
            <a:ext cx="4749299" cy="6858000"/>
          </a:xfrm>
          <a:prstGeom prst="rect">
            <a:avLst/>
          </a:prstGeom>
          <a:solidFill>
            <a:srgbClr val="E6E7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4761" name="Freeform 9"/>
          <p:cNvSpPr>
            <a:spLocks/>
          </p:cNvSpPr>
          <p:nvPr userDrawn="1"/>
        </p:nvSpPr>
        <p:spPr bwMode="auto">
          <a:xfrm>
            <a:off x="0" y="0"/>
            <a:ext cx="4415526" cy="3176270"/>
          </a:xfrm>
          <a:custGeom>
            <a:avLst/>
            <a:gdLst/>
            <a:ahLst/>
            <a:cxnLst>
              <a:cxn ang="0">
                <a:pos x="0" y="877"/>
              </a:cxn>
              <a:cxn ang="0">
                <a:pos x="0" y="852"/>
              </a:cxn>
              <a:cxn ang="0">
                <a:pos x="0" y="10"/>
              </a:cxn>
              <a:cxn ang="0">
                <a:pos x="0" y="0"/>
              </a:cxn>
              <a:cxn ang="0">
                <a:pos x="37" y="0"/>
              </a:cxn>
              <a:cxn ang="0">
                <a:pos x="1233" y="0"/>
              </a:cxn>
              <a:cxn ang="0">
                <a:pos x="1250" y="9"/>
              </a:cxn>
              <a:cxn ang="0">
                <a:pos x="1350" y="178"/>
              </a:cxn>
              <a:cxn ang="0">
                <a:pos x="1373" y="380"/>
              </a:cxn>
              <a:cxn ang="0">
                <a:pos x="1277" y="541"/>
              </a:cxn>
              <a:cxn ang="0">
                <a:pos x="1269" y="544"/>
              </a:cxn>
              <a:cxn ang="0">
                <a:pos x="1160" y="550"/>
              </a:cxn>
              <a:cxn ang="0">
                <a:pos x="1007" y="624"/>
              </a:cxn>
              <a:cxn ang="0">
                <a:pos x="772" y="775"/>
              </a:cxn>
              <a:cxn ang="0">
                <a:pos x="516" y="921"/>
              </a:cxn>
              <a:cxn ang="0">
                <a:pos x="289" y="988"/>
              </a:cxn>
              <a:cxn ang="0">
                <a:pos x="1" y="879"/>
              </a:cxn>
              <a:cxn ang="0">
                <a:pos x="0" y="877"/>
              </a:cxn>
            </a:cxnLst>
            <a:rect l="0" t="0" r="r" b="b"/>
            <a:pathLst>
              <a:path w="1388" h="998">
                <a:moveTo>
                  <a:pt x="0" y="877"/>
                </a:moveTo>
                <a:cubicBezTo>
                  <a:pt x="0" y="869"/>
                  <a:pt x="0" y="860"/>
                  <a:pt x="0" y="852"/>
                </a:cubicBezTo>
                <a:cubicBezTo>
                  <a:pt x="0" y="571"/>
                  <a:pt x="0" y="290"/>
                  <a:pt x="0" y="10"/>
                </a:cubicBezTo>
                <a:cubicBezTo>
                  <a:pt x="0" y="7"/>
                  <a:pt x="0" y="3"/>
                  <a:pt x="0" y="0"/>
                </a:cubicBezTo>
                <a:cubicBezTo>
                  <a:pt x="12" y="0"/>
                  <a:pt x="25" y="0"/>
                  <a:pt x="37" y="0"/>
                </a:cubicBezTo>
                <a:cubicBezTo>
                  <a:pt x="435" y="0"/>
                  <a:pt x="834" y="0"/>
                  <a:pt x="1233" y="0"/>
                </a:cubicBezTo>
                <a:cubicBezTo>
                  <a:pt x="1241" y="0"/>
                  <a:pt x="1245" y="3"/>
                  <a:pt x="1250" y="9"/>
                </a:cubicBezTo>
                <a:cubicBezTo>
                  <a:pt x="1290" y="61"/>
                  <a:pt x="1325" y="116"/>
                  <a:pt x="1350" y="178"/>
                </a:cubicBezTo>
                <a:cubicBezTo>
                  <a:pt x="1376" y="243"/>
                  <a:pt x="1388" y="310"/>
                  <a:pt x="1373" y="380"/>
                </a:cubicBezTo>
                <a:cubicBezTo>
                  <a:pt x="1359" y="445"/>
                  <a:pt x="1324" y="496"/>
                  <a:pt x="1277" y="541"/>
                </a:cubicBezTo>
                <a:cubicBezTo>
                  <a:pt x="1275" y="543"/>
                  <a:pt x="1273" y="545"/>
                  <a:pt x="1269" y="544"/>
                </a:cubicBezTo>
                <a:cubicBezTo>
                  <a:pt x="1232" y="532"/>
                  <a:pt x="1196" y="539"/>
                  <a:pt x="1160" y="550"/>
                </a:cubicBezTo>
                <a:cubicBezTo>
                  <a:pt x="1106" y="568"/>
                  <a:pt x="1056" y="595"/>
                  <a:pt x="1007" y="624"/>
                </a:cubicBezTo>
                <a:cubicBezTo>
                  <a:pt x="927" y="672"/>
                  <a:pt x="850" y="725"/>
                  <a:pt x="772" y="775"/>
                </a:cubicBezTo>
                <a:cubicBezTo>
                  <a:pt x="689" y="828"/>
                  <a:pt x="605" y="879"/>
                  <a:pt x="516" y="921"/>
                </a:cubicBezTo>
                <a:cubicBezTo>
                  <a:pt x="443" y="954"/>
                  <a:pt x="369" y="980"/>
                  <a:pt x="289" y="988"/>
                </a:cubicBezTo>
                <a:cubicBezTo>
                  <a:pt x="175" y="998"/>
                  <a:pt x="79" y="962"/>
                  <a:pt x="1" y="879"/>
                </a:cubicBezTo>
                <a:cubicBezTo>
                  <a:pt x="0" y="879"/>
                  <a:pt x="0" y="878"/>
                  <a:pt x="0" y="877"/>
                </a:cubicBezTo>
                <a:close/>
              </a:path>
            </a:pathLst>
          </a:custGeom>
          <a:solidFill>
            <a:schemeClr val="tx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349" y="0"/>
            <a:ext cx="3633451" cy="230777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9949BCD6-E419-4ED2-9061-402DD5FF2406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31351" y="3420284"/>
            <a:ext cx="4286594" cy="29932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6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600"/>
            </a:lvl3pPr>
            <a:lvl4pPr>
              <a:lnSpc>
                <a:spcPct val="100000"/>
              </a:lnSpc>
              <a:defRPr sz="16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3F6EE60C-2261-45A0-AD6F-B5F767C57B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981371" y="518014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ABE7F41D-73F9-4353-AE3F-71AB837704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981372" y="936969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83D9B326-443F-495A-B788-21C48AC85A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981371" y="4647262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0358894-025F-4D0E-AF6E-F99EDF2980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81372" y="5066217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9" name="Text Placeholder 4">
            <a:extLst>
              <a:ext uri="{FF2B5EF4-FFF2-40B4-BE49-F238E27FC236}">
                <a16:creationId xmlns:a16="http://schemas.microsoft.com/office/drawing/2014/main" id="{EE5AF299-5A92-48E3-B18F-F7FE7AB9EED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981371" y="2563381"/>
            <a:ext cx="4020458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rgbClr val="0070AD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F951F368-6540-4675-9A52-0824638E0EF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81372" y="2982336"/>
            <a:ext cx="4020458" cy="117761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200"/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B7C16A20-D927-494E-94A9-49AF2E1FA01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713875" y="1040484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36BACCD-6FBF-486E-81CB-3462560DA2C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13875" y="299622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8E9C506-31EA-4D04-B660-3B4DB070411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713875" y="5107841"/>
            <a:ext cx="863263" cy="48270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>
            <a:lvl1pPr algn="ctr">
              <a:defRPr sz="3600" b="0">
                <a:solidFill>
                  <a:srgbClr val="2C004B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Nº</a:t>
            </a:r>
          </a:p>
        </p:txBody>
      </p:sp>
    </p:spTree>
    <p:extLst>
      <p:ext uri="{BB962C8B-B14F-4D97-AF65-F5344CB8AC3E}">
        <p14:creationId xmlns:p14="http://schemas.microsoft.com/office/powerpoint/2010/main" val="6665652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11624" y="0"/>
            <a:ext cx="9479298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 dirty="0"/>
              <a:t>Cliquez sur l'icône pour ajouter une image</a:t>
            </a:r>
            <a:endParaRPr lang="pt-PT" dirty="0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097E2B3C-7165-47CD-8F90-29BD547B5A2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0" y="0"/>
            <a:ext cx="8178684" cy="8469560"/>
          </a:xfrm>
          <a:custGeom>
            <a:avLst/>
            <a:gdLst>
              <a:gd name="T0" fmla="*/ 1453 w 1637"/>
              <a:gd name="T1" fmla="*/ 0 h 1514"/>
              <a:gd name="T2" fmla="*/ 1238 w 1637"/>
              <a:gd name="T3" fmla="*/ 495 h 1514"/>
              <a:gd name="T4" fmla="*/ 763 w 1637"/>
              <a:gd name="T5" fmla="*/ 1047 h 1514"/>
              <a:gd name="T6" fmla="*/ 0 w 1637"/>
              <a:gd name="T7" fmla="*/ 1449 h 1514"/>
              <a:gd name="T8" fmla="*/ 0 w 1637"/>
              <a:gd name="T9" fmla="*/ 0 h 1514"/>
              <a:gd name="T10" fmla="*/ 1453 w 1637"/>
              <a:gd name="T11" fmla="*/ 0 h 15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37" h="1514">
                <a:moveTo>
                  <a:pt x="1453" y="0"/>
                </a:moveTo>
                <a:cubicBezTo>
                  <a:pt x="1453" y="0"/>
                  <a:pt x="1637" y="326"/>
                  <a:pt x="1238" y="495"/>
                </a:cubicBezTo>
                <a:cubicBezTo>
                  <a:pt x="840" y="663"/>
                  <a:pt x="594" y="755"/>
                  <a:pt x="763" y="1047"/>
                </a:cubicBezTo>
                <a:cubicBezTo>
                  <a:pt x="230" y="1514"/>
                  <a:pt x="0" y="1449"/>
                  <a:pt x="0" y="1449"/>
                </a:cubicBezTo>
                <a:cubicBezTo>
                  <a:pt x="0" y="0"/>
                  <a:pt x="0" y="0"/>
                  <a:pt x="0" y="0"/>
                </a:cubicBezTo>
                <a:lnTo>
                  <a:pt x="145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10" name="Object 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0708" y="662617"/>
            <a:ext cx="5419268" cy="19022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1276043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79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break 1 (presentation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Freeform 13">
            <a:extLst>
              <a:ext uri="{FF2B5EF4-FFF2-40B4-BE49-F238E27FC236}">
                <a16:creationId xmlns:a16="http://schemas.microsoft.com/office/drawing/2014/main" id="{25056D0A-F6A8-442B-8FEF-B02418FD5A83}"/>
              </a:ext>
            </a:extLst>
          </p:cNvPr>
          <p:cNvSpPr>
            <a:spLocks noChangeAspect="1"/>
          </p:cNvSpPr>
          <p:nvPr userDrawn="1"/>
        </p:nvSpPr>
        <p:spPr bwMode="auto">
          <a:xfrm rot="16200000" flipH="1" flipV="1">
            <a:off x="7479358" y="2150328"/>
            <a:ext cx="6867941" cy="2557343"/>
          </a:xfrm>
          <a:custGeom>
            <a:avLst/>
            <a:gdLst>
              <a:gd name="T0" fmla="*/ 0 w 1222"/>
              <a:gd name="T1" fmla="*/ 0 h 932"/>
              <a:gd name="T2" fmla="*/ 0 w 1222"/>
              <a:gd name="T3" fmla="*/ 567 h 932"/>
              <a:gd name="T4" fmla="*/ 425 w 1222"/>
              <a:gd name="T5" fmla="*/ 929 h 932"/>
              <a:gd name="T6" fmla="*/ 804 w 1222"/>
              <a:gd name="T7" fmla="*/ 575 h 932"/>
              <a:gd name="T8" fmla="*/ 1222 w 1222"/>
              <a:gd name="T9" fmla="*/ 700 h 932"/>
              <a:gd name="T10" fmla="*/ 1222 w 1222"/>
              <a:gd name="T11" fmla="*/ 0 h 932"/>
              <a:gd name="T12" fmla="*/ 0 w 1222"/>
              <a:gd name="T13" fmla="*/ 0 h 9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22" h="932">
                <a:moveTo>
                  <a:pt x="0" y="0"/>
                </a:moveTo>
                <a:cubicBezTo>
                  <a:pt x="0" y="567"/>
                  <a:pt x="0" y="567"/>
                  <a:pt x="0" y="567"/>
                </a:cubicBezTo>
                <a:cubicBezTo>
                  <a:pt x="0" y="567"/>
                  <a:pt x="111" y="924"/>
                  <a:pt x="425" y="929"/>
                </a:cubicBezTo>
                <a:cubicBezTo>
                  <a:pt x="610" y="932"/>
                  <a:pt x="681" y="819"/>
                  <a:pt x="804" y="575"/>
                </a:cubicBezTo>
                <a:cubicBezTo>
                  <a:pt x="953" y="597"/>
                  <a:pt x="1096" y="638"/>
                  <a:pt x="1222" y="700"/>
                </a:cubicBezTo>
                <a:cubicBezTo>
                  <a:pt x="1222" y="0"/>
                  <a:pt x="1222" y="0"/>
                  <a:pt x="1222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</p:txBody>
      </p:sp>
      <p:sp>
        <p:nvSpPr>
          <p:cNvPr id="259" name="Titre 1">
            <a:extLst>
              <a:ext uri="{FF2B5EF4-FFF2-40B4-BE49-F238E27FC236}">
                <a16:creationId xmlns:a16="http://schemas.microsoft.com/office/drawing/2014/main" id="{FA98AEB8-061D-41B1-8B3D-F8B62456D8D9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84598" y="978131"/>
            <a:ext cx="8026069" cy="275181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6133"/>
              </a:lnSpc>
              <a:defRPr sz="44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260" name="Sous-titre 2">
            <a:extLst>
              <a:ext uri="{FF2B5EF4-FFF2-40B4-BE49-F238E27FC236}">
                <a16:creationId xmlns:a16="http://schemas.microsoft.com/office/drawing/2014/main" id="{56C34801-49BF-47C5-9121-10AB164315A4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584597" y="3888939"/>
            <a:ext cx="6988463" cy="1752600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b="0">
                <a:solidFill>
                  <a:schemeClr val="bg1"/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fr-FR" dirty="0"/>
          </a:p>
        </p:txBody>
      </p:sp>
      <p:grpSp>
        <p:nvGrpSpPr>
          <p:cNvPr id="258" name="Groupe 257">
            <a:extLst>
              <a:ext uri="{FF2B5EF4-FFF2-40B4-BE49-F238E27FC236}">
                <a16:creationId xmlns:a16="http://schemas.microsoft.com/office/drawing/2014/main" id="{75BB07C4-C16B-43EA-BE3C-52AE5AB6EDEA}"/>
              </a:ext>
            </a:extLst>
          </p:cNvPr>
          <p:cNvGrpSpPr/>
          <p:nvPr userDrawn="1"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264" name="Freeform 13">
              <a:extLst>
                <a:ext uri="{FF2B5EF4-FFF2-40B4-BE49-F238E27FC236}">
                  <a16:creationId xmlns:a16="http://schemas.microsoft.com/office/drawing/2014/main" id="{A9780485-C4BF-4ECA-8A72-83A10A3277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14">
              <a:extLst>
                <a:ext uri="{FF2B5EF4-FFF2-40B4-BE49-F238E27FC236}">
                  <a16:creationId xmlns:a16="http://schemas.microsoft.com/office/drawing/2014/main" id="{84801B76-5710-4A84-B7A8-D575F34FB8B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73973884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1387784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18" name="Freeform 6"/>
          <p:cNvSpPr>
            <a:spLocks/>
          </p:cNvSpPr>
          <p:nvPr userDrawn="1"/>
        </p:nvSpPr>
        <p:spPr bwMode="auto">
          <a:xfrm>
            <a:off x="4901351" y="831584"/>
            <a:ext cx="7289800" cy="6026150"/>
          </a:xfrm>
          <a:custGeom>
            <a:avLst/>
            <a:gdLst/>
            <a:ahLst/>
            <a:cxnLst>
              <a:cxn ang="0">
                <a:pos x="0" y="1904"/>
              </a:cxn>
              <a:cxn ang="0">
                <a:pos x="8" y="1894"/>
              </a:cxn>
              <a:cxn ang="0">
                <a:pos x="20" y="1886"/>
              </a:cxn>
              <a:cxn ang="0">
                <a:pos x="146" y="1832"/>
              </a:cxn>
              <a:cxn ang="0">
                <a:pos x="344" y="1720"/>
              </a:cxn>
              <a:cxn ang="0">
                <a:pos x="484" y="1628"/>
              </a:cxn>
              <a:cxn ang="0">
                <a:pos x="754" y="1430"/>
              </a:cxn>
              <a:cxn ang="0">
                <a:pos x="1094" y="1162"/>
              </a:cxn>
              <a:cxn ang="0">
                <a:pos x="1418" y="906"/>
              </a:cxn>
              <a:cxn ang="0">
                <a:pos x="1766" y="648"/>
              </a:cxn>
              <a:cxn ang="0">
                <a:pos x="2006" y="486"/>
              </a:cxn>
              <a:cxn ang="0">
                <a:pos x="2254" y="338"/>
              </a:cxn>
              <a:cxn ang="0">
                <a:pos x="2390" y="268"/>
              </a:cxn>
              <a:cxn ang="0">
                <a:pos x="2598" y="172"/>
              </a:cxn>
              <a:cxn ang="0">
                <a:pos x="2816" y="92"/>
              </a:cxn>
              <a:cxn ang="0">
                <a:pos x="2996" y="42"/>
              </a:cxn>
              <a:cxn ang="0">
                <a:pos x="3134" y="16"/>
              </a:cxn>
              <a:cxn ang="0">
                <a:pos x="3220" y="6"/>
              </a:cxn>
              <a:cxn ang="0">
                <a:pos x="3336" y="2"/>
              </a:cxn>
              <a:cxn ang="0">
                <a:pos x="3390" y="0"/>
              </a:cxn>
              <a:cxn ang="0">
                <a:pos x="3522" y="0"/>
              </a:cxn>
              <a:cxn ang="0">
                <a:pos x="3590" y="4"/>
              </a:cxn>
              <a:cxn ang="0">
                <a:pos x="3688" y="8"/>
              </a:cxn>
              <a:cxn ang="0">
                <a:pos x="3832" y="34"/>
              </a:cxn>
              <a:cxn ang="0">
                <a:pos x="3974" y="72"/>
              </a:cxn>
              <a:cxn ang="0">
                <a:pos x="4160" y="140"/>
              </a:cxn>
              <a:cxn ang="0">
                <a:pos x="4336" y="228"/>
              </a:cxn>
              <a:cxn ang="0">
                <a:pos x="4448" y="300"/>
              </a:cxn>
              <a:cxn ang="0">
                <a:pos x="4568" y="390"/>
              </a:cxn>
              <a:cxn ang="0">
                <a:pos x="4588" y="414"/>
              </a:cxn>
              <a:cxn ang="0">
                <a:pos x="4592" y="2788"/>
              </a:cxn>
              <a:cxn ang="0">
                <a:pos x="4582" y="2808"/>
              </a:cxn>
              <a:cxn ang="0">
                <a:pos x="4514" y="2862"/>
              </a:cxn>
              <a:cxn ang="0">
                <a:pos x="4354" y="2970"/>
              </a:cxn>
              <a:cxn ang="0">
                <a:pos x="4186" y="3062"/>
              </a:cxn>
              <a:cxn ang="0">
                <a:pos x="4054" y="3122"/>
              </a:cxn>
              <a:cxn ang="0">
                <a:pos x="3828" y="3206"/>
              </a:cxn>
              <a:cxn ang="0">
                <a:pos x="3598" y="3276"/>
              </a:cxn>
              <a:cxn ang="0">
                <a:pos x="3370" y="3334"/>
              </a:cxn>
              <a:cxn ang="0">
                <a:pos x="2920" y="3432"/>
              </a:cxn>
              <a:cxn ang="0">
                <a:pos x="2498" y="3528"/>
              </a:cxn>
              <a:cxn ang="0">
                <a:pos x="2360" y="3566"/>
              </a:cxn>
              <a:cxn ang="0">
                <a:pos x="2144" y="3642"/>
              </a:cxn>
              <a:cxn ang="0">
                <a:pos x="1988" y="3716"/>
              </a:cxn>
              <a:cxn ang="0">
                <a:pos x="1878" y="3782"/>
              </a:cxn>
              <a:cxn ang="0">
                <a:pos x="1858" y="3792"/>
              </a:cxn>
              <a:cxn ang="0">
                <a:pos x="1834" y="3796"/>
              </a:cxn>
              <a:cxn ang="0">
                <a:pos x="432" y="3796"/>
              </a:cxn>
              <a:cxn ang="0">
                <a:pos x="408" y="3774"/>
              </a:cxn>
              <a:cxn ang="0">
                <a:pos x="354" y="3652"/>
              </a:cxn>
              <a:cxn ang="0">
                <a:pos x="258" y="3396"/>
              </a:cxn>
              <a:cxn ang="0">
                <a:pos x="140" y="2988"/>
              </a:cxn>
              <a:cxn ang="0">
                <a:pos x="86" y="2734"/>
              </a:cxn>
              <a:cxn ang="0">
                <a:pos x="44" y="2478"/>
              </a:cxn>
              <a:cxn ang="0">
                <a:pos x="8" y="2154"/>
              </a:cxn>
              <a:cxn ang="0">
                <a:pos x="4" y="2020"/>
              </a:cxn>
              <a:cxn ang="0">
                <a:pos x="2" y="1948"/>
              </a:cxn>
            </a:cxnLst>
            <a:rect l="0" t="0" r="r" b="b"/>
            <a:pathLst>
              <a:path w="4592" h="3796">
                <a:moveTo>
                  <a:pt x="0" y="1924"/>
                </a:moveTo>
                <a:lnTo>
                  <a:pt x="0" y="1924"/>
                </a:lnTo>
                <a:lnTo>
                  <a:pt x="0" y="1904"/>
                </a:lnTo>
                <a:lnTo>
                  <a:pt x="0" y="1904"/>
                </a:lnTo>
                <a:lnTo>
                  <a:pt x="4" y="1898"/>
                </a:lnTo>
                <a:lnTo>
                  <a:pt x="8" y="1894"/>
                </a:lnTo>
                <a:lnTo>
                  <a:pt x="14" y="1890"/>
                </a:lnTo>
                <a:lnTo>
                  <a:pt x="20" y="1886"/>
                </a:lnTo>
                <a:lnTo>
                  <a:pt x="20" y="1886"/>
                </a:lnTo>
                <a:lnTo>
                  <a:pt x="62" y="1870"/>
                </a:lnTo>
                <a:lnTo>
                  <a:pt x="104" y="1850"/>
                </a:lnTo>
                <a:lnTo>
                  <a:pt x="146" y="1832"/>
                </a:lnTo>
                <a:lnTo>
                  <a:pt x="186" y="1810"/>
                </a:lnTo>
                <a:lnTo>
                  <a:pt x="266" y="1766"/>
                </a:lnTo>
                <a:lnTo>
                  <a:pt x="344" y="1720"/>
                </a:lnTo>
                <a:lnTo>
                  <a:pt x="344" y="1720"/>
                </a:lnTo>
                <a:lnTo>
                  <a:pt x="414" y="1674"/>
                </a:lnTo>
                <a:lnTo>
                  <a:pt x="484" y="1628"/>
                </a:lnTo>
                <a:lnTo>
                  <a:pt x="552" y="1580"/>
                </a:lnTo>
                <a:lnTo>
                  <a:pt x="620" y="1530"/>
                </a:lnTo>
                <a:lnTo>
                  <a:pt x="754" y="1430"/>
                </a:lnTo>
                <a:lnTo>
                  <a:pt x="886" y="1328"/>
                </a:lnTo>
                <a:lnTo>
                  <a:pt x="886" y="1328"/>
                </a:lnTo>
                <a:lnTo>
                  <a:pt x="1094" y="1162"/>
                </a:lnTo>
                <a:lnTo>
                  <a:pt x="1304" y="996"/>
                </a:lnTo>
                <a:lnTo>
                  <a:pt x="1304" y="996"/>
                </a:lnTo>
                <a:lnTo>
                  <a:pt x="1418" y="906"/>
                </a:lnTo>
                <a:lnTo>
                  <a:pt x="1532" y="818"/>
                </a:lnTo>
                <a:lnTo>
                  <a:pt x="1648" y="732"/>
                </a:lnTo>
                <a:lnTo>
                  <a:pt x="1766" y="648"/>
                </a:lnTo>
                <a:lnTo>
                  <a:pt x="1766" y="648"/>
                </a:lnTo>
                <a:lnTo>
                  <a:pt x="1886" y="566"/>
                </a:lnTo>
                <a:lnTo>
                  <a:pt x="2006" y="486"/>
                </a:lnTo>
                <a:lnTo>
                  <a:pt x="2128" y="410"/>
                </a:lnTo>
                <a:lnTo>
                  <a:pt x="2190" y="374"/>
                </a:lnTo>
                <a:lnTo>
                  <a:pt x="2254" y="338"/>
                </a:lnTo>
                <a:lnTo>
                  <a:pt x="2254" y="338"/>
                </a:lnTo>
                <a:lnTo>
                  <a:pt x="2322" y="302"/>
                </a:lnTo>
                <a:lnTo>
                  <a:pt x="2390" y="268"/>
                </a:lnTo>
                <a:lnTo>
                  <a:pt x="2458" y="234"/>
                </a:lnTo>
                <a:lnTo>
                  <a:pt x="2528" y="202"/>
                </a:lnTo>
                <a:lnTo>
                  <a:pt x="2598" y="172"/>
                </a:lnTo>
                <a:lnTo>
                  <a:pt x="2670" y="142"/>
                </a:lnTo>
                <a:lnTo>
                  <a:pt x="2742" y="116"/>
                </a:lnTo>
                <a:lnTo>
                  <a:pt x="2816" y="92"/>
                </a:lnTo>
                <a:lnTo>
                  <a:pt x="2816" y="92"/>
                </a:lnTo>
                <a:lnTo>
                  <a:pt x="2906" y="64"/>
                </a:lnTo>
                <a:lnTo>
                  <a:pt x="2996" y="42"/>
                </a:lnTo>
                <a:lnTo>
                  <a:pt x="3042" y="32"/>
                </a:lnTo>
                <a:lnTo>
                  <a:pt x="3088" y="22"/>
                </a:lnTo>
                <a:lnTo>
                  <a:pt x="3134" y="16"/>
                </a:lnTo>
                <a:lnTo>
                  <a:pt x="3182" y="10"/>
                </a:lnTo>
                <a:lnTo>
                  <a:pt x="3182" y="10"/>
                </a:lnTo>
                <a:lnTo>
                  <a:pt x="3220" y="6"/>
                </a:lnTo>
                <a:lnTo>
                  <a:pt x="3258" y="4"/>
                </a:lnTo>
                <a:lnTo>
                  <a:pt x="3336" y="2"/>
                </a:lnTo>
                <a:lnTo>
                  <a:pt x="3336" y="2"/>
                </a:lnTo>
                <a:lnTo>
                  <a:pt x="3364" y="2"/>
                </a:lnTo>
                <a:lnTo>
                  <a:pt x="3378" y="2"/>
                </a:lnTo>
                <a:lnTo>
                  <a:pt x="3390" y="0"/>
                </a:lnTo>
                <a:lnTo>
                  <a:pt x="3390" y="0"/>
                </a:lnTo>
                <a:lnTo>
                  <a:pt x="3522" y="0"/>
                </a:lnTo>
                <a:lnTo>
                  <a:pt x="3522" y="0"/>
                </a:lnTo>
                <a:lnTo>
                  <a:pt x="3538" y="2"/>
                </a:lnTo>
                <a:lnTo>
                  <a:pt x="3556" y="4"/>
                </a:lnTo>
                <a:lnTo>
                  <a:pt x="3590" y="4"/>
                </a:lnTo>
                <a:lnTo>
                  <a:pt x="3590" y="4"/>
                </a:lnTo>
                <a:lnTo>
                  <a:pt x="3640" y="4"/>
                </a:lnTo>
                <a:lnTo>
                  <a:pt x="3688" y="8"/>
                </a:lnTo>
                <a:lnTo>
                  <a:pt x="3736" y="16"/>
                </a:lnTo>
                <a:lnTo>
                  <a:pt x="3784" y="24"/>
                </a:lnTo>
                <a:lnTo>
                  <a:pt x="3832" y="34"/>
                </a:lnTo>
                <a:lnTo>
                  <a:pt x="3880" y="46"/>
                </a:lnTo>
                <a:lnTo>
                  <a:pt x="3974" y="72"/>
                </a:lnTo>
                <a:lnTo>
                  <a:pt x="3974" y="72"/>
                </a:lnTo>
                <a:lnTo>
                  <a:pt x="4038" y="92"/>
                </a:lnTo>
                <a:lnTo>
                  <a:pt x="4100" y="114"/>
                </a:lnTo>
                <a:lnTo>
                  <a:pt x="4160" y="140"/>
                </a:lnTo>
                <a:lnTo>
                  <a:pt x="4220" y="168"/>
                </a:lnTo>
                <a:lnTo>
                  <a:pt x="4278" y="196"/>
                </a:lnTo>
                <a:lnTo>
                  <a:pt x="4336" y="228"/>
                </a:lnTo>
                <a:lnTo>
                  <a:pt x="4392" y="264"/>
                </a:lnTo>
                <a:lnTo>
                  <a:pt x="4448" y="300"/>
                </a:lnTo>
                <a:lnTo>
                  <a:pt x="4448" y="300"/>
                </a:lnTo>
                <a:lnTo>
                  <a:pt x="4508" y="344"/>
                </a:lnTo>
                <a:lnTo>
                  <a:pt x="4568" y="390"/>
                </a:lnTo>
                <a:lnTo>
                  <a:pt x="4568" y="390"/>
                </a:lnTo>
                <a:lnTo>
                  <a:pt x="4576" y="396"/>
                </a:lnTo>
                <a:lnTo>
                  <a:pt x="4582" y="404"/>
                </a:lnTo>
                <a:lnTo>
                  <a:pt x="4588" y="414"/>
                </a:lnTo>
                <a:lnTo>
                  <a:pt x="4592" y="422"/>
                </a:lnTo>
                <a:lnTo>
                  <a:pt x="4592" y="422"/>
                </a:lnTo>
                <a:lnTo>
                  <a:pt x="4592" y="2788"/>
                </a:lnTo>
                <a:lnTo>
                  <a:pt x="4592" y="2788"/>
                </a:lnTo>
                <a:lnTo>
                  <a:pt x="4588" y="2798"/>
                </a:lnTo>
                <a:lnTo>
                  <a:pt x="4582" y="2808"/>
                </a:lnTo>
                <a:lnTo>
                  <a:pt x="4564" y="2824"/>
                </a:lnTo>
                <a:lnTo>
                  <a:pt x="4564" y="2824"/>
                </a:lnTo>
                <a:lnTo>
                  <a:pt x="4514" y="2862"/>
                </a:lnTo>
                <a:lnTo>
                  <a:pt x="4462" y="2900"/>
                </a:lnTo>
                <a:lnTo>
                  <a:pt x="4408" y="2936"/>
                </a:lnTo>
                <a:lnTo>
                  <a:pt x="4354" y="2970"/>
                </a:lnTo>
                <a:lnTo>
                  <a:pt x="4300" y="3002"/>
                </a:lnTo>
                <a:lnTo>
                  <a:pt x="4244" y="3032"/>
                </a:lnTo>
                <a:lnTo>
                  <a:pt x="4186" y="3062"/>
                </a:lnTo>
                <a:lnTo>
                  <a:pt x="4128" y="3090"/>
                </a:lnTo>
                <a:lnTo>
                  <a:pt x="4128" y="3090"/>
                </a:lnTo>
                <a:lnTo>
                  <a:pt x="4054" y="3122"/>
                </a:lnTo>
                <a:lnTo>
                  <a:pt x="3980" y="3152"/>
                </a:lnTo>
                <a:lnTo>
                  <a:pt x="3904" y="3180"/>
                </a:lnTo>
                <a:lnTo>
                  <a:pt x="3828" y="3206"/>
                </a:lnTo>
                <a:lnTo>
                  <a:pt x="3752" y="3232"/>
                </a:lnTo>
                <a:lnTo>
                  <a:pt x="3676" y="3254"/>
                </a:lnTo>
                <a:lnTo>
                  <a:pt x="3598" y="3276"/>
                </a:lnTo>
                <a:lnTo>
                  <a:pt x="3520" y="3296"/>
                </a:lnTo>
                <a:lnTo>
                  <a:pt x="3520" y="3296"/>
                </a:lnTo>
                <a:lnTo>
                  <a:pt x="3370" y="3334"/>
                </a:lnTo>
                <a:lnTo>
                  <a:pt x="3220" y="3368"/>
                </a:lnTo>
                <a:lnTo>
                  <a:pt x="2920" y="3432"/>
                </a:lnTo>
                <a:lnTo>
                  <a:pt x="2920" y="3432"/>
                </a:lnTo>
                <a:lnTo>
                  <a:pt x="2778" y="3462"/>
                </a:lnTo>
                <a:lnTo>
                  <a:pt x="2638" y="3492"/>
                </a:lnTo>
                <a:lnTo>
                  <a:pt x="2498" y="3528"/>
                </a:lnTo>
                <a:lnTo>
                  <a:pt x="2430" y="3546"/>
                </a:lnTo>
                <a:lnTo>
                  <a:pt x="2360" y="3566"/>
                </a:lnTo>
                <a:lnTo>
                  <a:pt x="2360" y="3566"/>
                </a:lnTo>
                <a:lnTo>
                  <a:pt x="2250" y="3602"/>
                </a:lnTo>
                <a:lnTo>
                  <a:pt x="2196" y="3622"/>
                </a:lnTo>
                <a:lnTo>
                  <a:pt x="2144" y="3642"/>
                </a:lnTo>
                <a:lnTo>
                  <a:pt x="2092" y="3666"/>
                </a:lnTo>
                <a:lnTo>
                  <a:pt x="2040" y="3690"/>
                </a:lnTo>
                <a:lnTo>
                  <a:pt x="1988" y="3716"/>
                </a:lnTo>
                <a:lnTo>
                  <a:pt x="1938" y="3744"/>
                </a:lnTo>
                <a:lnTo>
                  <a:pt x="1938" y="3744"/>
                </a:lnTo>
                <a:lnTo>
                  <a:pt x="1878" y="3782"/>
                </a:lnTo>
                <a:lnTo>
                  <a:pt x="1878" y="3782"/>
                </a:lnTo>
                <a:lnTo>
                  <a:pt x="1868" y="3788"/>
                </a:lnTo>
                <a:lnTo>
                  <a:pt x="1858" y="3792"/>
                </a:lnTo>
                <a:lnTo>
                  <a:pt x="1846" y="3796"/>
                </a:lnTo>
                <a:lnTo>
                  <a:pt x="1834" y="3796"/>
                </a:lnTo>
                <a:lnTo>
                  <a:pt x="1834" y="3796"/>
                </a:lnTo>
                <a:lnTo>
                  <a:pt x="444" y="3796"/>
                </a:lnTo>
                <a:lnTo>
                  <a:pt x="444" y="3796"/>
                </a:lnTo>
                <a:lnTo>
                  <a:pt x="432" y="3796"/>
                </a:lnTo>
                <a:lnTo>
                  <a:pt x="422" y="3792"/>
                </a:lnTo>
                <a:lnTo>
                  <a:pt x="414" y="3784"/>
                </a:lnTo>
                <a:lnTo>
                  <a:pt x="408" y="3774"/>
                </a:lnTo>
                <a:lnTo>
                  <a:pt x="408" y="3774"/>
                </a:lnTo>
                <a:lnTo>
                  <a:pt x="380" y="3714"/>
                </a:lnTo>
                <a:lnTo>
                  <a:pt x="354" y="3652"/>
                </a:lnTo>
                <a:lnTo>
                  <a:pt x="306" y="3528"/>
                </a:lnTo>
                <a:lnTo>
                  <a:pt x="306" y="3528"/>
                </a:lnTo>
                <a:lnTo>
                  <a:pt x="258" y="3396"/>
                </a:lnTo>
                <a:lnTo>
                  <a:pt x="214" y="3260"/>
                </a:lnTo>
                <a:lnTo>
                  <a:pt x="174" y="3124"/>
                </a:lnTo>
                <a:lnTo>
                  <a:pt x="140" y="2988"/>
                </a:lnTo>
                <a:lnTo>
                  <a:pt x="140" y="2988"/>
                </a:lnTo>
                <a:lnTo>
                  <a:pt x="112" y="2860"/>
                </a:lnTo>
                <a:lnTo>
                  <a:pt x="86" y="2734"/>
                </a:lnTo>
                <a:lnTo>
                  <a:pt x="64" y="2606"/>
                </a:lnTo>
                <a:lnTo>
                  <a:pt x="44" y="2478"/>
                </a:lnTo>
                <a:lnTo>
                  <a:pt x="44" y="2478"/>
                </a:lnTo>
                <a:lnTo>
                  <a:pt x="24" y="2316"/>
                </a:lnTo>
                <a:lnTo>
                  <a:pt x="14" y="2236"/>
                </a:lnTo>
                <a:lnTo>
                  <a:pt x="8" y="2154"/>
                </a:lnTo>
                <a:lnTo>
                  <a:pt x="8" y="2154"/>
                </a:lnTo>
                <a:lnTo>
                  <a:pt x="6" y="2086"/>
                </a:lnTo>
                <a:lnTo>
                  <a:pt x="4" y="2020"/>
                </a:lnTo>
                <a:lnTo>
                  <a:pt x="4" y="2020"/>
                </a:lnTo>
                <a:lnTo>
                  <a:pt x="2" y="1972"/>
                </a:lnTo>
                <a:lnTo>
                  <a:pt x="2" y="1948"/>
                </a:lnTo>
                <a:lnTo>
                  <a:pt x="0" y="1924"/>
                </a:lnTo>
                <a:lnTo>
                  <a:pt x="0" y="1924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694195" y="2191647"/>
            <a:ext cx="4021613" cy="316028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</a:p>
        </p:txBody>
      </p:sp>
      <p:sp>
        <p:nvSpPr>
          <p:cNvPr id="8" name="Picture Placeholder 11">
            <a:extLst>
              <a:ext uri="{FF2B5EF4-FFF2-40B4-BE49-F238E27FC236}">
                <a16:creationId xmlns:a16="http://schemas.microsoft.com/office/drawing/2014/main" id="{D4E263B9-5E55-409E-9F7C-2F67A89E06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588"/>
            <a:ext cx="6654800" cy="6859588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fr-FR"/>
              <a:t>Cliquez sur l'icône pour ajouter une image</a:t>
            </a: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91494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B5F77E1-A90A-4D54-B022-9C5E9B57DFA9}"/>
              </a:ext>
            </a:extLst>
          </p:cNvPr>
          <p:cNvGrpSpPr/>
          <p:nvPr/>
        </p:nvGrpSpPr>
        <p:grpSpPr>
          <a:xfrm>
            <a:off x="0" y="-55534"/>
            <a:ext cx="13296800" cy="5428750"/>
            <a:chOff x="0" y="-55534"/>
            <a:chExt cx="12216000" cy="5173384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9968303-ACAB-46E2-9ADA-FFEAE7DD34FF}"/>
                </a:ext>
              </a:extLst>
            </p:cNvPr>
            <p:cNvSpPr/>
            <p:nvPr/>
          </p:nvSpPr>
          <p:spPr>
            <a:xfrm rot="10800000" flipH="1">
              <a:off x="0" y="-32385"/>
              <a:ext cx="5332543" cy="3858339"/>
            </a:xfrm>
            <a:custGeom>
              <a:avLst/>
              <a:gdLst>
                <a:gd name="connsiteX0" fmla="*/ 2180368 w 2314575"/>
                <a:gd name="connsiteY0" fmla="*/ 675704 h 1685925"/>
                <a:gd name="connsiteX1" fmla="*/ 7144 w 2314575"/>
                <a:gd name="connsiteY1" fmla="*/ 84011 h 1685925"/>
                <a:gd name="connsiteX2" fmla="*/ 7144 w 2314575"/>
                <a:gd name="connsiteY2" fmla="*/ 1622204 h 1685925"/>
                <a:gd name="connsiteX3" fmla="*/ 29813 w 2314575"/>
                <a:gd name="connsiteY3" fmla="*/ 1681544 h 1685925"/>
                <a:gd name="connsiteX4" fmla="*/ 2086261 w 2314575"/>
                <a:gd name="connsiteY4" fmla="*/ 1681544 h 1685925"/>
                <a:gd name="connsiteX5" fmla="*/ 2180368 w 2314575"/>
                <a:gd name="connsiteY5" fmla="*/ 675704 h 1685925"/>
                <a:gd name="connsiteX0" fmla="*/ 2173224 w 2307237"/>
                <a:gd name="connsiteY0" fmla="*/ 668561 h 1674401"/>
                <a:gd name="connsiteX1" fmla="*/ 0 w 2307237"/>
                <a:gd name="connsiteY1" fmla="*/ 76868 h 1674401"/>
                <a:gd name="connsiteX2" fmla="*/ 0 w 2307237"/>
                <a:gd name="connsiteY2" fmla="*/ 1615061 h 1674401"/>
                <a:gd name="connsiteX3" fmla="*/ 2637 w 2307237"/>
                <a:gd name="connsiteY3" fmla="*/ 1664385 h 1674401"/>
                <a:gd name="connsiteX4" fmla="*/ 2079117 w 2307237"/>
                <a:gd name="connsiteY4" fmla="*/ 1674401 h 1674401"/>
                <a:gd name="connsiteX5" fmla="*/ 2173224 w 2307237"/>
                <a:gd name="connsiteY5" fmla="*/ 668561 h 1674401"/>
                <a:gd name="connsiteX0" fmla="*/ 2173224 w 2307237"/>
                <a:gd name="connsiteY0" fmla="*/ 668561 h 1669393"/>
                <a:gd name="connsiteX1" fmla="*/ 0 w 2307237"/>
                <a:gd name="connsiteY1" fmla="*/ 76868 h 1669393"/>
                <a:gd name="connsiteX2" fmla="*/ 0 w 2307237"/>
                <a:gd name="connsiteY2" fmla="*/ 1615061 h 1669393"/>
                <a:gd name="connsiteX3" fmla="*/ 2637 w 2307237"/>
                <a:gd name="connsiteY3" fmla="*/ 1664385 h 1669393"/>
                <a:gd name="connsiteX4" fmla="*/ 2079117 w 2307237"/>
                <a:gd name="connsiteY4" fmla="*/ 1669393 h 1669393"/>
                <a:gd name="connsiteX5" fmla="*/ 2173224 w 2307237"/>
                <a:gd name="connsiteY5" fmla="*/ 668561 h 16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7237" h="1669393">
                  <a:moveTo>
                    <a:pt x="2173224" y="668561"/>
                  </a:moveTo>
                  <a:cubicBezTo>
                    <a:pt x="1677257" y="1447230"/>
                    <a:pt x="849249" y="-388999"/>
                    <a:pt x="0" y="76868"/>
                  </a:cubicBezTo>
                  <a:lnTo>
                    <a:pt x="0" y="1615061"/>
                  </a:lnTo>
                  <a:cubicBezTo>
                    <a:pt x="7906" y="1636016"/>
                    <a:pt x="-4506" y="1646002"/>
                    <a:pt x="2637" y="1664385"/>
                  </a:cubicBezTo>
                  <a:lnTo>
                    <a:pt x="2079117" y="1669393"/>
                  </a:lnTo>
                  <a:cubicBezTo>
                    <a:pt x="2267807" y="988356"/>
                    <a:pt x="2432685" y="261177"/>
                    <a:pt x="2173224" y="6685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E554DC0D-4FB0-4F98-9429-3F0318722CC7}"/>
                </a:ext>
              </a:extLst>
            </p:cNvPr>
            <p:cNvSpPr/>
            <p:nvPr/>
          </p:nvSpPr>
          <p:spPr>
            <a:xfrm rot="10800000" flipH="1">
              <a:off x="2749803" y="-55534"/>
              <a:ext cx="9466197" cy="5173384"/>
            </a:xfrm>
            <a:custGeom>
              <a:avLst/>
              <a:gdLst>
                <a:gd name="connsiteX0" fmla="*/ 4091559 w 4095750"/>
                <a:gd name="connsiteY0" fmla="*/ 2231968 h 2238375"/>
                <a:gd name="connsiteX1" fmla="*/ 1634966 w 4095750"/>
                <a:gd name="connsiteY1" fmla="*/ 17120 h 2238375"/>
                <a:gd name="connsiteX2" fmla="*/ 7144 w 4095750"/>
                <a:gd name="connsiteY2" fmla="*/ 2231968 h 2238375"/>
                <a:gd name="connsiteX3" fmla="*/ 4091559 w 4095750"/>
                <a:gd name="connsiteY3" fmla="*/ 2231968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2238375">
                  <a:moveTo>
                    <a:pt x="4091559" y="2231968"/>
                  </a:moveTo>
                  <a:cubicBezTo>
                    <a:pt x="3792189" y="638721"/>
                    <a:pt x="3102578" y="-88131"/>
                    <a:pt x="1634966" y="17120"/>
                  </a:cubicBezTo>
                  <a:cubicBezTo>
                    <a:pt x="986980" y="1336237"/>
                    <a:pt x="438150" y="1962030"/>
                    <a:pt x="7144" y="2231968"/>
                  </a:cubicBezTo>
                  <a:lnTo>
                    <a:pt x="4091559" y="223196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7668" y="591671"/>
            <a:ext cx="5392948" cy="21173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3418" y="2709000"/>
            <a:ext cx="4194069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B462EBA-7EE8-40CC-BC93-E402200D83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2064" y="5157192"/>
            <a:ext cx="6120000" cy="831860"/>
          </a:xfrm>
          <a:prstGeom prst="rect">
            <a:avLst/>
          </a:prstGeom>
        </p:spPr>
      </p:pic>
      <p:pic>
        <p:nvPicPr>
          <p:cNvPr id="17" name="Image 16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82367"/>
            <a:ext cx="1110199" cy="1110199"/>
          </a:xfrm>
          <a:prstGeom prst="rect">
            <a:avLst/>
          </a:prstGeom>
        </p:spPr>
      </p:pic>
      <p:sp>
        <p:nvSpPr>
          <p:cNvPr id="18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18659171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1">
            <a:extLst>
              <a:ext uri="{FF2B5EF4-FFF2-40B4-BE49-F238E27FC236}">
                <a16:creationId xmlns:a16="http://schemas.microsoft.com/office/drawing/2014/main" id="{8B5F77E1-A90A-4D54-B022-9C5E9B57DFA9}"/>
              </a:ext>
            </a:extLst>
          </p:cNvPr>
          <p:cNvGrpSpPr/>
          <p:nvPr/>
        </p:nvGrpSpPr>
        <p:grpSpPr>
          <a:xfrm>
            <a:off x="0" y="-55534"/>
            <a:ext cx="13296800" cy="5428750"/>
            <a:chOff x="0" y="-55534"/>
            <a:chExt cx="12216000" cy="5173384"/>
          </a:xfrm>
        </p:grpSpPr>
        <p:sp>
          <p:nvSpPr>
            <p:cNvPr id="13" name="Forme libre : forme 12">
              <a:extLst>
                <a:ext uri="{FF2B5EF4-FFF2-40B4-BE49-F238E27FC236}">
                  <a16:creationId xmlns:a16="http://schemas.microsoft.com/office/drawing/2014/main" id="{89968303-ACAB-46E2-9ADA-FFEAE7DD34FF}"/>
                </a:ext>
              </a:extLst>
            </p:cNvPr>
            <p:cNvSpPr/>
            <p:nvPr/>
          </p:nvSpPr>
          <p:spPr>
            <a:xfrm rot="10800000" flipH="1">
              <a:off x="0" y="-32385"/>
              <a:ext cx="5332543" cy="3858339"/>
            </a:xfrm>
            <a:custGeom>
              <a:avLst/>
              <a:gdLst>
                <a:gd name="connsiteX0" fmla="*/ 2180368 w 2314575"/>
                <a:gd name="connsiteY0" fmla="*/ 675704 h 1685925"/>
                <a:gd name="connsiteX1" fmla="*/ 7144 w 2314575"/>
                <a:gd name="connsiteY1" fmla="*/ 84011 h 1685925"/>
                <a:gd name="connsiteX2" fmla="*/ 7144 w 2314575"/>
                <a:gd name="connsiteY2" fmla="*/ 1622204 h 1685925"/>
                <a:gd name="connsiteX3" fmla="*/ 29813 w 2314575"/>
                <a:gd name="connsiteY3" fmla="*/ 1681544 h 1685925"/>
                <a:gd name="connsiteX4" fmla="*/ 2086261 w 2314575"/>
                <a:gd name="connsiteY4" fmla="*/ 1681544 h 1685925"/>
                <a:gd name="connsiteX5" fmla="*/ 2180368 w 2314575"/>
                <a:gd name="connsiteY5" fmla="*/ 675704 h 1685925"/>
                <a:gd name="connsiteX0" fmla="*/ 2173224 w 2307237"/>
                <a:gd name="connsiteY0" fmla="*/ 668561 h 1674401"/>
                <a:gd name="connsiteX1" fmla="*/ 0 w 2307237"/>
                <a:gd name="connsiteY1" fmla="*/ 76868 h 1674401"/>
                <a:gd name="connsiteX2" fmla="*/ 0 w 2307237"/>
                <a:gd name="connsiteY2" fmla="*/ 1615061 h 1674401"/>
                <a:gd name="connsiteX3" fmla="*/ 2637 w 2307237"/>
                <a:gd name="connsiteY3" fmla="*/ 1664385 h 1674401"/>
                <a:gd name="connsiteX4" fmla="*/ 2079117 w 2307237"/>
                <a:gd name="connsiteY4" fmla="*/ 1674401 h 1674401"/>
                <a:gd name="connsiteX5" fmla="*/ 2173224 w 2307237"/>
                <a:gd name="connsiteY5" fmla="*/ 668561 h 1674401"/>
                <a:gd name="connsiteX0" fmla="*/ 2173224 w 2307237"/>
                <a:gd name="connsiteY0" fmla="*/ 668561 h 1669393"/>
                <a:gd name="connsiteX1" fmla="*/ 0 w 2307237"/>
                <a:gd name="connsiteY1" fmla="*/ 76868 h 1669393"/>
                <a:gd name="connsiteX2" fmla="*/ 0 w 2307237"/>
                <a:gd name="connsiteY2" fmla="*/ 1615061 h 1669393"/>
                <a:gd name="connsiteX3" fmla="*/ 2637 w 2307237"/>
                <a:gd name="connsiteY3" fmla="*/ 1664385 h 1669393"/>
                <a:gd name="connsiteX4" fmla="*/ 2079117 w 2307237"/>
                <a:gd name="connsiteY4" fmla="*/ 1669393 h 1669393"/>
                <a:gd name="connsiteX5" fmla="*/ 2173224 w 2307237"/>
                <a:gd name="connsiteY5" fmla="*/ 668561 h 166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7237" h="1669393">
                  <a:moveTo>
                    <a:pt x="2173224" y="668561"/>
                  </a:moveTo>
                  <a:cubicBezTo>
                    <a:pt x="1677257" y="1447230"/>
                    <a:pt x="849249" y="-388999"/>
                    <a:pt x="0" y="76868"/>
                  </a:cubicBezTo>
                  <a:lnTo>
                    <a:pt x="0" y="1615061"/>
                  </a:lnTo>
                  <a:cubicBezTo>
                    <a:pt x="7906" y="1636016"/>
                    <a:pt x="-4506" y="1646002"/>
                    <a:pt x="2637" y="1664385"/>
                  </a:cubicBezTo>
                  <a:lnTo>
                    <a:pt x="2079117" y="1669393"/>
                  </a:lnTo>
                  <a:cubicBezTo>
                    <a:pt x="2267807" y="988356"/>
                    <a:pt x="2432685" y="261177"/>
                    <a:pt x="2173224" y="66856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orme libre : forme 13">
              <a:extLst>
                <a:ext uri="{FF2B5EF4-FFF2-40B4-BE49-F238E27FC236}">
                  <a16:creationId xmlns:a16="http://schemas.microsoft.com/office/drawing/2014/main" id="{E554DC0D-4FB0-4F98-9429-3F0318722CC7}"/>
                </a:ext>
              </a:extLst>
            </p:cNvPr>
            <p:cNvSpPr/>
            <p:nvPr/>
          </p:nvSpPr>
          <p:spPr>
            <a:xfrm rot="10800000" flipH="1">
              <a:off x="2749803" y="-55534"/>
              <a:ext cx="9466197" cy="5173384"/>
            </a:xfrm>
            <a:custGeom>
              <a:avLst/>
              <a:gdLst>
                <a:gd name="connsiteX0" fmla="*/ 4091559 w 4095750"/>
                <a:gd name="connsiteY0" fmla="*/ 2231968 h 2238375"/>
                <a:gd name="connsiteX1" fmla="*/ 1634966 w 4095750"/>
                <a:gd name="connsiteY1" fmla="*/ 17120 h 2238375"/>
                <a:gd name="connsiteX2" fmla="*/ 7144 w 4095750"/>
                <a:gd name="connsiteY2" fmla="*/ 2231968 h 2238375"/>
                <a:gd name="connsiteX3" fmla="*/ 4091559 w 4095750"/>
                <a:gd name="connsiteY3" fmla="*/ 2231968 h 2238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95750" h="2238375">
                  <a:moveTo>
                    <a:pt x="4091559" y="2231968"/>
                  </a:moveTo>
                  <a:cubicBezTo>
                    <a:pt x="3792189" y="638721"/>
                    <a:pt x="3102578" y="-88131"/>
                    <a:pt x="1634966" y="17120"/>
                  </a:cubicBezTo>
                  <a:cubicBezTo>
                    <a:pt x="986980" y="1336237"/>
                    <a:pt x="438150" y="1962030"/>
                    <a:pt x="7144" y="2231968"/>
                  </a:cubicBezTo>
                  <a:lnTo>
                    <a:pt x="4091559" y="2231968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47668" y="591671"/>
            <a:ext cx="5392948" cy="2117329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6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343418" y="2709000"/>
            <a:ext cx="4194069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</a:t>
            </a:r>
            <a:br>
              <a:rPr lang="en-US" dirty="0"/>
            </a:br>
            <a:r>
              <a:rPr lang="en-US" dirty="0"/>
              <a:t>and date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B462EBA-7EE8-40CC-BC93-E402200D83C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2064" y="5157192"/>
            <a:ext cx="6120000" cy="831860"/>
          </a:xfrm>
          <a:prstGeom prst="rect">
            <a:avLst/>
          </a:prstGeom>
        </p:spPr>
      </p:pic>
      <p:pic>
        <p:nvPicPr>
          <p:cNvPr id="17" name="Image 16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71129"/>
            <a:ext cx="1110199" cy="1110199"/>
          </a:xfrm>
          <a:prstGeom prst="rect">
            <a:avLst/>
          </a:prstGeom>
        </p:spPr>
      </p:pic>
      <p:sp>
        <p:nvSpPr>
          <p:cNvPr id="11" name="Zone de texte 244">
            <a:extLst>
              <a:ext uri="{FF2B5EF4-FFF2-40B4-BE49-F238E27FC236}">
                <a16:creationId xmlns:a16="http://schemas.microsoft.com/office/drawing/2014/main" id="{705061FB-A287-4EE4-9E24-0C2A71B3D346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2071807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169832"/>
            <a:ext cx="1110199" cy="1110199"/>
          </a:xfrm>
          <a:prstGeom prst="rect">
            <a:avLst/>
          </a:prstGeom>
        </p:spPr>
      </p:pic>
      <p:sp>
        <p:nvSpPr>
          <p:cNvPr id="10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1321832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5696166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57">
          <p15:clr>
            <a:srgbClr val="FBAE40"/>
          </p15:clr>
        </p15:guide>
        <p15:guide id="3" pos="3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  <p:pic>
        <p:nvPicPr>
          <p:cNvPr id="14" name="Image 13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161352"/>
            <a:ext cx="1110199" cy="1110199"/>
          </a:xfrm>
          <a:prstGeom prst="rect">
            <a:avLst/>
          </a:prstGeom>
        </p:spPr>
      </p:pic>
      <p:sp>
        <p:nvSpPr>
          <p:cNvPr id="9" name="Zone de texte 244">
            <a:extLst>
              <a:ext uri="{FF2B5EF4-FFF2-40B4-BE49-F238E27FC236}">
                <a16:creationId xmlns:a16="http://schemas.microsoft.com/office/drawing/2014/main" id="{164C230A-AF29-4085-816A-FD68B5369A51}"/>
              </a:ext>
            </a:extLst>
          </p:cNvPr>
          <p:cNvSpPr txBox="1"/>
          <p:nvPr/>
        </p:nvSpPr>
        <p:spPr>
          <a:xfrm>
            <a:off x="10560496" y="1340768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23850873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257">
          <p15:clr>
            <a:srgbClr val="FBAE40"/>
          </p15:clr>
        </p15:guide>
        <p15:guide id="3" pos="3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5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9">
            <a:extLst>
              <a:ext uri="{FF2B5EF4-FFF2-40B4-BE49-F238E27FC236}">
                <a16:creationId xmlns:a16="http://schemas.microsoft.com/office/drawing/2014/main" id="{49E27DC5-0E94-4161-ADB3-F3B33A33AFED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760396" y="-2458091"/>
            <a:ext cx="9115703" cy="9516479"/>
          </a:xfrm>
          <a:custGeom>
            <a:avLst/>
            <a:gdLst>
              <a:gd name="T0" fmla="*/ 0 w 1413"/>
              <a:gd name="T1" fmla="*/ 1323 h 1473"/>
              <a:gd name="T2" fmla="*/ 1413 w 1413"/>
              <a:gd name="T3" fmla="*/ 1323 h 1473"/>
              <a:gd name="T4" fmla="*/ 1413 w 1413"/>
              <a:gd name="T5" fmla="*/ 807 h 1473"/>
              <a:gd name="T6" fmla="*/ 636 w 1413"/>
              <a:gd name="T7" fmla="*/ 1012 h 1473"/>
              <a:gd name="T8" fmla="*/ 438 w 1413"/>
              <a:gd name="T9" fmla="*/ 629 h 1473"/>
              <a:gd name="T10" fmla="*/ 449 w 1413"/>
              <a:gd name="T11" fmla="*/ 0 h 1473"/>
              <a:gd name="T12" fmla="*/ 0 w 1413"/>
              <a:gd name="T13" fmla="*/ 70 h 1473"/>
              <a:gd name="T14" fmla="*/ 0 w 1413"/>
              <a:gd name="T15" fmla="*/ 132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3" h="1473">
                <a:moveTo>
                  <a:pt x="0" y="1323"/>
                </a:moveTo>
                <a:cubicBezTo>
                  <a:pt x="1413" y="1323"/>
                  <a:pt x="1413" y="1323"/>
                  <a:pt x="1413" y="1323"/>
                </a:cubicBezTo>
                <a:cubicBezTo>
                  <a:pt x="1413" y="807"/>
                  <a:pt x="1413" y="807"/>
                  <a:pt x="1413" y="807"/>
                </a:cubicBezTo>
                <a:cubicBezTo>
                  <a:pt x="1413" y="807"/>
                  <a:pt x="1189" y="551"/>
                  <a:pt x="636" y="1012"/>
                </a:cubicBezTo>
                <a:cubicBezTo>
                  <a:pt x="84" y="1473"/>
                  <a:pt x="240" y="940"/>
                  <a:pt x="438" y="629"/>
                </a:cubicBezTo>
                <a:cubicBezTo>
                  <a:pt x="636" y="318"/>
                  <a:pt x="669" y="133"/>
                  <a:pt x="449" y="0"/>
                </a:cubicBezTo>
                <a:cubicBezTo>
                  <a:pt x="136" y="171"/>
                  <a:pt x="33" y="119"/>
                  <a:pt x="0" y="70"/>
                </a:cubicBezTo>
                <a:lnTo>
                  <a:pt x="0" y="13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381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57F3EC6-6AB7-49CB-8BF2-B714521A09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91944" y="2536483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2600" b="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1944" y="4365277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82367"/>
            <a:ext cx="1110199" cy="1110199"/>
          </a:xfrm>
          <a:prstGeom prst="rect">
            <a:avLst/>
          </a:prstGeom>
        </p:spPr>
      </p:pic>
      <p:sp>
        <p:nvSpPr>
          <p:cNvPr id="10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70533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49" y="2205319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49" y="1420989"/>
            <a:ext cx="5400000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47BDC0DA-1585-454D-9E74-41D2AFC0FEE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474016" y="1420989"/>
            <a:ext cx="5400000" cy="743987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rgbClr val="12ABDB"/>
                </a:solidFill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 dirty="0"/>
              <a:t>Click to insert title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74016" y="2205319"/>
            <a:ext cx="5400000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/>
            </a:lvl1pPr>
            <a:lvl2pPr>
              <a:lnSpc>
                <a:spcPct val="100000"/>
              </a:lnSpc>
              <a:spcBef>
                <a:spcPts val="0"/>
              </a:spcBef>
              <a:defRPr sz="1600"/>
            </a:lvl2pPr>
            <a:lvl3pPr>
              <a:lnSpc>
                <a:spcPct val="100000"/>
              </a:lnSpc>
              <a:spcBef>
                <a:spcPts val="0"/>
              </a:spcBef>
              <a:defRPr sz="1600"/>
            </a:lvl3pPr>
            <a:lvl4pPr>
              <a:lnSpc>
                <a:spcPct val="100000"/>
              </a:lnSpc>
              <a:spcBef>
                <a:spcPts val="0"/>
              </a:spcBef>
              <a:defRPr sz="1600"/>
            </a:lvl4pPr>
            <a:lvl5pPr>
              <a:lnSpc>
                <a:spcPct val="100000"/>
              </a:lnSpc>
              <a:spcBef>
                <a:spcPts val="0"/>
              </a:spcBef>
              <a:defRPr sz="16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3850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 5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7" name="Object 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Freeform 9">
            <a:extLst>
              <a:ext uri="{FF2B5EF4-FFF2-40B4-BE49-F238E27FC236}">
                <a16:creationId xmlns:a16="http://schemas.microsoft.com/office/drawing/2014/main" id="{49E27DC5-0E94-4161-ADB3-F3B33A33AFED}"/>
              </a:ext>
            </a:extLst>
          </p:cNvPr>
          <p:cNvSpPr>
            <a:spLocks/>
          </p:cNvSpPr>
          <p:nvPr/>
        </p:nvSpPr>
        <p:spPr bwMode="auto">
          <a:xfrm rot="5400000" flipH="1">
            <a:off x="-760396" y="-2458091"/>
            <a:ext cx="9115703" cy="9516479"/>
          </a:xfrm>
          <a:custGeom>
            <a:avLst/>
            <a:gdLst>
              <a:gd name="T0" fmla="*/ 0 w 1413"/>
              <a:gd name="T1" fmla="*/ 1323 h 1473"/>
              <a:gd name="T2" fmla="*/ 1413 w 1413"/>
              <a:gd name="T3" fmla="*/ 1323 h 1473"/>
              <a:gd name="T4" fmla="*/ 1413 w 1413"/>
              <a:gd name="T5" fmla="*/ 807 h 1473"/>
              <a:gd name="T6" fmla="*/ 636 w 1413"/>
              <a:gd name="T7" fmla="*/ 1012 h 1473"/>
              <a:gd name="T8" fmla="*/ 438 w 1413"/>
              <a:gd name="T9" fmla="*/ 629 h 1473"/>
              <a:gd name="T10" fmla="*/ 449 w 1413"/>
              <a:gd name="T11" fmla="*/ 0 h 1473"/>
              <a:gd name="T12" fmla="*/ 0 w 1413"/>
              <a:gd name="T13" fmla="*/ 70 h 1473"/>
              <a:gd name="T14" fmla="*/ 0 w 1413"/>
              <a:gd name="T15" fmla="*/ 1323 h 1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13" h="1473">
                <a:moveTo>
                  <a:pt x="0" y="1323"/>
                </a:moveTo>
                <a:cubicBezTo>
                  <a:pt x="1413" y="1323"/>
                  <a:pt x="1413" y="1323"/>
                  <a:pt x="1413" y="1323"/>
                </a:cubicBezTo>
                <a:cubicBezTo>
                  <a:pt x="1413" y="807"/>
                  <a:pt x="1413" y="807"/>
                  <a:pt x="1413" y="807"/>
                </a:cubicBezTo>
                <a:cubicBezTo>
                  <a:pt x="1413" y="807"/>
                  <a:pt x="1189" y="551"/>
                  <a:pt x="636" y="1012"/>
                </a:cubicBezTo>
                <a:cubicBezTo>
                  <a:pt x="84" y="1473"/>
                  <a:pt x="240" y="940"/>
                  <a:pt x="438" y="629"/>
                </a:cubicBezTo>
                <a:cubicBezTo>
                  <a:pt x="636" y="318"/>
                  <a:pt x="669" y="133"/>
                  <a:pt x="449" y="0"/>
                </a:cubicBezTo>
                <a:cubicBezTo>
                  <a:pt x="136" y="171"/>
                  <a:pt x="33" y="119"/>
                  <a:pt x="0" y="70"/>
                </a:cubicBezTo>
                <a:lnTo>
                  <a:pt x="0" y="132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76200" dist="38100" algn="tl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557F3EC6-6AB7-49CB-8BF2-B714521A094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ctrTitle" hasCustomPrompt="1"/>
          </p:nvPr>
        </p:nvSpPr>
        <p:spPr>
          <a:xfrm>
            <a:off x="5591944" y="2536483"/>
            <a:ext cx="4774258" cy="14751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>
              <a:defRPr lang="en-US" sz="2600" b="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91944" y="4365277"/>
            <a:ext cx="4774257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tx2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71129"/>
            <a:ext cx="1110199" cy="1110199"/>
          </a:xfrm>
          <a:prstGeom prst="rect">
            <a:avLst/>
          </a:prstGeom>
        </p:spPr>
      </p:pic>
      <p:sp>
        <p:nvSpPr>
          <p:cNvPr id="13" name="Zone de texte 244">
            <a:extLst>
              <a:ext uri="{FF2B5EF4-FFF2-40B4-BE49-F238E27FC236}">
                <a16:creationId xmlns:a16="http://schemas.microsoft.com/office/drawing/2014/main" id="{D967E83A-49FB-488F-902C-6151749DFBF1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671796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592B57-BCDC-46B2-904B-5A7FDEA22156}"/>
              </a:ext>
            </a:extLst>
          </p:cNvPr>
          <p:cNvGrpSpPr/>
          <p:nvPr/>
        </p:nvGrpSpPr>
        <p:grpSpPr>
          <a:xfrm rot="10800000">
            <a:off x="0" y="-583910"/>
            <a:ext cx="8184232" cy="7441910"/>
            <a:chOff x="3847179" y="1294078"/>
            <a:chExt cx="4118037" cy="3744526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855C7D-FB6F-4A0D-99F6-3523A5DB1407}"/>
                </a:ext>
              </a:extLst>
            </p:cNvPr>
            <p:cNvSpPr/>
            <p:nvPr/>
          </p:nvSpPr>
          <p:spPr>
            <a:xfrm>
              <a:off x="4193316" y="2714504"/>
              <a:ext cx="3771900" cy="2324100"/>
            </a:xfrm>
            <a:custGeom>
              <a:avLst/>
              <a:gdLst>
                <a:gd name="connsiteX0" fmla="*/ 3770471 w 3771900"/>
                <a:gd name="connsiteY0" fmla="*/ 1651908 h 2324100"/>
                <a:gd name="connsiteX1" fmla="*/ 2411540 w 3771900"/>
                <a:gd name="connsiteY1" fmla="*/ 35897 h 2324100"/>
                <a:gd name="connsiteX2" fmla="*/ 976694 w 3771900"/>
                <a:gd name="connsiteY2" fmla="*/ 559486 h 2324100"/>
                <a:gd name="connsiteX3" fmla="*/ 7144 w 3771900"/>
                <a:gd name="connsiteY3" fmla="*/ 633686 h 2324100"/>
                <a:gd name="connsiteX4" fmla="*/ 3773710 w 3771900"/>
                <a:gd name="connsiteY4" fmla="*/ 2321421 h 2324100"/>
                <a:gd name="connsiteX5" fmla="*/ 3770471 w 3771900"/>
                <a:gd name="connsiteY5" fmla="*/ 1651908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0" h="2324100">
                  <a:moveTo>
                    <a:pt x="3770471" y="1651908"/>
                  </a:moveTo>
                  <a:cubicBezTo>
                    <a:pt x="3318605" y="1380732"/>
                    <a:pt x="2548319" y="213919"/>
                    <a:pt x="2411540" y="35897"/>
                  </a:cubicBezTo>
                  <a:cubicBezTo>
                    <a:pt x="2099405" y="-85642"/>
                    <a:pt x="1609249" y="195060"/>
                    <a:pt x="976694" y="559486"/>
                  </a:cubicBezTo>
                  <a:cubicBezTo>
                    <a:pt x="388620" y="898291"/>
                    <a:pt x="51530" y="667786"/>
                    <a:pt x="7144" y="633686"/>
                  </a:cubicBezTo>
                  <a:cubicBezTo>
                    <a:pt x="793052" y="1266241"/>
                    <a:pt x="2403253" y="1964329"/>
                    <a:pt x="3773710" y="2321421"/>
                  </a:cubicBezTo>
                  <a:cubicBezTo>
                    <a:pt x="3773805" y="2144447"/>
                    <a:pt x="3770471" y="1814881"/>
                    <a:pt x="3770471" y="1651908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910F3B-3232-4E33-8A3C-C9ECA9724E12}"/>
                </a:ext>
              </a:extLst>
            </p:cNvPr>
            <p:cNvSpPr/>
            <p:nvPr/>
          </p:nvSpPr>
          <p:spPr>
            <a:xfrm>
              <a:off x="3847179" y="1294078"/>
              <a:ext cx="4114800" cy="3086100"/>
            </a:xfrm>
            <a:custGeom>
              <a:avLst/>
              <a:gdLst>
                <a:gd name="connsiteX0" fmla="*/ 4116608 w 4114800"/>
                <a:gd name="connsiteY0" fmla="*/ 7144 h 3086100"/>
                <a:gd name="connsiteX1" fmla="*/ 377379 w 4114800"/>
                <a:gd name="connsiteY1" fmla="*/ 7144 h 3086100"/>
                <a:gd name="connsiteX2" fmla="*/ 348233 w 4114800"/>
                <a:gd name="connsiteY2" fmla="*/ 2061591 h 3086100"/>
                <a:gd name="connsiteX3" fmla="*/ 353376 w 4114800"/>
                <a:gd name="connsiteY3" fmla="*/ 2065687 h 3086100"/>
                <a:gd name="connsiteX4" fmla="*/ 1322926 w 4114800"/>
                <a:gd name="connsiteY4" fmla="*/ 1991487 h 3086100"/>
                <a:gd name="connsiteX5" fmla="*/ 2757677 w 4114800"/>
                <a:gd name="connsiteY5" fmla="*/ 1467898 h 3086100"/>
                <a:gd name="connsiteX6" fmla="*/ 4116608 w 4114800"/>
                <a:gd name="connsiteY6" fmla="*/ 3083909 h 3086100"/>
                <a:gd name="connsiteX7" fmla="*/ 4116608 w 4114800"/>
                <a:gd name="connsiteY7" fmla="*/ 7144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4800" h="3086100">
                  <a:moveTo>
                    <a:pt x="4116608" y="7144"/>
                  </a:moveTo>
                  <a:lnTo>
                    <a:pt x="377379" y="7144"/>
                  </a:lnTo>
                  <a:cubicBezTo>
                    <a:pt x="377379" y="7144"/>
                    <a:pt x="-435865" y="1427893"/>
                    <a:pt x="348233" y="2061591"/>
                  </a:cubicBezTo>
                  <a:cubicBezTo>
                    <a:pt x="349852" y="2062925"/>
                    <a:pt x="351661" y="2064353"/>
                    <a:pt x="353376" y="2065687"/>
                  </a:cubicBezTo>
                  <a:cubicBezTo>
                    <a:pt x="397858" y="2099786"/>
                    <a:pt x="734852" y="2330387"/>
                    <a:pt x="1322926" y="1991487"/>
                  </a:cubicBezTo>
                  <a:cubicBezTo>
                    <a:pt x="1955481" y="1627061"/>
                    <a:pt x="2445638" y="1346359"/>
                    <a:pt x="2757677" y="1467898"/>
                  </a:cubicBezTo>
                  <a:cubicBezTo>
                    <a:pt x="2894456" y="1645920"/>
                    <a:pt x="3664838" y="2812733"/>
                    <a:pt x="4116608" y="3083909"/>
                  </a:cubicBezTo>
                  <a:cubicBezTo>
                    <a:pt x="4116608" y="2760916"/>
                    <a:pt x="4116608" y="7144"/>
                    <a:pt x="4116608" y="7144"/>
                  </a:cubicBezTo>
                </a:path>
              </a:pathLst>
            </a:custGeom>
            <a:solidFill>
              <a:srgbClr val="0075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2035" y="3502732"/>
            <a:ext cx="3558066" cy="20586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7310" y="5571206"/>
            <a:ext cx="3558066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 and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094B5A-7617-4918-B4B1-E58924F906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pic>
        <p:nvPicPr>
          <p:cNvPr id="11" name="Image 10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82367"/>
            <a:ext cx="1110199" cy="1110199"/>
          </a:xfrm>
          <a:prstGeom prst="rect">
            <a:avLst/>
          </a:prstGeom>
        </p:spPr>
      </p:pic>
      <p:sp>
        <p:nvSpPr>
          <p:cNvPr id="15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1736949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e 13">
            <a:extLst>
              <a:ext uri="{FF2B5EF4-FFF2-40B4-BE49-F238E27FC236}">
                <a16:creationId xmlns:a16="http://schemas.microsoft.com/office/drawing/2014/main" id="{64592B57-BCDC-46B2-904B-5A7FDEA22156}"/>
              </a:ext>
            </a:extLst>
          </p:cNvPr>
          <p:cNvGrpSpPr/>
          <p:nvPr/>
        </p:nvGrpSpPr>
        <p:grpSpPr>
          <a:xfrm rot="10800000">
            <a:off x="0" y="-583910"/>
            <a:ext cx="8184232" cy="7441910"/>
            <a:chOff x="3847179" y="1294078"/>
            <a:chExt cx="4118037" cy="3744526"/>
          </a:xfrm>
        </p:grpSpPr>
        <p:sp>
          <p:nvSpPr>
            <p:cNvPr id="25" name="Forme libre : forme 24">
              <a:extLst>
                <a:ext uri="{FF2B5EF4-FFF2-40B4-BE49-F238E27FC236}">
                  <a16:creationId xmlns:a16="http://schemas.microsoft.com/office/drawing/2014/main" id="{F6855C7D-FB6F-4A0D-99F6-3523A5DB1407}"/>
                </a:ext>
              </a:extLst>
            </p:cNvPr>
            <p:cNvSpPr/>
            <p:nvPr/>
          </p:nvSpPr>
          <p:spPr>
            <a:xfrm>
              <a:off x="4193316" y="2714504"/>
              <a:ext cx="3771900" cy="2324100"/>
            </a:xfrm>
            <a:custGeom>
              <a:avLst/>
              <a:gdLst>
                <a:gd name="connsiteX0" fmla="*/ 3770471 w 3771900"/>
                <a:gd name="connsiteY0" fmla="*/ 1651908 h 2324100"/>
                <a:gd name="connsiteX1" fmla="*/ 2411540 w 3771900"/>
                <a:gd name="connsiteY1" fmla="*/ 35897 h 2324100"/>
                <a:gd name="connsiteX2" fmla="*/ 976694 w 3771900"/>
                <a:gd name="connsiteY2" fmla="*/ 559486 h 2324100"/>
                <a:gd name="connsiteX3" fmla="*/ 7144 w 3771900"/>
                <a:gd name="connsiteY3" fmla="*/ 633686 h 2324100"/>
                <a:gd name="connsiteX4" fmla="*/ 3773710 w 3771900"/>
                <a:gd name="connsiteY4" fmla="*/ 2321421 h 2324100"/>
                <a:gd name="connsiteX5" fmla="*/ 3770471 w 3771900"/>
                <a:gd name="connsiteY5" fmla="*/ 1651908 h 232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71900" h="2324100">
                  <a:moveTo>
                    <a:pt x="3770471" y="1651908"/>
                  </a:moveTo>
                  <a:cubicBezTo>
                    <a:pt x="3318605" y="1380732"/>
                    <a:pt x="2548319" y="213919"/>
                    <a:pt x="2411540" y="35897"/>
                  </a:cubicBezTo>
                  <a:cubicBezTo>
                    <a:pt x="2099405" y="-85642"/>
                    <a:pt x="1609249" y="195060"/>
                    <a:pt x="976694" y="559486"/>
                  </a:cubicBezTo>
                  <a:cubicBezTo>
                    <a:pt x="388620" y="898291"/>
                    <a:pt x="51530" y="667786"/>
                    <a:pt x="7144" y="633686"/>
                  </a:cubicBezTo>
                  <a:cubicBezTo>
                    <a:pt x="793052" y="1266241"/>
                    <a:pt x="2403253" y="1964329"/>
                    <a:pt x="3773710" y="2321421"/>
                  </a:cubicBezTo>
                  <a:cubicBezTo>
                    <a:pt x="3773805" y="2144447"/>
                    <a:pt x="3770471" y="1814881"/>
                    <a:pt x="3770471" y="1651908"/>
                  </a:cubicBezTo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e libre : forme 25">
              <a:extLst>
                <a:ext uri="{FF2B5EF4-FFF2-40B4-BE49-F238E27FC236}">
                  <a16:creationId xmlns:a16="http://schemas.microsoft.com/office/drawing/2014/main" id="{81910F3B-3232-4E33-8A3C-C9ECA9724E12}"/>
                </a:ext>
              </a:extLst>
            </p:cNvPr>
            <p:cNvSpPr/>
            <p:nvPr/>
          </p:nvSpPr>
          <p:spPr>
            <a:xfrm>
              <a:off x="3847179" y="1294078"/>
              <a:ext cx="4114800" cy="3086100"/>
            </a:xfrm>
            <a:custGeom>
              <a:avLst/>
              <a:gdLst>
                <a:gd name="connsiteX0" fmla="*/ 4116608 w 4114800"/>
                <a:gd name="connsiteY0" fmla="*/ 7144 h 3086100"/>
                <a:gd name="connsiteX1" fmla="*/ 377379 w 4114800"/>
                <a:gd name="connsiteY1" fmla="*/ 7144 h 3086100"/>
                <a:gd name="connsiteX2" fmla="*/ 348233 w 4114800"/>
                <a:gd name="connsiteY2" fmla="*/ 2061591 h 3086100"/>
                <a:gd name="connsiteX3" fmla="*/ 353376 w 4114800"/>
                <a:gd name="connsiteY3" fmla="*/ 2065687 h 3086100"/>
                <a:gd name="connsiteX4" fmla="*/ 1322926 w 4114800"/>
                <a:gd name="connsiteY4" fmla="*/ 1991487 h 3086100"/>
                <a:gd name="connsiteX5" fmla="*/ 2757677 w 4114800"/>
                <a:gd name="connsiteY5" fmla="*/ 1467898 h 3086100"/>
                <a:gd name="connsiteX6" fmla="*/ 4116608 w 4114800"/>
                <a:gd name="connsiteY6" fmla="*/ 3083909 h 3086100"/>
                <a:gd name="connsiteX7" fmla="*/ 4116608 w 4114800"/>
                <a:gd name="connsiteY7" fmla="*/ 7144 h 308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14800" h="3086100">
                  <a:moveTo>
                    <a:pt x="4116608" y="7144"/>
                  </a:moveTo>
                  <a:lnTo>
                    <a:pt x="377379" y="7144"/>
                  </a:lnTo>
                  <a:cubicBezTo>
                    <a:pt x="377379" y="7144"/>
                    <a:pt x="-435865" y="1427893"/>
                    <a:pt x="348233" y="2061591"/>
                  </a:cubicBezTo>
                  <a:cubicBezTo>
                    <a:pt x="349852" y="2062925"/>
                    <a:pt x="351661" y="2064353"/>
                    <a:pt x="353376" y="2065687"/>
                  </a:cubicBezTo>
                  <a:cubicBezTo>
                    <a:pt x="397858" y="2099786"/>
                    <a:pt x="734852" y="2330387"/>
                    <a:pt x="1322926" y="1991487"/>
                  </a:cubicBezTo>
                  <a:cubicBezTo>
                    <a:pt x="1955481" y="1627061"/>
                    <a:pt x="2445638" y="1346359"/>
                    <a:pt x="2757677" y="1467898"/>
                  </a:cubicBezTo>
                  <a:cubicBezTo>
                    <a:pt x="2894456" y="1645920"/>
                    <a:pt x="3664838" y="2812733"/>
                    <a:pt x="4116608" y="3083909"/>
                  </a:cubicBezTo>
                  <a:cubicBezTo>
                    <a:pt x="4116608" y="2760916"/>
                    <a:pt x="4116608" y="7144"/>
                    <a:pt x="4116608" y="7144"/>
                  </a:cubicBezTo>
                </a:path>
              </a:pathLst>
            </a:custGeom>
            <a:solidFill>
              <a:srgbClr val="0075B3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aphicFrame>
        <p:nvGraphicFramePr>
          <p:cNvPr id="9" name="Object 8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9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5C674D03-4995-4743-8CE4-61CF32CFBDD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12035" y="3502732"/>
            <a:ext cx="3558066" cy="2058654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  <a:lvl2pPr marL="457200" indent="0">
              <a:buNone/>
              <a:defRPr sz="60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 dirty="0"/>
              <a:t>Click to insert section title</a:t>
            </a:r>
            <a:endParaRPr lang="pt-PT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637310" y="5571206"/>
            <a:ext cx="3558066" cy="6829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r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 and date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9B094B5A-7617-4918-B4B1-E58924F906A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9936" y="724932"/>
            <a:ext cx="6120000" cy="831860"/>
          </a:xfrm>
          <a:prstGeom prst="rect">
            <a:avLst/>
          </a:prstGeom>
        </p:spPr>
      </p:pic>
      <p:pic>
        <p:nvPicPr>
          <p:cNvPr id="11" name="Image 10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5271129"/>
            <a:ext cx="1110199" cy="1110199"/>
          </a:xfrm>
          <a:prstGeom prst="rect">
            <a:avLst/>
          </a:prstGeom>
        </p:spPr>
      </p:pic>
      <p:sp>
        <p:nvSpPr>
          <p:cNvPr id="12" name="Zone de texte 244">
            <a:extLst>
              <a:ext uri="{FF2B5EF4-FFF2-40B4-BE49-F238E27FC236}">
                <a16:creationId xmlns:a16="http://schemas.microsoft.com/office/drawing/2014/main" id="{D99E3153-B01A-47D3-8361-75B6C0EF31F3}"/>
              </a:ext>
            </a:extLst>
          </p:cNvPr>
          <p:cNvSpPr txBox="1"/>
          <p:nvPr/>
        </p:nvSpPr>
        <p:spPr>
          <a:xfrm>
            <a:off x="10560496" y="6434367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</p:spTree>
    <p:extLst>
      <p:ext uri="{BB962C8B-B14F-4D97-AF65-F5344CB8AC3E}">
        <p14:creationId xmlns:p14="http://schemas.microsoft.com/office/powerpoint/2010/main" val="3673320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339">
          <p15:clr>
            <a:srgbClr val="FBAE40"/>
          </p15:clr>
        </p15:guide>
        <p15:guide id="2" pos="2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27350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27350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13358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3358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7CE2609-37DA-4C4C-BF45-E56CE85AA4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4125" y="2205319"/>
            <a:ext cx="3537827" cy="407623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400"/>
            </a:lvl1pPr>
            <a:lvl2pPr>
              <a:lnSpc>
                <a:spcPct val="100000"/>
              </a:lnSpc>
              <a:spcBef>
                <a:spcPts val="0"/>
              </a:spcBef>
              <a:defRPr sz="1400"/>
            </a:lvl2pPr>
            <a:lvl3pPr>
              <a:lnSpc>
                <a:spcPct val="100000"/>
              </a:lnSpc>
              <a:spcBef>
                <a:spcPts val="0"/>
              </a:spcBef>
              <a:defRPr sz="1400"/>
            </a:lvl3pPr>
            <a:lvl4pPr>
              <a:lnSpc>
                <a:spcPct val="100000"/>
              </a:lnSpc>
              <a:spcBef>
                <a:spcPts val="0"/>
              </a:spcBef>
              <a:defRPr sz="1400"/>
            </a:lvl4pPr>
            <a:lvl5pPr>
              <a:lnSpc>
                <a:spcPct val="10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8D7F005-BA7C-423E-87B0-6782D88233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384125" y="1420989"/>
            <a:ext cx="3537827" cy="7439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ctr">
              <a:lnSpc>
                <a:spcPct val="100000"/>
              </a:lnSpc>
              <a:defRPr lang="en-US" sz="1600" b="1" kern="1200" dirty="0">
                <a:solidFill>
                  <a:srgbClr val="12ABDB"/>
                </a:solidFill>
                <a:latin typeface="+mj-lt"/>
                <a:ea typeface="+mn-ea"/>
                <a:cs typeface="+mn-cs"/>
              </a:defRPr>
            </a:lvl1pPr>
            <a:lvl2pPr>
              <a:lnSpc>
                <a:spcPct val="100000"/>
              </a:lnSpc>
              <a:defRPr sz="1200"/>
            </a:lvl2pPr>
            <a:lvl3pPr>
              <a:lnSpc>
                <a:spcPct val="100000"/>
              </a:lnSpc>
              <a:defRPr sz="12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insert title</a:t>
            </a:r>
          </a:p>
        </p:txBody>
      </p:sp>
    </p:spTree>
    <p:extLst>
      <p:ext uri="{BB962C8B-B14F-4D97-AF65-F5344CB8AC3E}">
        <p14:creationId xmlns:p14="http://schemas.microsoft.com/office/powerpoint/2010/main" val="157702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numbering, 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Object 1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15" name="Object 1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7"/>
          <p:cNvSpPr/>
          <p:nvPr/>
        </p:nvSpPr>
        <p:spPr>
          <a:xfrm>
            <a:off x="0" y="0"/>
            <a:ext cx="919998" cy="4286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510" name="Freeform 6"/>
          <p:cNvSpPr>
            <a:spLocks/>
          </p:cNvSpPr>
          <p:nvPr/>
        </p:nvSpPr>
        <p:spPr bwMode="auto">
          <a:xfrm>
            <a:off x="0" y="0"/>
            <a:ext cx="919998" cy="1146174"/>
          </a:xfrm>
          <a:custGeom>
            <a:avLst/>
            <a:gdLst/>
            <a:ahLst/>
            <a:cxnLst>
              <a:cxn ang="0">
                <a:pos x="1681" y="25"/>
              </a:cxn>
              <a:cxn ang="0">
                <a:pos x="1655" y="0"/>
              </a:cxn>
              <a:cxn ang="0">
                <a:pos x="22" y="0"/>
              </a:cxn>
              <a:cxn ang="0">
                <a:pos x="0" y="23"/>
              </a:cxn>
              <a:cxn ang="0">
                <a:pos x="0" y="2095"/>
              </a:cxn>
              <a:cxn ang="0">
                <a:pos x="336" y="2085"/>
              </a:cxn>
              <a:cxn ang="0">
                <a:pos x="682" y="2056"/>
              </a:cxn>
              <a:cxn ang="0">
                <a:pos x="897" y="2032"/>
              </a:cxn>
              <a:cxn ang="0">
                <a:pos x="1082" y="2005"/>
              </a:cxn>
              <a:cxn ang="0">
                <a:pos x="1332" y="1960"/>
              </a:cxn>
              <a:cxn ang="0">
                <a:pos x="1567" y="1911"/>
              </a:cxn>
              <a:cxn ang="0">
                <a:pos x="1680" y="1883"/>
              </a:cxn>
              <a:cxn ang="0">
                <a:pos x="1681" y="25"/>
              </a:cxn>
            </a:cxnLst>
            <a:rect l="0" t="0" r="r" b="b"/>
            <a:pathLst>
              <a:path w="1681" h="2095">
                <a:moveTo>
                  <a:pt x="1681" y="25"/>
                </a:moveTo>
                <a:cubicBezTo>
                  <a:pt x="1681" y="3"/>
                  <a:pt x="1675" y="0"/>
                  <a:pt x="1655" y="0"/>
                </a:cubicBezTo>
                <a:cubicBezTo>
                  <a:pt x="1111" y="1"/>
                  <a:pt x="567" y="1"/>
                  <a:pt x="22" y="0"/>
                </a:cubicBezTo>
                <a:cubicBezTo>
                  <a:pt x="5" y="0"/>
                  <a:pt x="0" y="3"/>
                  <a:pt x="0" y="23"/>
                </a:cubicBezTo>
                <a:cubicBezTo>
                  <a:pt x="0" y="713"/>
                  <a:pt x="0" y="1404"/>
                  <a:pt x="0" y="2095"/>
                </a:cubicBezTo>
                <a:cubicBezTo>
                  <a:pt x="112" y="2091"/>
                  <a:pt x="224" y="2088"/>
                  <a:pt x="336" y="2085"/>
                </a:cubicBezTo>
                <a:cubicBezTo>
                  <a:pt x="452" y="2081"/>
                  <a:pt x="567" y="2068"/>
                  <a:pt x="682" y="2056"/>
                </a:cubicBezTo>
                <a:cubicBezTo>
                  <a:pt x="754" y="2049"/>
                  <a:pt x="826" y="2045"/>
                  <a:pt x="897" y="2032"/>
                </a:cubicBezTo>
                <a:cubicBezTo>
                  <a:pt x="958" y="2020"/>
                  <a:pt x="1021" y="2018"/>
                  <a:pt x="1082" y="2005"/>
                </a:cubicBezTo>
                <a:cubicBezTo>
                  <a:pt x="1165" y="1989"/>
                  <a:pt x="1249" y="1977"/>
                  <a:pt x="1332" y="1960"/>
                </a:cubicBezTo>
                <a:cubicBezTo>
                  <a:pt x="1410" y="1945"/>
                  <a:pt x="1489" y="1928"/>
                  <a:pt x="1567" y="1911"/>
                </a:cubicBezTo>
                <a:cubicBezTo>
                  <a:pt x="1605" y="1904"/>
                  <a:pt x="1643" y="1895"/>
                  <a:pt x="1680" y="1883"/>
                </a:cubicBezTo>
                <a:cubicBezTo>
                  <a:pt x="1680" y="1263"/>
                  <a:pt x="1680" y="644"/>
                  <a:pt x="1681" y="25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4872" y="0"/>
            <a:ext cx="10377711" cy="11049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27347" y="1815351"/>
            <a:ext cx="11700000" cy="44676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1" hasCustomPrompt="1"/>
          </p:nvPr>
        </p:nvSpPr>
        <p:spPr>
          <a:xfrm>
            <a:off x="974872" y="1148607"/>
            <a:ext cx="10940903" cy="504056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subtitle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8742"/>
            <a:ext cx="914400" cy="914400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GB" sz="4000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#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6181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Single Prof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5F5AEA1-6A77-4676-B8B3-EF658F5F8430}"/>
              </a:ext>
            </a:extLst>
          </p:cNvPr>
          <p:cNvSpPr/>
          <p:nvPr/>
        </p:nvSpPr>
        <p:spPr>
          <a:xfrm flipV="1">
            <a:off x="1" y="0"/>
            <a:ext cx="5204012" cy="3119718"/>
          </a:xfrm>
          <a:custGeom>
            <a:avLst/>
            <a:gdLst>
              <a:gd name="connsiteX0" fmla="*/ 2836724 w 6262141"/>
              <a:gd name="connsiteY0" fmla="*/ 775 h 4159686"/>
              <a:gd name="connsiteX1" fmla="*/ 3822188 w 6262141"/>
              <a:gd name="connsiteY1" fmla="*/ 22965 h 4159686"/>
              <a:gd name="connsiteX2" fmla="*/ 5982756 w 6262141"/>
              <a:gd name="connsiteY2" fmla="*/ 3706589 h 4159686"/>
              <a:gd name="connsiteX3" fmla="*/ 6262141 w 6262141"/>
              <a:gd name="connsiteY3" fmla="*/ 4159686 h 4159686"/>
              <a:gd name="connsiteX4" fmla="*/ 0 w 6262141"/>
              <a:gd name="connsiteY4" fmla="*/ 4159686 h 4159686"/>
              <a:gd name="connsiteX5" fmla="*/ 0 w 6262141"/>
              <a:gd name="connsiteY5" fmla="*/ 3700458 h 4159686"/>
              <a:gd name="connsiteX6" fmla="*/ 0 w 6262141"/>
              <a:gd name="connsiteY6" fmla="*/ 3329154 h 4159686"/>
              <a:gd name="connsiteX7" fmla="*/ 0 w 6262141"/>
              <a:gd name="connsiteY7" fmla="*/ 2944589 h 4159686"/>
              <a:gd name="connsiteX8" fmla="*/ 0 w 6262141"/>
              <a:gd name="connsiteY8" fmla="*/ 2546533 h 4159686"/>
              <a:gd name="connsiteX9" fmla="*/ 0 w 6262141"/>
              <a:gd name="connsiteY9" fmla="*/ 2134752 h 4159686"/>
              <a:gd name="connsiteX10" fmla="*/ 0 w 6262141"/>
              <a:gd name="connsiteY10" fmla="*/ 1709014 h 4159686"/>
              <a:gd name="connsiteX11" fmla="*/ 0 w 6262141"/>
              <a:gd name="connsiteY11" fmla="*/ 1269085 h 4159686"/>
              <a:gd name="connsiteX12" fmla="*/ 0 w 6262141"/>
              <a:gd name="connsiteY12" fmla="*/ 814735 h 4159686"/>
              <a:gd name="connsiteX13" fmla="*/ 0 w 6262141"/>
              <a:gd name="connsiteY13" fmla="*/ 345728 h 4159686"/>
              <a:gd name="connsiteX14" fmla="*/ 2836724 w 6262141"/>
              <a:gd name="connsiteY14" fmla="*/ 775 h 4159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262141" h="4159686">
                <a:moveTo>
                  <a:pt x="2836724" y="775"/>
                </a:moveTo>
                <a:cubicBezTo>
                  <a:pt x="3163345" y="-2587"/>
                  <a:pt x="3492318" y="5034"/>
                  <a:pt x="3822188" y="22965"/>
                </a:cubicBezTo>
                <a:cubicBezTo>
                  <a:pt x="4104550" y="1058496"/>
                  <a:pt x="5095168" y="2317803"/>
                  <a:pt x="5982756" y="3706589"/>
                </a:cubicBezTo>
                <a:lnTo>
                  <a:pt x="6262141" y="4159686"/>
                </a:lnTo>
                <a:lnTo>
                  <a:pt x="0" y="4159686"/>
                </a:lnTo>
                <a:lnTo>
                  <a:pt x="0" y="3700458"/>
                </a:lnTo>
                <a:lnTo>
                  <a:pt x="0" y="3329154"/>
                </a:lnTo>
                <a:lnTo>
                  <a:pt x="0" y="2944589"/>
                </a:lnTo>
                <a:lnTo>
                  <a:pt x="0" y="2546533"/>
                </a:lnTo>
                <a:lnTo>
                  <a:pt x="0" y="2134752"/>
                </a:lnTo>
                <a:lnTo>
                  <a:pt x="0" y="1709014"/>
                </a:lnTo>
                <a:lnTo>
                  <a:pt x="0" y="1269085"/>
                </a:lnTo>
                <a:lnTo>
                  <a:pt x="0" y="814735"/>
                </a:lnTo>
                <a:lnTo>
                  <a:pt x="0" y="345728"/>
                </a:lnTo>
                <a:cubicBezTo>
                  <a:pt x="898178" y="119794"/>
                  <a:pt x="1856863" y="10862"/>
                  <a:pt x="2836724" y="775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/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7E551D69-F21D-4601-B4BD-97ECB52F39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129" y="5278426"/>
            <a:ext cx="3296647" cy="331986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1600" b="1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education 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BC359575-5CC3-4B2F-91E7-19D6A150BE7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3129" y="3916350"/>
            <a:ext cx="3296647" cy="412363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l">
              <a:defRPr sz="2000" b="1">
                <a:solidFill>
                  <a:schemeClr val="accent2"/>
                </a:solidFill>
              </a:defRPr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Insert 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3745724-67BB-4475-9660-FEEE1226861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2081" y="4344097"/>
            <a:ext cx="3304144" cy="89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C78431F2-3F85-4748-A6BC-A08250A6D3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2081" y="5601397"/>
            <a:ext cx="3297695" cy="713864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 sz="14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4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400"/>
            </a:lvl4pPr>
            <a:lvl5pPr>
              <a:lnSpc>
                <a:spcPct val="100000"/>
              </a:lnSpc>
              <a:defRPr sz="1400"/>
            </a:lvl5pPr>
          </a:lstStyle>
          <a:p>
            <a:pPr lvl="0"/>
            <a:r>
              <a:rPr lang="en-US" dirty="0"/>
              <a:t>Insert text</a:t>
            </a:r>
          </a:p>
        </p:txBody>
      </p:sp>
      <p:sp>
        <p:nvSpPr>
          <p:cNvPr id="13" name="Oval 20">
            <a:extLst>
              <a:ext uri="{FF2B5EF4-FFF2-40B4-BE49-F238E27FC236}">
                <a16:creationId xmlns:a16="http://schemas.microsoft.com/office/drawing/2014/main" id="{1EFB3510-D39A-47CF-8191-109DDF9E53D5}"/>
              </a:ext>
            </a:extLst>
          </p:cNvPr>
          <p:cNvSpPr/>
          <p:nvPr/>
        </p:nvSpPr>
        <p:spPr>
          <a:xfrm>
            <a:off x="1381192" y="1147034"/>
            <a:ext cx="2609222" cy="2465696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5411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2549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5" name="Object 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335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3">
    <p:bg>
      <p:bgPr>
        <a:solidFill>
          <a:srgbClr val="E6E7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16" name="Object 1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6" name="Freeform 6"/>
          <p:cNvSpPr>
            <a:spLocks/>
          </p:cNvSpPr>
          <p:nvPr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5016499" y="3644152"/>
            <a:ext cx="6899275" cy="14498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b">
            <a:noAutofit/>
          </a:bodyPr>
          <a:lstStyle>
            <a:lvl1pPr algn="l">
              <a:lnSpc>
                <a:spcPts val="3000"/>
              </a:lnSpc>
              <a:defRPr lang="en-US" sz="2600" b="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title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16499" y="5236923"/>
            <a:ext cx="6899275" cy="12239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>
            <a:lvl1pPr marL="0" marR="0" indent="0" algn="l" defTabSz="914400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dirty="0">
                <a:solidFill>
                  <a:schemeClr val="bg1"/>
                </a:solidFill>
              </a:defRPr>
            </a:lvl1pPr>
          </a:lstStyle>
          <a:p>
            <a:pPr marL="0" lvl="0"/>
            <a:r>
              <a:rPr lang="en-US" dirty="0"/>
              <a:t>Click to insert presenter, location, and date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  <p:pic>
        <p:nvPicPr>
          <p:cNvPr id="9" name="Image 8" descr="Une image contenant signe, photo, orange, gens&#10;&#10;Description générée automatiquement">
            <a:extLst>
              <a:ext uri="{FF2B5EF4-FFF2-40B4-BE49-F238E27FC236}">
                <a16:creationId xmlns:a16="http://schemas.microsoft.com/office/drawing/2014/main" id="{56D554DB-F242-4AA8-AD5D-B889B85EADC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996" y="169832"/>
            <a:ext cx="1110199" cy="1110199"/>
          </a:xfrm>
          <a:prstGeom prst="rect">
            <a:avLst/>
          </a:prstGeom>
        </p:spPr>
      </p:pic>
      <p:sp>
        <p:nvSpPr>
          <p:cNvPr id="10" name="Zone de texte 244">
            <a:extLst>
              <a:ext uri="{FF2B5EF4-FFF2-40B4-BE49-F238E27FC236}">
                <a16:creationId xmlns:a16="http://schemas.microsoft.com/office/drawing/2014/main" id="{5629DF32-B64E-4A1F-8529-67CD77B99D03}"/>
              </a:ext>
            </a:extLst>
          </p:cNvPr>
          <p:cNvSpPr txBox="1"/>
          <p:nvPr/>
        </p:nvSpPr>
        <p:spPr>
          <a:xfrm>
            <a:off x="10560496" y="1321832"/>
            <a:ext cx="1479198" cy="307001"/>
          </a:xfrm>
          <a:prstGeom prst="roundRect">
            <a:avLst/>
          </a:prstGeom>
          <a:noFill/>
          <a:ln w="6350">
            <a:solidFill>
              <a:schemeClr val="bg1">
                <a:lumMod val="75000"/>
              </a:schemeClr>
            </a:solidFill>
          </a:ln>
        </p:spPr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en-GB" sz="500" b="1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Capgemini Restricted </a:t>
            </a:r>
            <a:r>
              <a:rPr lang="en-GB" sz="500" spc="1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Internal Capgemini Information that is intended for a restricted set of employee.</a:t>
            </a:r>
          </a:p>
        </p:txBody>
      </p:sp>
      <p:sp>
        <p:nvSpPr>
          <p:cNvPr id="11" name="Freeform 6"/>
          <p:cNvSpPr>
            <a:spLocks/>
          </p:cNvSpPr>
          <p:nvPr userDrawn="1"/>
        </p:nvSpPr>
        <p:spPr bwMode="auto">
          <a:xfrm>
            <a:off x="3771900" y="1847851"/>
            <a:ext cx="8420100" cy="5010150"/>
          </a:xfrm>
          <a:custGeom>
            <a:avLst/>
            <a:gdLst/>
            <a:ahLst/>
            <a:cxnLst>
              <a:cxn ang="0">
                <a:pos x="5302" y="3130"/>
              </a:cxn>
              <a:cxn ang="0">
                <a:pos x="5302" y="994"/>
              </a:cxn>
              <a:cxn ang="0">
                <a:pos x="5302" y="982"/>
              </a:cxn>
              <a:cxn ang="0">
                <a:pos x="5302" y="966"/>
              </a:cxn>
              <a:cxn ang="0">
                <a:pos x="5298" y="962"/>
              </a:cxn>
              <a:cxn ang="0">
                <a:pos x="5284" y="968"/>
              </a:cxn>
              <a:cxn ang="0">
                <a:pos x="5234" y="992"/>
              </a:cxn>
              <a:cxn ang="0">
                <a:pos x="5132" y="1030"/>
              </a:cxn>
              <a:cxn ang="0">
                <a:pos x="5080" y="1044"/>
              </a:cxn>
              <a:cxn ang="0">
                <a:pos x="4944" y="1076"/>
              </a:cxn>
              <a:cxn ang="0">
                <a:pos x="4806" y="1094"/>
              </a:cxn>
              <a:cxn ang="0">
                <a:pos x="4668" y="1104"/>
              </a:cxn>
              <a:cxn ang="0">
                <a:pos x="4528" y="1102"/>
              </a:cxn>
              <a:cxn ang="0">
                <a:pos x="4436" y="1098"/>
              </a:cxn>
              <a:cxn ang="0">
                <a:pos x="4254" y="1080"/>
              </a:cxn>
              <a:cxn ang="0">
                <a:pos x="4074" y="1054"/>
              </a:cxn>
              <a:cxn ang="0">
                <a:pos x="3894" y="1018"/>
              </a:cxn>
              <a:cxn ang="0">
                <a:pos x="3806" y="996"/>
              </a:cxn>
              <a:cxn ang="0">
                <a:pos x="3518" y="918"/>
              </a:cxn>
              <a:cxn ang="0">
                <a:pos x="3236" y="828"/>
              </a:cxn>
              <a:cxn ang="0">
                <a:pos x="2956" y="724"/>
              </a:cxn>
              <a:cxn ang="0">
                <a:pos x="2680" y="612"/>
              </a:cxn>
              <a:cxn ang="0">
                <a:pos x="2522" y="544"/>
              </a:cxn>
              <a:cxn ang="0">
                <a:pos x="2210" y="402"/>
              </a:cxn>
              <a:cxn ang="0">
                <a:pos x="1902" y="250"/>
              </a:cxn>
              <a:cxn ang="0">
                <a:pos x="1596" y="92"/>
              </a:cxn>
              <a:cxn ang="0">
                <a:pos x="1446" y="10"/>
              </a:cxn>
              <a:cxn ang="0">
                <a:pos x="1434" y="4"/>
              </a:cxn>
              <a:cxn ang="0">
                <a:pos x="1432" y="0"/>
              </a:cxn>
              <a:cxn ang="0">
                <a:pos x="1424" y="0"/>
              </a:cxn>
              <a:cxn ang="0">
                <a:pos x="1286" y="88"/>
              </a:cxn>
              <a:cxn ang="0">
                <a:pos x="1132" y="194"/>
              </a:cxn>
              <a:cxn ang="0">
                <a:pos x="982" y="304"/>
              </a:cxn>
              <a:cxn ang="0">
                <a:pos x="838" y="422"/>
              </a:cxn>
              <a:cxn ang="0">
                <a:pos x="702" y="548"/>
              </a:cxn>
              <a:cxn ang="0">
                <a:pos x="660" y="592"/>
              </a:cxn>
              <a:cxn ang="0">
                <a:pos x="578" y="678"/>
              </a:cxn>
              <a:cxn ang="0">
                <a:pos x="500" y="768"/>
              </a:cxn>
              <a:cxn ang="0">
                <a:pos x="428" y="862"/>
              </a:cxn>
              <a:cxn ang="0">
                <a:pos x="360" y="958"/>
              </a:cxn>
              <a:cxn ang="0">
                <a:pos x="296" y="1058"/>
              </a:cxn>
              <a:cxn ang="0">
                <a:pos x="240" y="1162"/>
              </a:cxn>
              <a:cxn ang="0">
                <a:pos x="188" y="1270"/>
              </a:cxn>
              <a:cxn ang="0">
                <a:pos x="164" y="1326"/>
              </a:cxn>
              <a:cxn ang="0">
                <a:pos x="114" y="1460"/>
              </a:cxn>
              <a:cxn ang="0">
                <a:pos x="72" y="1596"/>
              </a:cxn>
              <a:cxn ang="0">
                <a:pos x="42" y="1736"/>
              </a:cxn>
              <a:cxn ang="0">
                <a:pos x="18" y="1876"/>
              </a:cxn>
              <a:cxn ang="0">
                <a:pos x="10" y="1958"/>
              </a:cxn>
              <a:cxn ang="0">
                <a:pos x="4" y="2038"/>
              </a:cxn>
              <a:cxn ang="0">
                <a:pos x="2" y="2052"/>
              </a:cxn>
              <a:cxn ang="0">
                <a:pos x="0" y="2054"/>
              </a:cxn>
              <a:cxn ang="0">
                <a:pos x="0" y="2312"/>
              </a:cxn>
              <a:cxn ang="0">
                <a:pos x="6" y="2330"/>
              </a:cxn>
              <a:cxn ang="0">
                <a:pos x="6" y="2350"/>
              </a:cxn>
              <a:cxn ang="0">
                <a:pos x="26" y="2552"/>
              </a:cxn>
              <a:cxn ang="0">
                <a:pos x="56" y="2752"/>
              </a:cxn>
              <a:cxn ang="0">
                <a:pos x="100" y="2950"/>
              </a:cxn>
              <a:cxn ang="0">
                <a:pos x="150" y="3148"/>
              </a:cxn>
              <a:cxn ang="0">
                <a:pos x="154" y="3156"/>
              </a:cxn>
              <a:cxn ang="0">
                <a:pos x="5304" y="3156"/>
              </a:cxn>
              <a:cxn ang="0">
                <a:pos x="5302" y="3130"/>
              </a:cxn>
            </a:cxnLst>
            <a:rect l="0" t="0" r="r" b="b"/>
            <a:pathLst>
              <a:path w="5304" h="3156">
                <a:moveTo>
                  <a:pt x="5302" y="3130"/>
                </a:moveTo>
                <a:lnTo>
                  <a:pt x="5302" y="3130"/>
                </a:lnTo>
                <a:lnTo>
                  <a:pt x="5302" y="994"/>
                </a:lnTo>
                <a:lnTo>
                  <a:pt x="5302" y="994"/>
                </a:lnTo>
                <a:lnTo>
                  <a:pt x="5302" y="982"/>
                </a:lnTo>
                <a:lnTo>
                  <a:pt x="5302" y="982"/>
                </a:lnTo>
                <a:lnTo>
                  <a:pt x="5302" y="968"/>
                </a:lnTo>
                <a:lnTo>
                  <a:pt x="5302" y="966"/>
                </a:lnTo>
                <a:lnTo>
                  <a:pt x="5300" y="964"/>
                </a:lnTo>
                <a:lnTo>
                  <a:pt x="5298" y="962"/>
                </a:lnTo>
                <a:lnTo>
                  <a:pt x="5294" y="964"/>
                </a:lnTo>
                <a:lnTo>
                  <a:pt x="5284" y="968"/>
                </a:lnTo>
                <a:lnTo>
                  <a:pt x="5284" y="968"/>
                </a:lnTo>
                <a:lnTo>
                  <a:pt x="5234" y="992"/>
                </a:lnTo>
                <a:lnTo>
                  <a:pt x="5184" y="1012"/>
                </a:lnTo>
                <a:lnTo>
                  <a:pt x="5132" y="1030"/>
                </a:lnTo>
                <a:lnTo>
                  <a:pt x="5080" y="1044"/>
                </a:lnTo>
                <a:lnTo>
                  <a:pt x="5080" y="1044"/>
                </a:lnTo>
                <a:lnTo>
                  <a:pt x="5012" y="1062"/>
                </a:lnTo>
                <a:lnTo>
                  <a:pt x="4944" y="1076"/>
                </a:lnTo>
                <a:lnTo>
                  <a:pt x="4876" y="1086"/>
                </a:lnTo>
                <a:lnTo>
                  <a:pt x="4806" y="1094"/>
                </a:lnTo>
                <a:lnTo>
                  <a:pt x="4736" y="1100"/>
                </a:lnTo>
                <a:lnTo>
                  <a:pt x="4668" y="1104"/>
                </a:lnTo>
                <a:lnTo>
                  <a:pt x="4598" y="1104"/>
                </a:lnTo>
                <a:lnTo>
                  <a:pt x="4528" y="1102"/>
                </a:lnTo>
                <a:lnTo>
                  <a:pt x="4528" y="1102"/>
                </a:lnTo>
                <a:lnTo>
                  <a:pt x="4436" y="1098"/>
                </a:lnTo>
                <a:lnTo>
                  <a:pt x="4344" y="1090"/>
                </a:lnTo>
                <a:lnTo>
                  <a:pt x="4254" y="1080"/>
                </a:lnTo>
                <a:lnTo>
                  <a:pt x="4164" y="1068"/>
                </a:lnTo>
                <a:lnTo>
                  <a:pt x="4074" y="1054"/>
                </a:lnTo>
                <a:lnTo>
                  <a:pt x="3984" y="1036"/>
                </a:lnTo>
                <a:lnTo>
                  <a:pt x="3894" y="1018"/>
                </a:lnTo>
                <a:lnTo>
                  <a:pt x="3806" y="996"/>
                </a:lnTo>
                <a:lnTo>
                  <a:pt x="3806" y="996"/>
                </a:lnTo>
                <a:lnTo>
                  <a:pt x="3660" y="960"/>
                </a:lnTo>
                <a:lnTo>
                  <a:pt x="3518" y="918"/>
                </a:lnTo>
                <a:lnTo>
                  <a:pt x="3376" y="874"/>
                </a:lnTo>
                <a:lnTo>
                  <a:pt x="3236" y="828"/>
                </a:lnTo>
                <a:lnTo>
                  <a:pt x="3096" y="778"/>
                </a:lnTo>
                <a:lnTo>
                  <a:pt x="2956" y="724"/>
                </a:lnTo>
                <a:lnTo>
                  <a:pt x="2818" y="670"/>
                </a:lnTo>
                <a:lnTo>
                  <a:pt x="2680" y="612"/>
                </a:lnTo>
                <a:lnTo>
                  <a:pt x="2680" y="612"/>
                </a:lnTo>
                <a:lnTo>
                  <a:pt x="2522" y="544"/>
                </a:lnTo>
                <a:lnTo>
                  <a:pt x="2366" y="474"/>
                </a:lnTo>
                <a:lnTo>
                  <a:pt x="2210" y="402"/>
                </a:lnTo>
                <a:lnTo>
                  <a:pt x="2056" y="326"/>
                </a:lnTo>
                <a:lnTo>
                  <a:pt x="1902" y="250"/>
                </a:lnTo>
                <a:lnTo>
                  <a:pt x="1748" y="172"/>
                </a:lnTo>
                <a:lnTo>
                  <a:pt x="1596" y="92"/>
                </a:lnTo>
                <a:lnTo>
                  <a:pt x="1446" y="10"/>
                </a:lnTo>
                <a:lnTo>
                  <a:pt x="1446" y="10"/>
                </a:lnTo>
                <a:lnTo>
                  <a:pt x="1438" y="6"/>
                </a:lnTo>
                <a:lnTo>
                  <a:pt x="1434" y="4"/>
                </a:lnTo>
                <a:lnTo>
                  <a:pt x="1432" y="0"/>
                </a:lnTo>
                <a:lnTo>
                  <a:pt x="1432" y="0"/>
                </a:lnTo>
                <a:lnTo>
                  <a:pt x="1424" y="0"/>
                </a:lnTo>
                <a:lnTo>
                  <a:pt x="1424" y="0"/>
                </a:lnTo>
                <a:lnTo>
                  <a:pt x="1286" y="88"/>
                </a:lnTo>
                <a:lnTo>
                  <a:pt x="1286" y="88"/>
                </a:lnTo>
                <a:lnTo>
                  <a:pt x="1208" y="140"/>
                </a:lnTo>
                <a:lnTo>
                  <a:pt x="1132" y="194"/>
                </a:lnTo>
                <a:lnTo>
                  <a:pt x="1056" y="248"/>
                </a:lnTo>
                <a:lnTo>
                  <a:pt x="982" y="304"/>
                </a:lnTo>
                <a:lnTo>
                  <a:pt x="910" y="362"/>
                </a:lnTo>
                <a:lnTo>
                  <a:pt x="838" y="422"/>
                </a:lnTo>
                <a:lnTo>
                  <a:pt x="770" y="484"/>
                </a:lnTo>
                <a:lnTo>
                  <a:pt x="702" y="548"/>
                </a:lnTo>
                <a:lnTo>
                  <a:pt x="702" y="548"/>
                </a:lnTo>
                <a:lnTo>
                  <a:pt x="660" y="592"/>
                </a:lnTo>
                <a:lnTo>
                  <a:pt x="618" y="634"/>
                </a:lnTo>
                <a:lnTo>
                  <a:pt x="578" y="678"/>
                </a:lnTo>
                <a:lnTo>
                  <a:pt x="538" y="724"/>
                </a:lnTo>
                <a:lnTo>
                  <a:pt x="500" y="768"/>
                </a:lnTo>
                <a:lnTo>
                  <a:pt x="464" y="814"/>
                </a:lnTo>
                <a:lnTo>
                  <a:pt x="428" y="862"/>
                </a:lnTo>
                <a:lnTo>
                  <a:pt x="392" y="910"/>
                </a:lnTo>
                <a:lnTo>
                  <a:pt x="360" y="958"/>
                </a:lnTo>
                <a:lnTo>
                  <a:pt x="328" y="1008"/>
                </a:lnTo>
                <a:lnTo>
                  <a:pt x="296" y="1058"/>
                </a:lnTo>
                <a:lnTo>
                  <a:pt x="268" y="1110"/>
                </a:lnTo>
                <a:lnTo>
                  <a:pt x="240" y="1162"/>
                </a:lnTo>
                <a:lnTo>
                  <a:pt x="212" y="1216"/>
                </a:lnTo>
                <a:lnTo>
                  <a:pt x="188" y="1270"/>
                </a:lnTo>
                <a:lnTo>
                  <a:pt x="164" y="1326"/>
                </a:lnTo>
                <a:lnTo>
                  <a:pt x="164" y="1326"/>
                </a:lnTo>
                <a:lnTo>
                  <a:pt x="136" y="1392"/>
                </a:lnTo>
                <a:lnTo>
                  <a:pt x="114" y="1460"/>
                </a:lnTo>
                <a:lnTo>
                  <a:pt x="92" y="1528"/>
                </a:lnTo>
                <a:lnTo>
                  <a:pt x="72" y="1596"/>
                </a:lnTo>
                <a:lnTo>
                  <a:pt x="56" y="1666"/>
                </a:lnTo>
                <a:lnTo>
                  <a:pt x="42" y="1736"/>
                </a:lnTo>
                <a:lnTo>
                  <a:pt x="28" y="1806"/>
                </a:lnTo>
                <a:lnTo>
                  <a:pt x="18" y="1876"/>
                </a:lnTo>
                <a:lnTo>
                  <a:pt x="18" y="1876"/>
                </a:lnTo>
                <a:lnTo>
                  <a:pt x="10" y="1958"/>
                </a:lnTo>
                <a:lnTo>
                  <a:pt x="4" y="2038"/>
                </a:lnTo>
                <a:lnTo>
                  <a:pt x="4" y="2038"/>
                </a:lnTo>
                <a:lnTo>
                  <a:pt x="4" y="2048"/>
                </a:lnTo>
                <a:lnTo>
                  <a:pt x="2" y="2052"/>
                </a:lnTo>
                <a:lnTo>
                  <a:pt x="0" y="2054"/>
                </a:lnTo>
                <a:lnTo>
                  <a:pt x="0" y="2054"/>
                </a:lnTo>
                <a:lnTo>
                  <a:pt x="0" y="2312"/>
                </a:lnTo>
                <a:lnTo>
                  <a:pt x="0" y="2312"/>
                </a:lnTo>
                <a:lnTo>
                  <a:pt x="4" y="2320"/>
                </a:lnTo>
                <a:lnTo>
                  <a:pt x="6" y="2330"/>
                </a:lnTo>
                <a:lnTo>
                  <a:pt x="6" y="2350"/>
                </a:lnTo>
                <a:lnTo>
                  <a:pt x="6" y="2350"/>
                </a:lnTo>
                <a:lnTo>
                  <a:pt x="14" y="2452"/>
                </a:lnTo>
                <a:lnTo>
                  <a:pt x="26" y="2552"/>
                </a:lnTo>
                <a:lnTo>
                  <a:pt x="40" y="2652"/>
                </a:lnTo>
                <a:lnTo>
                  <a:pt x="56" y="2752"/>
                </a:lnTo>
                <a:lnTo>
                  <a:pt x="76" y="2852"/>
                </a:lnTo>
                <a:lnTo>
                  <a:pt x="100" y="2950"/>
                </a:lnTo>
                <a:lnTo>
                  <a:pt x="124" y="3050"/>
                </a:lnTo>
                <a:lnTo>
                  <a:pt x="150" y="3148"/>
                </a:lnTo>
                <a:lnTo>
                  <a:pt x="150" y="3148"/>
                </a:lnTo>
                <a:lnTo>
                  <a:pt x="154" y="3156"/>
                </a:lnTo>
                <a:lnTo>
                  <a:pt x="154" y="3156"/>
                </a:lnTo>
                <a:lnTo>
                  <a:pt x="5304" y="3156"/>
                </a:lnTo>
                <a:lnTo>
                  <a:pt x="5304" y="3156"/>
                </a:lnTo>
                <a:lnTo>
                  <a:pt x="5302" y="3130"/>
                </a:lnTo>
                <a:lnTo>
                  <a:pt x="5302" y="313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8A7F2DC0-BF36-48D5-AAB0-DE8972532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5" t="25237" r="7003" b="27219"/>
          <a:stretch/>
        </p:blipFill>
        <p:spPr>
          <a:xfrm>
            <a:off x="551384" y="724932"/>
            <a:ext cx="6120000" cy="83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192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orient="horz" pos="935" userDrawn="1">
          <p15:clr>
            <a:srgbClr val="FBAE40"/>
          </p15:clr>
        </p15:guide>
        <p15:guide id="5" pos="257" userDrawn="1">
          <p15:clr>
            <a:srgbClr val="FBAE40"/>
          </p15:clr>
        </p15:guide>
        <p15:guide id="6" pos="316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oleObject" Target="../embeddings/oleObject17.bin"/><Relationship Id="rId5" Type="http://schemas.openxmlformats.org/officeDocument/2006/relationships/slideLayout" Target="../slideLayouts/slideLayout29.xml"/><Relationship Id="rId10" Type="http://schemas.openxmlformats.org/officeDocument/2006/relationships/tags" Target="../tags/tag18.xml"/><Relationship Id="rId4" Type="http://schemas.openxmlformats.org/officeDocument/2006/relationships/slideLayout" Target="../slideLayouts/slideLayout28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26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270" imgH="270" progId="TCLayout.ActiveDocument.1">
                  <p:embed/>
                </p:oleObj>
              </mc:Choice>
              <mc:Fallback>
                <p:oleObj name="think-cell Slide" r:id="rId27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e 1"/>
          <p:cNvGrpSpPr/>
          <p:nvPr/>
        </p:nvGrpSpPr>
        <p:grpSpPr>
          <a:xfrm>
            <a:off x="11501102" y="171573"/>
            <a:ext cx="419436" cy="388988"/>
            <a:chOff x="11501102" y="171573"/>
            <a:chExt cx="419436" cy="388988"/>
          </a:xfrm>
        </p:grpSpPr>
        <p:sp>
          <p:nvSpPr>
            <p:cNvPr id="4109" name="Freeform 13"/>
            <p:cNvSpPr>
              <a:spLocks/>
            </p:cNvSpPr>
            <p:nvPr/>
          </p:nvSpPr>
          <p:spPr bwMode="auto">
            <a:xfrm>
              <a:off x="11644642" y="334376"/>
              <a:ext cx="275896" cy="226185"/>
            </a:xfrm>
            <a:custGeom>
              <a:avLst/>
              <a:gdLst/>
              <a:ahLst/>
              <a:cxnLst>
                <a:cxn ang="0">
                  <a:pos x="125" y="107"/>
                </a:cxn>
                <a:cxn ang="0">
                  <a:pos x="188" y="43"/>
                </a:cxn>
                <a:cxn ang="0">
                  <a:pos x="141" y="0"/>
                </a:cxn>
                <a:cxn ang="0">
                  <a:pos x="49" y="99"/>
                </a:cxn>
                <a:cxn ang="0">
                  <a:pos x="0" y="144"/>
                </a:cxn>
                <a:cxn ang="0">
                  <a:pos x="37" y="154"/>
                </a:cxn>
                <a:cxn ang="0">
                  <a:pos x="125" y="125"/>
                </a:cxn>
                <a:cxn ang="0">
                  <a:pos x="81" y="86"/>
                </a:cxn>
                <a:cxn ang="0">
                  <a:pos x="125" y="107"/>
                </a:cxn>
              </a:cxnLst>
              <a:rect l="0" t="0" r="r" b="b"/>
              <a:pathLst>
                <a:path w="188" h="154">
                  <a:moveTo>
                    <a:pt x="125" y="107"/>
                  </a:moveTo>
                  <a:cubicBezTo>
                    <a:pt x="160" y="107"/>
                    <a:pt x="188" y="78"/>
                    <a:pt x="188" y="43"/>
                  </a:cubicBezTo>
                  <a:cubicBezTo>
                    <a:pt x="186" y="28"/>
                    <a:pt x="181" y="0"/>
                    <a:pt x="141" y="0"/>
                  </a:cubicBezTo>
                  <a:cubicBezTo>
                    <a:pt x="99" y="0"/>
                    <a:pt x="84" y="60"/>
                    <a:pt x="49" y="99"/>
                  </a:cubicBezTo>
                  <a:cubicBezTo>
                    <a:pt x="47" y="121"/>
                    <a:pt x="26" y="140"/>
                    <a:pt x="0" y="144"/>
                  </a:cubicBezTo>
                  <a:cubicBezTo>
                    <a:pt x="6" y="150"/>
                    <a:pt x="20" y="154"/>
                    <a:pt x="37" y="154"/>
                  </a:cubicBezTo>
                  <a:cubicBezTo>
                    <a:pt x="68" y="154"/>
                    <a:pt x="106" y="145"/>
                    <a:pt x="125" y="125"/>
                  </a:cubicBezTo>
                  <a:cubicBezTo>
                    <a:pt x="99" y="126"/>
                    <a:pt x="82" y="109"/>
                    <a:pt x="81" y="86"/>
                  </a:cubicBezTo>
                  <a:cubicBezTo>
                    <a:pt x="93" y="101"/>
                    <a:pt x="108" y="107"/>
                    <a:pt x="125" y="107"/>
                  </a:cubicBezTo>
                </a:path>
              </a:pathLst>
            </a:custGeom>
            <a:solidFill>
              <a:srgbClr val="12A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0" name="Freeform 14"/>
            <p:cNvSpPr>
              <a:spLocks/>
            </p:cNvSpPr>
            <p:nvPr/>
          </p:nvSpPr>
          <p:spPr bwMode="auto">
            <a:xfrm>
              <a:off x="11501102" y="171573"/>
              <a:ext cx="419436" cy="356676"/>
            </a:xfrm>
            <a:custGeom>
              <a:avLst/>
              <a:gdLst/>
              <a:ahLst/>
              <a:cxnLst>
                <a:cxn ang="0">
                  <a:pos x="286" y="152"/>
                </a:cxn>
                <a:cxn ang="0">
                  <a:pos x="237" y="51"/>
                </a:cxn>
                <a:cxn ang="0">
                  <a:pos x="160" y="3"/>
                </a:cxn>
                <a:cxn ang="0">
                  <a:pos x="153" y="0"/>
                </a:cxn>
                <a:cxn ang="0">
                  <a:pos x="153" y="0"/>
                </a:cxn>
                <a:cxn ang="0">
                  <a:pos x="0" y="158"/>
                </a:cxn>
                <a:cxn ang="0">
                  <a:pos x="53" y="236"/>
                </a:cxn>
                <a:cxn ang="0">
                  <a:pos x="107" y="237"/>
                </a:cxn>
                <a:cxn ang="0">
                  <a:pos x="147" y="210"/>
                </a:cxn>
                <a:cxn ang="0">
                  <a:pos x="239" y="111"/>
                </a:cxn>
                <a:cxn ang="0">
                  <a:pos x="286" y="154"/>
                </a:cxn>
                <a:cxn ang="0">
                  <a:pos x="286" y="152"/>
                </a:cxn>
              </a:cxnLst>
              <a:rect l="0" t="0" r="r" b="b"/>
              <a:pathLst>
                <a:path w="286" h="243">
                  <a:moveTo>
                    <a:pt x="286" y="152"/>
                  </a:moveTo>
                  <a:cubicBezTo>
                    <a:pt x="286" y="112"/>
                    <a:pt x="266" y="78"/>
                    <a:pt x="237" y="51"/>
                  </a:cubicBezTo>
                  <a:cubicBezTo>
                    <a:pt x="215" y="30"/>
                    <a:pt x="188" y="15"/>
                    <a:pt x="160" y="3"/>
                  </a:cubicBezTo>
                  <a:cubicBezTo>
                    <a:pt x="158" y="2"/>
                    <a:pt x="156" y="1"/>
                    <a:pt x="153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19" y="41"/>
                    <a:pt x="0" y="72"/>
                    <a:pt x="0" y="158"/>
                  </a:cubicBezTo>
                  <a:cubicBezTo>
                    <a:pt x="0" y="192"/>
                    <a:pt x="21" y="224"/>
                    <a:pt x="53" y="236"/>
                  </a:cubicBezTo>
                  <a:cubicBezTo>
                    <a:pt x="71" y="243"/>
                    <a:pt x="89" y="243"/>
                    <a:pt x="107" y="237"/>
                  </a:cubicBezTo>
                  <a:cubicBezTo>
                    <a:pt x="123" y="232"/>
                    <a:pt x="136" y="222"/>
                    <a:pt x="147" y="210"/>
                  </a:cubicBezTo>
                  <a:cubicBezTo>
                    <a:pt x="182" y="171"/>
                    <a:pt x="197" y="111"/>
                    <a:pt x="239" y="111"/>
                  </a:cubicBezTo>
                  <a:cubicBezTo>
                    <a:pt x="279" y="111"/>
                    <a:pt x="284" y="139"/>
                    <a:pt x="286" y="154"/>
                  </a:cubicBezTo>
                  <a:cubicBezTo>
                    <a:pt x="286" y="154"/>
                    <a:pt x="286" y="153"/>
                    <a:pt x="286" y="152"/>
                  </a:cubicBezTo>
                </a:path>
              </a:pathLst>
            </a:custGeom>
            <a:solidFill>
              <a:srgbClr val="0070A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7" name="Retângulo 43">
            <a:extLst>
              <a:ext uri="{FF2B5EF4-FFF2-40B4-BE49-F238E27FC236}">
                <a16:creationId xmlns:a16="http://schemas.microsoft.com/office/drawing/2014/main" id="{25FC8637-25BD-4C09-AF25-56B4243DAB3D}"/>
              </a:ext>
            </a:extLst>
          </p:cNvPr>
          <p:cNvSpPr/>
          <p:nvPr/>
        </p:nvSpPr>
        <p:spPr>
          <a:xfrm>
            <a:off x="11751670" y="6650661"/>
            <a:ext cx="176330" cy="123111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/>
          <a:p>
            <a:pPr algn="r"/>
            <a:fld id="{0502E5A9-B53C-401E-A0E0-4A359BB0A9E5}" type="slidenum">
              <a:rPr lang="en-US" sz="800" smtClean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pPr algn="r"/>
              <a:t>‹N°›</a:t>
            </a:fld>
            <a:endParaRPr lang="en-US" sz="800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/>
        </p:nvSpPr>
        <p:spPr>
          <a:xfrm>
            <a:off x="9017223" y="6650661"/>
            <a:ext cx="2664297" cy="123111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© Capgemini 2021. All rights reserved  </a:t>
            </a:r>
            <a:r>
              <a:rPr lang="en-US" sz="700" dirty="0">
                <a:solidFill>
                  <a:schemeClr val="accent2"/>
                </a:solidFill>
              </a:rPr>
              <a:t>|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24319D-02CC-441E-87B5-E9D15DE8CA35}"/>
              </a:ext>
            </a:extLst>
          </p:cNvPr>
          <p:cNvSpPr txBox="1">
            <a:spLocks/>
          </p:cNvSpPr>
          <p:nvPr/>
        </p:nvSpPr>
        <p:spPr>
          <a:xfrm>
            <a:off x="227348" y="6650661"/>
            <a:ext cx="4716524" cy="12311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800" kern="1200">
                <a:solidFill>
                  <a:srgbClr val="7F7F7F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700" dirty="0">
                <a:solidFill>
                  <a:schemeClr val="bg1">
                    <a:lumMod val="65000"/>
                  </a:schemeClr>
                </a:solidFill>
              </a:rPr>
              <a:t>Presentation Title | Author | Date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>
          <a:xfrm>
            <a:off x="227348" y="1815352"/>
            <a:ext cx="11700000" cy="446620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9" name="Espace réservé du titre 8"/>
          <p:cNvSpPr>
            <a:spLocks noGrp="1"/>
          </p:cNvSpPr>
          <p:nvPr>
            <p:ph type="title"/>
          </p:nvPr>
        </p:nvSpPr>
        <p:spPr>
          <a:xfrm>
            <a:off x="227349" y="0"/>
            <a:ext cx="11125236" cy="11049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Click to insert </a:t>
            </a:r>
            <a:r>
              <a:rPr lang="fr-FR" dirty="0" err="1"/>
              <a:t>title</a:t>
            </a:r>
            <a:endParaRPr lang="en-US" dirty="0"/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31F4250-75BE-456B-A9D8-680BA4145249}"/>
              </a:ext>
            </a:extLst>
          </p:cNvPr>
          <p:cNvGrpSpPr/>
          <p:nvPr/>
        </p:nvGrpSpPr>
        <p:grpSpPr>
          <a:xfrm>
            <a:off x="12355040" y="33161"/>
            <a:ext cx="360000" cy="1800000"/>
            <a:chOff x="12355040" y="33161"/>
            <a:chExt cx="360000" cy="180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1244FD-1856-4971-9A73-AD6DF3F42A90}"/>
                </a:ext>
              </a:extLst>
            </p:cNvPr>
            <p:cNvSpPr/>
            <p:nvPr/>
          </p:nvSpPr>
          <p:spPr>
            <a:xfrm>
              <a:off x="12355040" y="33161"/>
              <a:ext cx="360000" cy="360000"/>
            </a:xfrm>
            <a:prstGeom prst="rect">
              <a:avLst/>
            </a:prstGeom>
            <a:solidFill>
              <a:srgbClr val="0070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B40C78-6F20-4C95-AB26-B29FEC0FF747}"/>
                </a:ext>
              </a:extLst>
            </p:cNvPr>
            <p:cNvSpPr/>
            <p:nvPr/>
          </p:nvSpPr>
          <p:spPr>
            <a:xfrm>
              <a:off x="12355040" y="393161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AED4E7D-39CE-49AE-9D4C-16EA940CBE5F}"/>
                </a:ext>
              </a:extLst>
            </p:cNvPr>
            <p:cNvSpPr/>
            <p:nvPr/>
          </p:nvSpPr>
          <p:spPr>
            <a:xfrm>
              <a:off x="12355040" y="753161"/>
              <a:ext cx="360000" cy="360000"/>
            </a:xfrm>
            <a:prstGeom prst="rect">
              <a:avLst/>
            </a:prstGeom>
            <a:solidFill>
              <a:srgbClr val="2B0A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92DC803-B0F7-4D0E-81CA-9DDCB14FA42C}"/>
                </a:ext>
              </a:extLst>
            </p:cNvPr>
            <p:cNvSpPr/>
            <p:nvPr/>
          </p:nvSpPr>
          <p:spPr>
            <a:xfrm>
              <a:off x="12355040" y="1113161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C5671A-353B-4887-BEEF-56CEFAE8D83D}"/>
                </a:ext>
              </a:extLst>
            </p:cNvPr>
            <p:cNvSpPr/>
            <p:nvPr/>
          </p:nvSpPr>
          <p:spPr>
            <a:xfrm>
              <a:off x="12355040" y="1473161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CC6ACEFF-8651-4C08-BAF6-3BFAE6473DAF}"/>
              </a:ext>
            </a:extLst>
          </p:cNvPr>
          <p:cNvGrpSpPr/>
          <p:nvPr/>
        </p:nvGrpSpPr>
        <p:grpSpPr>
          <a:xfrm>
            <a:off x="12355040" y="1954479"/>
            <a:ext cx="360000" cy="4875772"/>
            <a:chOff x="12355040" y="1954479"/>
            <a:chExt cx="360000" cy="487577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27E2B2B-AB85-4173-AB1F-61084925AA83}"/>
                </a:ext>
              </a:extLst>
            </p:cNvPr>
            <p:cNvSpPr/>
            <p:nvPr/>
          </p:nvSpPr>
          <p:spPr>
            <a:xfrm>
              <a:off x="12355040" y="1954479"/>
              <a:ext cx="360000" cy="360000"/>
            </a:xfrm>
            <a:prstGeom prst="rect">
              <a:avLst/>
            </a:prstGeom>
            <a:solidFill>
              <a:srgbClr val="80B8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DEBD8A-CA0B-4D62-9426-DFB2D4742184}"/>
                </a:ext>
              </a:extLst>
            </p:cNvPr>
            <p:cNvSpPr/>
            <p:nvPr/>
          </p:nvSpPr>
          <p:spPr>
            <a:xfrm>
              <a:off x="12355040" y="2301846"/>
              <a:ext cx="360000" cy="360000"/>
            </a:xfrm>
            <a:prstGeom prst="rect">
              <a:avLst/>
            </a:prstGeom>
            <a:solidFill>
              <a:srgbClr val="88D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marL="58738"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5515214-3AFD-4A2B-95C5-2FDFF59A1BE2}"/>
                </a:ext>
              </a:extLst>
            </p:cNvPr>
            <p:cNvSpPr/>
            <p:nvPr/>
          </p:nvSpPr>
          <p:spPr>
            <a:xfrm>
              <a:off x="12355040" y="5080782"/>
              <a:ext cx="360000" cy="360000"/>
            </a:xfrm>
            <a:prstGeom prst="rect">
              <a:avLst/>
            </a:prstGeom>
            <a:solidFill>
              <a:srgbClr val="6D6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674829A-E5EF-4140-B9ED-AC7745AB028D}"/>
                </a:ext>
              </a:extLst>
            </p:cNvPr>
            <p:cNvSpPr/>
            <p:nvPr/>
          </p:nvSpPr>
          <p:spPr>
            <a:xfrm>
              <a:off x="12355040" y="6470251"/>
              <a:ext cx="360000" cy="360000"/>
            </a:xfrm>
            <a:prstGeom prst="rect">
              <a:avLst/>
            </a:prstGeom>
            <a:solidFill>
              <a:srgbClr val="FF63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9B3FCE-0262-45FE-BE39-9459C5BC7FEE}"/>
                </a:ext>
              </a:extLst>
            </p:cNvPr>
            <p:cNvSpPr/>
            <p:nvPr/>
          </p:nvSpPr>
          <p:spPr>
            <a:xfrm>
              <a:off x="12355040" y="4038681"/>
              <a:ext cx="360000" cy="360000"/>
            </a:xfrm>
            <a:prstGeom prst="rect">
              <a:avLst/>
            </a:prstGeom>
            <a:solidFill>
              <a:srgbClr val="C8FF1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5D692DE-D6DE-4022-9F2F-5F8C1403E4D0}"/>
                </a:ext>
              </a:extLst>
            </p:cNvPr>
            <p:cNvSpPr/>
            <p:nvPr/>
          </p:nvSpPr>
          <p:spPr>
            <a:xfrm>
              <a:off x="12355040" y="4733415"/>
              <a:ext cx="360000" cy="360000"/>
            </a:xfrm>
            <a:prstGeom prst="rect">
              <a:avLst/>
            </a:prstGeom>
            <a:solidFill>
              <a:srgbClr val="7E39B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5EEF2F0-E01D-4851-96E7-30214EC78A3B}"/>
                </a:ext>
              </a:extLst>
            </p:cNvPr>
            <p:cNvSpPr/>
            <p:nvPr/>
          </p:nvSpPr>
          <p:spPr>
            <a:xfrm>
              <a:off x="12355040" y="3691314"/>
              <a:ext cx="360000" cy="360000"/>
            </a:xfrm>
            <a:prstGeom prst="rect">
              <a:avLst/>
            </a:prstGeom>
            <a:solidFill>
              <a:srgbClr val="00C37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8B1DDD-74B0-4453-A996-5BA8693FF545}"/>
                </a:ext>
              </a:extLst>
            </p:cNvPr>
            <p:cNvSpPr/>
            <p:nvPr/>
          </p:nvSpPr>
          <p:spPr>
            <a:xfrm>
              <a:off x="12355040" y="2649213"/>
              <a:ext cx="360000" cy="360000"/>
            </a:xfrm>
            <a:prstGeom prst="rect">
              <a:avLst/>
            </a:prstGeom>
            <a:solidFill>
              <a:srgbClr val="1563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09D5E9-1B2A-4D30-A4DD-47B7C9BBCEDC}"/>
                </a:ext>
              </a:extLst>
            </p:cNvPr>
            <p:cNvSpPr/>
            <p:nvPr/>
          </p:nvSpPr>
          <p:spPr>
            <a:xfrm>
              <a:off x="12355040" y="2996580"/>
              <a:ext cx="360000" cy="360000"/>
            </a:xfrm>
            <a:prstGeom prst="rect">
              <a:avLst/>
            </a:prstGeom>
            <a:solidFill>
              <a:srgbClr val="0F99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5FF3A0-94CA-40BA-AF81-B777FF5FD489}"/>
                </a:ext>
              </a:extLst>
            </p:cNvPr>
            <p:cNvSpPr/>
            <p:nvPr/>
          </p:nvSpPr>
          <p:spPr>
            <a:xfrm>
              <a:off x="12355040" y="3343947"/>
              <a:ext cx="360000" cy="360000"/>
            </a:xfrm>
            <a:prstGeom prst="rect">
              <a:avLst/>
            </a:prstGeom>
            <a:solidFill>
              <a:srgbClr val="01D1D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9F83F12C-5135-43B7-B1D8-A0A72DB85AED}"/>
                </a:ext>
              </a:extLst>
            </p:cNvPr>
            <p:cNvSpPr/>
            <p:nvPr/>
          </p:nvSpPr>
          <p:spPr>
            <a:xfrm>
              <a:off x="12355040" y="6122883"/>
              <a:ext cx="360000" cy="360000"/>
            </a:xfrm>
            <a:prstGeom prst="rect">
              <a:avLst/>
            </a:prstGeom>
            <a:solidFill>
              <a:srgbClr val="FF7E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56CA1CF-2C4A-42DA-94F5-CB5E5B47F24B}"/>
                </a:ext>
              </a:extLst>
            </p:cNvPr>
            <p:cNvSpPr/>
            <p:nvPr/>
          </p:nvSpPr>
          <p:spPr>
            <a:xfrm>
              <a:off x="12355040" y="5775516"/>
              <a:ext cx="360000" cy="360000"/>
            </a:xfrm>
            <a:prstGeom prst="rect">
              <a:avLst/>
            </a:prstGeom>
            <a:solidFill>
              <a:srgbClr val="CB29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7F07AFA-8569-4B3B-854A-60B26629D96D}"/>
                </a:ext>
              </a:extLst>
            </p:cNvPr>
            <p:cNvSpPr/>
            <p:nvPr/>
          </p:nvSpPr>
          <p:spPr>
            <a:xfrm>
              <a:off x="12355040" y="5428149"/>
              <a:ext cx="360000" cy="360000"/>
            </a:xfrm>
            <a:prstGeom prst="rect">
              <a:avLst/>
            </a:prstGeom>
            <a:solidFill>
              <a:srgbClr val="860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8103554C-8B73-4C9A-AFFF-55D6E47A0E76}"/>
                </a:ext>
              </a:extLst>
            </p:cNvPr>
            <p:cNvSpPr/>
            <p:nvPr/>
          </p:nvSpPr>
          <p:spPr>
            <a:xfrm>
              <a:off x="12355040" y="4386048"/>
              <a:ext cx="360000" cy="360000"/>
            </a:xfrm>
            <a:prstGeom prst="rect">
              <a:avLst/>
            </a:prstGeom>
            <a:solidFill>
              <a:srgbClr val="4701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</p:grpSp>
      <p:pic>
        <p:nvPicPr>
          <p:cNvPr id="33" name="Image 32">
            <a:extLst>
              <a:ext uri="{FF2B5EF4-FFF2-40B4-BE49-F238E27FC236}">
                <a16:creationId xmlns:a16="http://schemas.microsoft.com/office/drawing/2014/main" id="{358A2888-6766-47AD-84A3-E0DF37D9A9C9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0611" y="195539"/>
            <a:ext cx="363600" cy="363600"/>
          </a:xfrm>
          <a:prstGeom prst="rect">
            <a:avLst/>
          </a:prstGeom>
        </p:spPr>
      </p:pic>
      <p:grpSp>
        <p:nvGrpSpPr>
          <p:cNvPr id="34" name="Groupe 33">
            <a:extLst>
              <a:ext uri="{FF2B5EF4-FFF2-40B4-BE49-F238E27FC236}">
                <a16:creationId xmlns:a16="http://schemas.microsoft.com/office/drawing/2014/main" id="{2B612A8E-B9C0-4A33-BDF0-7B934FC0FA7B}"/>
              </a:ext>
            </a:extLst>
          </p:cNvPr>
          <p:cNvGrpSpPr/>
          <p:nvPr userDrawn="1"/>
        </p:nvGrpSpPr>
        <p:grpSpPr>
          <a:xfrm>
            <a:off x="12355040" y="33161"/>
            <a:ext cx="360000" cy="1800000"/>
            <a:chOff x="12355040" y="33161"/>
            <a:chExt cx="360000" cy="1800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759ABE2-EA66-4C96-A730-7AE70F160C4A}"/>
                </a:ext>
              </a:extLst>
            </p:cNvPr>
            <p:cNvSpPr/>
            <p:nvPr userDrawn="1"/>
          </p:nvSpPr>
          <p:spPr>
            <a:xfrm>
              <a:off x="12355040" y="33161"/>
              <a:ext cx="360000" cy="36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575D8E-DADC-4A93-90E1-700FFEEB7476}"/>
                </a:ext>
              </a:extLst>
            </p:cNvPr>
            <p:cNvSpPr/>
            <p:nvPr userDrawn="1"/>
          </p:nvSpPr>
          <p:spPr>
            <a:xfrm>
              <a:off x="12355040" y="393161"/>
              <a:ext cx="360000" cy="36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97A0406-0F4B-4D43-9CEA-FDE61975CF1D}"/>
                </a:ext>
              </a:extLst>
            </p:cNvPr>
            <p:cNvSpPr/>
            <p:nvPr userDrawn="1"/>
          </p:nvSpPr>
          <p:spPr>
            <a:xfrm>
              <a:off x="12355040" y="753161"/>
              <a:ext cx="360000" cy="36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5ADBA43-C200-4485-A4EC-E3C6D0E787EB}"/>
                </a:ext>
              </a:extLst>
            </p:cNvPr>
            <p:cNvSpPr/>
            <p:nvPr userDrawn="1"/>
          </p:nvSpPr>
          <p:spPr>
            <a:xfrm>
              <a:off x="12355040" y="1113161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3914078-BC81-4D4F-882A-303F25DADB61}"/>
                </a:ext>
              </a:extLst>
            </p:cNvPr>
            <p:cNvSpPr/>
            <p:nvPr userDrawn="1"/>
          </p:nvSpPr>
          <p:spPr>
            <a:xfrm>
              <a:off x="12355040" y="1473161"/>
              <a:ext cx="360000" cy="3600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/>
            <a:lstStyle/>
            <a:p>
              <a:pPr algn="ctr">
                <a:spcAft>
                  <a:spcPts val="300"/>
                </a:spcAft>
              </a:pPr>
              <a:endParaRPr lang="en-GB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975572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  <p:sldLayoutId id="2147483962" r:id="rId12"/>
    <p:sldLayoutId id="2147483964" r:id="rId13"/>
    <p:sldLayoutId id="2147483965" r:id="rId14"/>
    <p:sldLayoutId id="2147483880" r:id="rId15"/>
    <p:sldLayoutId id="2147483841" r:id="rId16"/>
    <p:sldLayoutId id="2147483839" r:id="rId17"/>
    <p:sldLayoutId id="2147483938" r:id="rId18"/>
    <p:sldLayoutId id="2147483927" r:id="rId19"/>
    <p:sldLayoutId id="2147483931" r:id="rId20"/>
    <p:sldLayoutId id="2147483876" r:id="rId21"/>
    <p:sldLayoutId id="2147483885" r:id="rId22"/>
    <p:sldLayoutId id="2147483877" r:id="rId23"/>
    <p:sldLayoutId id="2147483893" r:id="rId24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0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2667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4445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622300" indent="-177800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Verdana" panose="020B0604030504040204" pitchFamily="34" charset="0"/>
        <a:buChar char="‒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812800" indent="-190500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09">
          <p15:clr>
            <a:srgbClr val="F26B43"/>
          </p15:clr>
        </p15:guide>
        <p15:guide id="2" pos="7506">
          <p15:clr>
            <a:srgbClr val="F26B43"/>
          </p15:clr>
        </p15:guide>
        <p15:guide id="3" orient="horz" pos="4088">
          <p15:clr>
            <a:srgbClr val="F26B43"/>
          </p15:clr>
        </p15:guide>
        <p15:guide id="4" pos="143">
          <p15:clr>
            <a:srgbClr val="F26B43"/>
          </p15:clr>
        </p15:guide>
        <p15:guide id="5" orient="horz" pos="113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" name="Object 20" hidden="1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1" imgW="270" imgH="270" progId="TCLayout.ActiveDocument.1">
                  <p:embed/>
                </p:oleObj>
              </mc:Choice>
              <mc:Fallback>
                <p:oleObj name="think-cell Slide" r:id="rId11" imgW="270" imgH="270" progId="TCLayout.ActiveDocument.1">
                  <p:embed/>
                  <p:pic>
                    <p:nvPicPr>
                      <p:cNvPr id="21" name="Object 20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5216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</p:sldLayoutIdLst>
  <p:txStyles>
    <p:titleStyle>
      <a:lvl1pPr marL="0" marR="0" indent="0" algn="l" defTabSz="914400" rtl="0" eaLnBrk="1" fontAlgn="auto" latinLnBrk="0" hangingPunct="1">
        <a:lnSpc>
          <a:spcPct val="9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3000" b="0" i="0" u="none" strike="noStrike" kern="1200" cap="none" spc="0" normalizeH="0" baseline="0" noProof="0" dirty="0">
          <a:ln>
            <a:noFill/>
          </a:ln>
          <a:solidFill>
            <a:schemeClr val="accent1"/>
          </a:solidFill>
          <a:effectLst/>
          <a:uLnTx/>
          <a:uFillTx/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j-lt"/>
          <a:ea typeface="+mn-ea"/>
          <a:cs typeface="+mn-cs"/>
        </a:defRPr>
      </a:lvl1pPr>
      <a:lvl2pPr marL="539750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900113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j-lt"/>
          <a:ea typeface="+mn-ea"/>
          <a:cs typeface="+mn-cs"/>
        </a:defRPr>
      </a:lvl3pPr>
      <a:lvl4pPr marL="1260475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3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1620838" indent="-179388" algn="l" defTabSz="914400" rtl="0" eaLnBrk="1" latinLnBrk="0" hangingPunct="1">
        <a:lnSpc>
          <a:spcPct val="9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50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microsoft.com/office/2007/relationships/hdphoto" Target="../media/hdphoto1.wdp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52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0.png"/><Relationship Id="rId5" Type="http://schemas.microsoft.com/office/2007/relationships/hdphoto" Target="../media/hdphoto2.wdp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gif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7.png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03.png"/><Relationship Id="rId3" Type="http://schemas.openxmlformats.org/officeDocument/2006/relationships/image" Target="../media/image106.png"/><Relationship Id="rId7" Type="http://schemas.openxmlformats.org/officeDocument/2006/relationships/image" Target="../media/image102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8.png"/><Relationship Id="rId11" Type="http://schemas.openxmlformats.org/officeDocument/2006/relationships/image" Target="../media/image110.png"/><Relationship Id="rId5" Type="http://schemas.openxmlformats.org/officeDocument/2006/relationships/image" Target="../media/image99.png"/><Relationship Id="rId10" Type="http://schemas.openxmlformats.org/officeDocument/2006/relationships/image" Target="../media/image101.png"/><Relationship Id="rId4" Type="http://schemas.openxmlformats.org/officeDocument/2006/relationships/image" Target="../media/image107.png"/><Relationship Id="rId9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693464A-4C8A-423D-ADBD-B1151BF81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An introduction to GEMSEO</a:t>
            </a:r>
            <a:endParaRPr lang="en-US" sz="2400" b="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A45627-AC2A-46AA-8765-92D71861F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r>
              <a:rPr lang="en-US" sz="1200" dirty="0"/>
              <a:t>January 13 2022</a:t>
            </a:r>
          </a:p>
          <a:p>
            <a:pPr algn="l"/>
            <a:endParaRPr lang="en-US" dirty="0"/>
          </a:p>
          <a:p>
            <a:pPr algn="l"/>
            <a:r>
              <a:rPr lang="en-US" b="1" dirty="0"/>
              <a:t>Luca Sartori, PhD</a:t>
            </a:r>
          </a:p>
        </p:txBody>
      </p:sp>
    </p:spTree>
    <p:extLst>
      <p:ext uri="{BB962C8B-B14F-4D97-AF65-F5344CB8AC3E}">
        <p14:creationId xmlns:p14="http://schemas.microsoft.com/office/powerpoint/2010/main" val="3367994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02. Use cases: </a:t>
            </a:r>
            <a:r>
              <a:rPr lang="en-US" dirty="0"/>
              <a:t>MDO prototyping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158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Test an MDO workflow without writing any script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Disciplines and I/O are declared in an excel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Allows to visualize an XDSM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Rapid MDO prototyping (GEMSEO 3)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3184522"/>
            <a:ext cx="9348564" cy="3097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20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389512"/>
          </a:xfrm>
        </p:spPr>
        <p:txBody>
          <a:bodyPr>
            <a:normAutofit/>
          </a:bodyPr>
          <a:lstStyle/>
          <a:p>
            <a:r>
              <a:rPr lang="it-IT" b="1" dirty="0"/>
              <a:t>GOAL: </a:t>
            </a:r>
            <a:r>
              <a:rPr lang="it-IT" dirty="0"/>
              <a:t>Minimize wind turbine cost of energy (COE)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simplified wind turbine aero-structural MDO</a:t>
            </a:r>
            <a:endParaRPr lang="fr-FR" dirty="0"/>
          </a:p>
        </p:txBody>
      </p:sp>
      <p:sp>
        <p:nvSpPr>
          <p:cNvPr id="7" name="Espace réservé du texte 4"/>
          <p:cNvSpPr txBox="1">
            <a:spLocks/>
          </p:cNvSpPr>
          <p:nvPr/>
        </p:nvSpPr>
        <p:spPr>
          <a:xfrm>
            <a:off x="227348" y="3866602"/>
            <a:ext cx="11700000" cy="285293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2667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4445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62230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3"/>
              </a:buClr>
              <a:buFont typeface="Verdana" panose="020B0604030504040204" pitchFamily="34" charset="0"/>
              <a:buChar char="‒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812800" indent="-1905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5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b="1" dirty="0"/>
              <a:t>With respect to: </a:t>
            </a:r>
          </a:p>
          <a:p>
            <a:pPr marL="1346200" indent="-342900">
              <a:buFont typeface="Arial" panose="020B0604020202020204" pitchFamily="34" charset="0"/>
              <a:buChar char="•"/>
            </a:pPr>
            <a:r>
              <a:rPr lang="it-IT" dirty="0"/>
              <a:t>Rotor shape</a:t>
            </a:r>
          </a:p>
          <a:p>
            <a:pPr marL="1346200" indent="-342900">
              <a:buFont typeface="Arial" panose="020B0604020202020204" pitchFamily="34" charset="0"/>
              <a:buChar char="•"/>
            </a:pPr>
            <a:r>
              <a:rPr lang="it-IT" dirty="0"/>
              <a:t>Rotor structure</a:t>
            </a:r>
          </a:p>
          <a:p>
            <a:endParaRPr lang="it-IT" dirty="0"/>
          </a:p>
          <a:p>
            <a:r>
              <a:rPr lang="it-IT" b="1" dirty="0"/>
              <a:t>So that:</a:t>
            </a:r>
            <a:endParaRPr lang="it-IT" dirty="0"/>
          </a:p>
          <a:p>
            <a:pPr marL="1346200" indent="-342900">
              <a:buFont typeface="Arial" panose="020B0604020202020204" pitchFamily="34" charset="0"/>
              <a:buChar char="•"/>
            </a:pPr>
            <a:r>
              <a:rPr lang="it-IT" dirty="0"/>
              <a:t>Displacements &lt; blade/tower clearance</a:t>
            </a:r>
          </a:p>
          <a:p>
            <a:pPr marL="1346200" indent="-342900">
              <a:buFont typeface="Arial" panose="020B0604020202020204" pitchFamily="34" charset="0"/>
              <a:buChar char="•"/>
            </a:pPr>
            <a:r>
              <a:rPr lang="it-IT" dirty="0"/>
              <a:t>Stress, strain  &lt; admittables</a:t>
            </a:r>
          </a:p>
          <a:p>
            <a:r>
              <a:rPr lang="it-IT" dirty="0"/>
              <a:t>	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grpSp>
        <p:nvGrpSpPr>
          <p:cNvPr id="8" name="Groupe 7"/>
          <p:cNvGrpSpPr/>
          <p:nvPr/>
        </p:nvGrpSpPr>
        <p:grpSpPr>
          <a:xfrm>
            <a:off x="551384" y="2467992"/>
            <a:ext cx="3960440" cy="1033016"/>
            <a:chOff x="4079776" y="2507828"/>
            <a:chExt cx="3960440" cy="1033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ZoneTexte 1"/>
                <p:cNvSpPr txBox="1"/>
                <p:nvPr/>
              </p:nvSpPr>
              <p:spPr>
                <a:xfrm>
                  <a:off x="4655840" y="2703721"/>
                  <a:ext cx="3233769" cy="6849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𝐶𝑂𝐸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𝐼𝐶𝐶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𝑏𝑙𝑎𝑑𝑒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𝐴𝐸𝑃</m:t>
                            </m:r>
                          </m:den>
                        </m:f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 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$</m:t>
                                </m:r>
                              </m:num>
                              <m:den>
                                <m: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𝑘𝑊h</m:t>
                                </m:r>
                              </m:den>
                            </m:f>
                          </m:e>
                        </m:d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2" name="ZoneTexte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840" y="2703721"/>
                  <a:ext cx="3233769" cy="68493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" name="Rectangle à coins arrondis 2"/>
            <p:cNvSpPr/>
            <p:nvPr/>
          </p:nvSpPr>
          <p:spPr>
            <a:xfrm>
              <a:off x="4079776" y="2507828"/>
              <a:ext cx="3960440" cy="1033016"/>
            </a:xfrm>
            <a:prstGeom prst="roundRect">
              <a:avLst/>
            </a:prstGeom>
            <a:noFill/>
            <a:ln w="38100">
              <a:solidFill>
                <a:srgbClr val="01D1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ZoneTexte 8"/>
              <p:cNvSpPr txBox="1"/>
              <p:nvPr/>
            </p:nvSpPr>
            <p:spPr>
              <a:xfrm>
                <a:off x="4655840" y="2371426"/>
                <a:ext cx="742865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ICC = Initial capital cost &gt;&gt; depends on blade mass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𝑏𝑙𝑎𝑑𝑒</m:t>
                        </m:r>
                      </m:sub>
                    </m:sSub>
                  </m:oMath>
                </a14:m>
                <a:endParaRPr lang="it-IT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dirty="0"/>
                  <a:t>AEP = Annual energy production</a:t>
                </a:r>
                <a:endParaRPr lang="fr-FR" dirty="0"/>
              </a:p>
            </p:txBody>
          </p:sp>
        </mc:Choice>
        <mc:Fallback xmlns="">
          <p:sp>
            <p:nvSpPr>
              <p:cNvPr id="9" name="ZoneTexte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2371426"/>
                <a:ext cx="7428656" cy="923330"/>
              </a:xfrm>
              <a:prstGeom prst="rect">
                <a:avLst/>
              </a:prstGeom>
              <a:blipFill>
                <a:blip r:embed="rId3"/>
                <a:stretch>
                  <a:fillRect l="-575" b="-993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4508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389512"/>
          </a:xfrm>
        </p:spPr>
        <p:txBody>
          <a:bodyPr/>
          <a:lstStyle/>
          <a:p>
            <a:r>
              <a:rPr lang="it-IT" b="1" dirty="0"/>
              <a:t>Discipline 1: </a:t>
            </a:r>
            <a:r>
              <a:rPr lang="it-IT" dirty="0"/>
              <a:t>Wind turbine aerodynamics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simplified wind turbine aero-structural MDO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315264"/>
              </p:ext>
            </p:extLst>
          </p:nvPr>
        </p:nvGraphicFramePr>
        <p:xfrm>
          <a:off x="695401" y="2420888"/>
          <a:ext cx="6552726" cy="3733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0908">
                  <a:extLst>
                    <a:ext uri="{9D8B030D-6E8A-4147-A177-3AD203B41FA5}">
                      <a16:colId xmlns:a16="http://schemas.microsoft.com/office/drawing/2014/main" val="3237386939"/>
                    </a:ext>
                  </a:extLst>
                </a:gridCol>
                <a:gridCol w="2138352">
                  <a:extLst>
                    <a:ext uri="{9D8B030D-6E8A-4147-A177-3AD203B41FA5}">
                      <a16:colId xmlns:a16="http://schemas.microsoft.com/office/drawing/2014/main" val="2528279378"/>
                    </a:ext>
                  </a:extLst>
                </a:gridCol>
                <a:gridCol w="2133466">
                  <a:extLst>
                    <a:ext uri="{9D8B030D-6E8A-4147-A177-3AD203B41FA5}">
                      <a16:colId xmlns:a16="http://schemas.microsoft.com/office/drawing/2014/main" val="2734226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Inputs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Models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WT configuration: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/>
                        <a:t>Height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/>
                        <a:t>Diameter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/>
                        <a:t>Numb. of blades</a:t>
                      </a:r>
                      <a:endParaRPr lang="fr-FR" sz="1400" dirty="0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r>
                        <a:rPr lang="it-IT" sz="1400" b="1" dirty="0"/>
                        <a:t>Low-Fi:</a:t>
                      </a:r>
                      <a:r>
                        <a:rPr lang="it-IT" sz="1400" b="1" baseline="0" dirty="0"/>
                        <a:t> </a:t>
                      </a:r>
                    </a:p>
                    <a:p>
                      <a:r>
                        <a:rPr lang="it-IT" sz="1400" baseline="0" dirty="0"/>
                        <a:t>BEM, Strip theory...</a:t>
                      </a:r>
                    </a:p>
                    <a:p>
                      <a:endParaRPr lang="it-IT" sz="1400" baseline="0" dirty="0"/>
                    </a:p>
                    <a:p>
                      <a:r>
                        <a:rPr lang="it-IT" sz="1400" b="1" baseline="0" dirty="0"/>
                        <a:t>Mid-Fi:</a:t>
                      </a:r>
                    </a:p>
                    <a:p>
                      <a:r>
                        <a:rPr lang="it-IT" sz="1400" baseline="0" dirty="0"/>
                        <a:t>Unsteady BEM, Lifting Line...</a:t>
                      </a:r>
                    </a:p>
                    <a:p>
                      <a:endParaRPr lang="it-IT" sz="1400" baseline="0" dirty="0"/>
                    </a:p>
                    <a:p>
                      <a:r>
                        <a:rPr lang="it-IT" sz="1400" b="1" baseline="0" dirty="0"/>
                        <a:t>Hi-Fi:</a:t>
                      </a:r>
                    </a:p>
                    <a:p>
                      <a:r>
                        <a:rPr lang="it-IT" sz="1400" baseline="0" dirty="0"/>
                        <a:t>RANS, LES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AEP</a:t>
                      </a:r>
                      <a:endParaRPr lang="fr-F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34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Blade shape: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Chord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Twist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Thickness</a:t>
                      </a:r>
                      <a:endParaRPr lang="fr-F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Blade loads: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Bending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Shearing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Torsion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23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Airfoil data</a:t>
                      </a:r>
                      <a:endParaRPr lang="fr-FR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WT loads: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Thrust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Torque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273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Wind speed</a:t>
                      </a:r>
                      <a:endParaRPr lang="fr-FR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559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Rotor speed</a:t>
                      </a:r>
                      <a:endParaRPr lang="fr-FR" sz="1400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6431148"/>
                  </a:ext>
                </a:extLst>
              </a:tr>
            </a:tbl>
          </a:graphicData>
        </a:graphic>
      </p:graphicFrame>
      <p:grpSp>
        <p:nvGrpSpPr>
          <p:cNvPr id="68" name="Groupe 67"/>
          <p:cNvGrpSpPr/>
          <p:nvPr/>
        </p:nvGrpSpPr>
        <p:grpSpPr>
          <a:xfrm>
            <a:off x="9901884" y="856645"/>
            <a:ext cx="2284212" cy="5468491"/>
            <a:chOff x="9195607" y="813062"/>
            <a:chExt cx="2284212" cy="5468491"/>
          </a:xfrm>
        </p:grpSpPr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95607" y="813062"/>
              <a:ext cx="2132614" cy="5468491"/>
            </a:xfrm>
            <a:prstGeom prst="rect">
              <a:avLst/>
            </a:prstGeom>
          </p:spPr>
        </p:pic>
        <p:sp>
          <p:nvSpPr>
            <p:cNvPr id="73" name="ZoneTexte 72"/>
            <p:cNvSpPr txBox="1"/>
            <p:nvPr/>
          </p:nvSpPr>
          <p:spPr>
            <a:xfrm>
              <a:off x="10671298" y="4027272"/>
              <a:ext cx="808521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it-IT" sz="1400" dirty="0">
                  <a:solidFill>
                    <a:srgbClr val="CB2980"/>
                  </a:solidFill>
                </a:rPr>
                <a:t>height</a:t>
              </a:r>
              <a:endParaRPr lang="fr-FR" sz="1400" dirty="0">
                <a:solidFill>
                  <a:srgbClr val="CB2980"/>
                </a:solidFill>
              </a:endParaRPr>
            </a:p>
          </p:txBody>
        </p:sp>
      </p:grpSp>
      <p:cxnSp>
        <p:nvCxnSpPr>
          <p:cNvPr id="75" name="Connecteur droit avec flèche 74"/>
          <p:cNvCxnSpPr/>
          <p:nvPr/>
        </p:nvCxnSpPr>
        <p:spPr>
          <a:xfrm flipV="1">
            <a:off x="11322000" y="2464471"/>
            <a:ext cx="0" cy="3816424"/>
          </a:xfrm>
          <a:prstGeom prst="straightConnector1">
            <a:avLst/>
          </a:prstGeom>
          <a:ln>
            <a:solidFill>
              <a:srgbClr val="CB2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/>
          <p:cNvCxnSpPr/>
          <p:nvPr/>
        </p:nvCxnSpPr>
        <p:spPr>
          <a:xfrm flipH="1">
            <a:off x="9750286" y="2450447"/>
            <a:ext cx="1006970" cy="709204"/>
          </a:xfrm>
          <a:prstGeom prst="straightConnector1">
            <a:avLst/>
          </a:prstGeom>
          <a:ln>
            <a:solidFill>
              <a:srgbClr val="CB29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ZoneTexte 79"/>
          <p:cNvSpPr txBox="1"/>
          <p:nvPr/>
        </p:nvSpPr>
        <p:spPr>
          <a:xfrm>
            <a:off x="9662085" y="2469819"/>
            <a:ext cx="80852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>
                <a:solidFill>
                  <a:srgbClr val="CB2980"/>
                </a:solidFill>
              </a:rPr>
              <a:t>radius</a:t>
            </a:r>
            <a:endParaRPr lang="fr-FR" sz="1400" dirty="0">
              <a:solidFill>
                <a:srgbClr val="CB2980"/>
              </a:solidFill>
            </a:endParaRPr>
          </a:p>
        </p:txBody>
      </p:sp>
      <p:pic>
        <p:nvPicPr>
          <p:cNvPr id="123" name="Image 1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457" y="3568675"/>
            <a:ext cx="2807999" cy="2456028"/>
          </a:xfrm>
          <a:prstGeom prst="rect">
            <a:avLst/>
          </a:prstGeom>
        </p:spPr>
      </p:pic>
      <p:grpSp>
        <p:nvGrpSpPr>
          <p:cNvPr id="128" name="Groupe 127"/>
          <p:cNvGrpSpPr/>
          <p:nvPr/>
        </p:nvGrpSpPr>
        <p:grpSpPr>
          <a:xfrm>
            <a:off x="7222778" y="1295267"/>
            <a:ext cx="2439307" cy="829091"/>
            <a:chOff x="4655840" y="2617538"/>
            <a:chExt cx="2439307" cy="829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ZoneTexte 128"/>
                <p:cNvSpPr txBox="1"/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𝐶𝑂𝐸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𝐼𝐶𝐶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𝑏𝑙𝑎𝑑𝑒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𝐴𝐸𝑃</m:t>
                            </m:r>
                          </m:den>
                        </m:f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129" name="ZoneTexte 1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Rectangle à coins arrondis 129"/>
            <p:cNvSpPr/>
            <p:nvPr/>
          </p:nvSpPr>
          <p:spPr>
            <a:xfrm>
              <a:off x="4655840" y="2617538"/>
              <a:ext cx="2439307" cy="829091"/>
            </a:xfrm>
            <a:prstGeom prst="roundRect">
              <a:avLst/>
            </a:prstGeom>
            <a:noFill/>
            <a:ln w="28575">
              <a:solidFill>
                <a:srgbClr val="01D1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31" name="Rectangle à coins arrondis 130"/>
          <p:cNvSpPr/>
          <p:nvPr/>
        </p:nvSpPr>
        <p:spPr>
          <a:xfrm>
            <a:off x="5159896" y="2839720"/>
            <a:ext cx="534784" cy="229240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3" name="Connecteur en angle 132"/>
          <p:cNvCxnSpPr>
            <a:stCxn id="131" idx="3"/>
            <a:endCxn id="134" idx="2"/>
          </p:cNvCxnSpPr>
          <p:nvPr/>
        </p:nvCxnSpPr>
        <p:spPr>
          <a:xfrm flipV="1">
            <a:off x="5694680" y="2026919"/>
            <a:ext cx="3072812" cy="927421"/>
          </a:xfrm>
          <a:prstGeom prst="bentConnector2">
            <a:avLst/>
          </a:prstGeom>
          <a:ln w="12700">
            <a:solidFill>
              <a:srgbClr val="01D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Rectangle à coins arrondis 133"/>
          <p:cNvSpPr/>
          <p:nvPr/>
        </p:nvSpPr>
        <p:spPr>
          <a:xfrm>
            <a:off x="8472264" y="1774824"/>
            <a:ext cx="590456" cy="252095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4325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389512"/>
          </a:xfrm>
        </p:spPr>
        <p:txBody>
          <a:bodyPr/>
          <a:lstStyle/>
          <a:p>
            <a:r>
              <a:rPr lang="it-IT" b="1" dirty="0"/>
              <a:t>Discipline 2: </a:t>
            </a:r>
            <a:r>
              <a:rPr lang="it-IT" dirty="0"/>
              <a:t>Wind turbine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simplified wind turbine aero-structural MDO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491999"/>
              </p:ext>
            </p:extLst>
          </p:nvPr>
        </p:nvGraphicFramePr>
        <p:xfrm>
          <a:off x="695401" y="2420888"/>
          <a:ext cx="6552726" cy="2992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908">
                  <a:extLst>
                    <a:ext uri="{9D8B030D-6E8A-4147-A177-3AD203B41FA5}">
                      <a16:colId xmlns:a16="http://schemas.microsoft.com/office/drawing/2014/main" val="3237386939"/>
                    </a:ext>
                  </a:extLst>
                </a:gridCol>
                <a:gridCol w="2138352">
                  <a:extLst>
                    <a:ext uri="{9D8B030D-6E8A-4147-A177-3AD203B41FA5}">
                      <a16:colId xmlns:a16="http://schemas.microsoft.com/office/drawing/2014/main" val="2528279378"/>
                    </a:ext>
                  </a:extLst>
                </a:gridCol>
                <a:gridCol w="2133466">
                  <a:extLst>
                    <a:ext uri="{9D8B030D-6E8A-4147-A177-3AD203B41FA5}">
                      <a16:colId xmlns:a16="http://schemas.microsoft.com/office/drawing/2014/main" val="2734226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Inputs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Models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Blade structure: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/>
                        <a:t>Layout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/>
                        <a:t>Materials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baseline="0" dirty="0"/>
                        <a:t>Ply sequence</a:t>
                      </a:r>
                      <a:endParaRPr lang="fr-FR" sz="1400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it-IT" sz="1400" b="1" dirty="0"/>
                        <a:t>Low-Fi:</a:t>
                      </a:r>
                      <a:r>
                        <a:rPr lang="it-IT" sz="1400" b="1" baseline="0" dirty="0"/>
                        <a:t> </a:t>
                      </a:r>
                    </a:p>
                    <a:p>
                      <a:r>
                        <a:rPr lang="it-IT" sz="1400" baseline="0" dirty="0"/>
                        <a:t>Euler beam, Timoshenko beam</a:t>
                      </a:r>
                    </a:p>
                    <a:p>
                      <a:endParaRPr lang="it-IT" sz="1400" baseline="0" dirty="0"/>
                    </a:p>
                    <a:p>
                      <a:r>
                        <a:rPr lang="it-IT" sz="1400" b="1" baseline="0" dirty="0"/>
                        <a:t>Mid-Fi:</a:t>
                      </a:r>
                    </a:p>
                    <a:p>
                      <a:r>
                        <a:rPr lang="it-IT" sz="1400" baseline="0" dirty="0"/>
                        <a:t>Anisotropic beam, 2D FEM</a:t>
                      </a:r>
                    </a:p>
                    <a:p>
                      <a:endParaRPr lang="it-IT" sz="1400" baseline="0" dirty="0"/>
                    </a:p>
                    <a:p>
                      <a:r>
                        <a:rPr lang="it-IT" sz="1400" b="1" baseline="0" dirty="0"/>
                        <a:t>Hi-Fi:</a:t>
                      </a:r>
                    </a:p>
                    <a:p>
                      <a:r>
                        <a:rPr lang="it-IT" sz="1400" baseline="0" dirty="0"/>
                        <a:t>3D FEM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Displacements</a:t>
                      </a:r>
                      <a:endParaRPr lang="fr-F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34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Blade shape: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Chord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Twist</a:t>
                      </a:r>
                    </a:p>
                    <a:p>
                      <a:pPr marL="539750" indent="-184150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Thickness</a:t>
                      </a:r>
                      <a:endParaRPr lang="fr-F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Stress </a:t>
                      </a:r>
                      <a:r>
                        <a:rPr lang="it-IT" sz="1400" b="1" baseline="0" dirty="0"/>
                        <a:t>&amp; strain</a:t>
                      </a:r>
                      <a:endParaRPr lang="it-IT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23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Blade loads: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Bending</a:t>
                      </a:r>
                    </a:p>
                    <a:p>
                      <a:pPr marL="625475" indent="-269875">
                        <a:buFont typeface="Arial" panose="020B0604020202020204" pitchFamily="34" charset="0"/>
                        <a:buChar char="•"/>
                      </a:pPr>
                      <a:r>
                        <a:rPr lang="it-IT" sz="1400" dirty="0"/>
                        <a:t>Torsion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Blade mass</a:t>
                      </a:r>
                      <a:endParaRPr lang="fr-F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9027356"/>
                  </a:ext>
                </a:extLst>
              </a:tr>
            </a:tbl>
          </a:graphicData>
        </a:graphic>
      </p:graphicFrame>
      <p:grpSp>
        <p:nvGrpSpPr>
          <p:cNvPr id="13" name="Gruppo 4">
            <a:extLst>
              <a:ext uri="{FF2B5EF4-FFF2-40B4-BE49-F238E27FC236}">
                <a16:creationId xmlns:a16="http://schemas.microsoft.com/office/drawing/2014/main" id="{65BB5FB0-7249-4FDC-ACB3-D6F12DF40BFF}"/>
              </a:ext>
            </a:extLst>
          </p:cNvPr>
          <p:cNvGrpSpPr/>
          <p:nvPr/>
        </p:nvGrpSpPr>
        <p:grpSpPr>
          <a:xfrm>
            <a:off x="7796855" y="1787170"/>
            <a:ext cx="3699745" cy="1796010"/>
            <a:chOff x="6364153" y="2558983"/>
            <a:chExt cx="5673750" cy="2754274"/>
          </a:xfrm>
        </p:grpSpPr>
        <p:sp>
          <p:nvSpPr>
            <p:cNvPr id="14" name="Freeform 34">
              <a:extLst>
                <a:ext uri="{FF2B5EF4-FFF2-40B4-BE49-F238E27FC236}">
                  <a16:creationId xmlns:a16="http://schemas.microsoft.com/office/drawing/2014/main" id="{D33D3B8D-83B5-479E-9FF1-60B4FF6B0B83}"/>
                </a:ext>
              </a:extLst>
            </p:cNvPr>
            <p:cNvSpPr/>
            <p:nvPr/>
          </p:nvSpPr>
          <p:spPr>
            <a:xfrm>
              <a:off x="6447612" y="2753376"/>
              <a:ext cx="5575954" cy="2559881"/>
            </a:xfrm>
            <a:custGeom>
              <a:avLst/>
              <a:gdLst>
                <a:gd name="connsiteX0" fmla="*/ 2632075 w 3400425"/>
                <a:gd name="connsiteY0" fmla="*/ 0 h 1558925"/>
                <a:gd name="connsiteX1" fmla="*/ 2546350 w 3400425"/>
                <a:gd name="connsiteY1" fmla="*/ 22225 h 1558925"/>
                <a:gd name="connsiteX2" fmla="*/ 2435225 w 3400425"/>
                <a:gd name="connsiteY2" fmla="*/ 57150 h 1558925"/>
                <a:gd name="connsiteX3" fmla="*/ 2308225 w 3400425"/>
                <a:gd name="connsiteY3" fmla="*/ 104775 h 1558925"/>
                <a:gd name="connsiteX4" fmla="*/ 2174875 w 3400425"/>
                <a:gd name="connsiteY4" fmla="*/ 158750 h 1558925"/>
                <a:gd name="connsiteX5" fmla="*/ 2070100 w 3400425"/>
                <a:gd name="connsiteY5" fmla="*/ 206375 h 1558925"/>
                <a:gd name="connsiteX6" fmla="*/ 1987550 w 3400425"/>
                <a:gd name="connsiteY6" fmla="*/ 254000 h 1558925"/>
                <a:gd name="connsiteX7" fmla="*/ 1914525 w 3400425"/>
                <a:gd name="connsiteY7" fmla="*/ 298450 h 1558925"/>
                <a:gd name="connsiteX8" fmla="*/ 1800225 w 3400425"/>
                <a:gd name="connsiteY8" fmla="*/ 361950 h 1558925"/>
                <a:gd name="connsiteX9" fmla="*/ 1704975 w 3400425"/>
                <a:gd name="connsiteY9" fmla="*/ 425450 h 1558925"/>
                <a:gd name="connsiteX10" fmla="*/ 1616075 w 3400425"/>
                <a:gd name="connsiteY10" fmla="*/ 473075 h 1558925"/>
                <a:gd name="connsiteX11" fmla="*/ 1533525 w 3400425"/>
                <a:gd name="connsiteY11" fmla="*/ 523875 h 1558925"/>
                <a:gd name="connsiteX12" fmla="*/ 1419225 w 3400425"/>
                <a:gd name="connsiteY12" fmla="*/ 590550 h 1558925"/>
                <a:gd name="connsiteX13" fmla="*/ 1282700 w 3400425"/>
                <a:gd name="connsiteY13" fmla="*/ 669925 h 1558925"/>
                <a:gd name="connsiteX14" fmla="*/ 1177925 w 3400425"/>
                <a:gd name="connsiteY14" fmla="*/ 717550 h 1558925"/>
                <a:gd name="connsiteX15" fmla="*/ 1063625 w 3400425"/>
                <a:gd name="connsiteY15" fmla="*/ 774700 h 1558925"/>
                <a:gd name="connsiteX16" fmla="*/ 908050 w 3400425"/>
                <a:gd name="connsiteY16" fmla="*/ 828675 h 1558925"/>
                <a:gd name="connsiteX17" fmla="*/ 774700 w 3400425"/>
                <a:gd name="connsiteY17" fmla="*/ 866775 h 1558925"/>
                <a:gd name="connsiteX18" fmla="*/ 625475 w 3400425"/>
                <a:gd name="connsiteY18" fmla="*/ 892175 h 1558925"/>
                <a:gd name="connsiteX19" fmla="*/ 447675 w 3400425"/>
                <a:gd name="connsiteY19" fmla="*/ 908050 h 1558925"/>
                <a:gd name="connsiteX20" fmla="*/ 273050 w 3400425"/>
                <a:gd name="connsiteY20" fmla="*/ 895350 h 1558925"/>
                <a:gd name="connsiteX21" fmla="*/ 187325 w 3400425"/>
                <a:gd name="connsiteY21" fmla="*/ 863600 h 1558925"/>
                <a:gd name="connsiteX22" fmla="*/ 57150 w 3400425"/>
                <a:gd name="connsiteY22" fmla="*/ 803275 h 1558925"/>
                <a:gd name="connsiteX23" fmla="*/ 0 w 3400425"/>
                <a:gd name="connsiteY23" fmla="*/ 730250 h 1558925"/>
                <a:gd name="connsiteX24" fmla="*/ 673100 w 3400425"/>
                <a:gd name="connsiteY24" fmla="*/ 1381125 h 1558925"/>
                <a:gd name="connsiteX25" fmla="*/ 746125 w 3400425"/>
                <a:gd name="connsiteY25" fmla="*/ 1457325 h 1558925"/>
                <a:gd name="connsiteX26" fmla="*/ 850900 w 3400425"/>
                <a:gd name="connsiteY26" fmla="*/ 1514475 h 1558925"/>
                <a:gd name="connsiteX27" fmla="*/ 933450 w 3400425"/>
                <a:gd name="connsiteY27" fmla="*/ 1543050 h 1558925"/>
                <a:gd name="connsiteX28" fmla="*/ 1038225 w 3400425"/>
                <a:gd name="connsiteY28" fmla="*/ 1555750 h 1558925"/>
                <a:gd name="connsiteX29" fmla="*/ 1123950 w 3400425"/>
                <a:gd name="connsiteY29" fmla="*/ 1558925 h 1558925"/>
                <a:gd name="connsiteX30" fmla="*/ 1289050 w 3400425"/>
                <a:gd name="connsiteY30" fmla="*/ 1546225 h 1558925"/>
                <a:gd name="connsiteX31" fmla="*/ 1476375 w 3400425"/>
                <a:gd name="connsiteY31" fmla="*/ 1508125 h 1558925"/>
                <a:gd name="connsiteX32" fmla="*/ 1631950 w 3400425"/>
                <a:gd name="connsiteY32" fmla="*/ 1463675 h 1558925"/>
                <a:gd name="connsiteX33" fmla="*/ 1781175 w 3400425"/>
                <a:gd name="connsiteY33" fmla="*/ 1406525 h 1558925"/>
                <a:gd name="connsiteX34" fmla="*/ 1939925 w 3400425"/>
                <a:gd name="connsiteY34" fmla="*/ 1330325 h 1558925"/>
                <a:gd name="connsiteX35" fmla="*/ 2098675 w 3400425"/>
                <a:gd name="connsiteY35" fmla="*/ 1247775 h 1558925"/>
                <a:gd name="connsiteX36" fmla="*/ 2241550 w 3400425"/>
                <a:gd name="connsiteY36" fmla="*/ 1158875 h 1558925"/>
                <a:gd name="connsiteX37" fmla="*/ 2393950 w 3400425"/>
                <a:gd name="connsiteY37" fmla="*/ 1066800 h 1558925"/>
                <a:gd name="connsiteX38" fmla="*/ 2562225 w 3400425"/>
                <a:gd name="connsiteY38" fmla="*/ 958850 h 1558925"/>
                <a:gd name="connsiteX39" fmla="*/ 2724150 w 3400425"/>
                <a:gd name="connsiteY39" fmla="*/ 863600 h 1558925"/>
                <a:gd name="connsiteX40" fmla="*/ 2930525 w 3400425"/>
                <a:gd name="connsiteY40" fmla="*/ 774700 h 1558925"/>
                <a:gd name="connsiteX41" fmla="*/ 3168650 w 3400425"/>
                <a:gd name="connsiteY41" fmla="*/ 666750 h 1558925"/>
                <a:gd name="connsiteX42" fmla="*/ 3314700 w 3400425"/>
                <a:gd name="connsiteY42" fmla="*/ 628650 h 1558925"/>
                <a:gd name="connsiteX43" fmla="*/ 3400425 w 3400425"/>
                <a:gd name="connsiteY43" fmla="*/ 603250 h 1558925"/>
                <a:gd name="connsiteX44" fmla="*/ 2632075 w 3400425"/>
                <a:gd name="connsiteY44" fmla="*/ 0 h 1558925"/>
                <a:gd name="connsiteX0" fmla="*/ 2632075 w 3400425"/>
                <a:gd name="connsiteY0" fmla="*/ 0 h 1558925"/>
                <a:gd name="connsiteX1" fmla="*/ 2546350 w 3400425"/>
                <a:gd name="connsiteY1" fmla="*/ 22225 h 1558925"/>
                <a:gd name="connsiteX2" fmla="*/ 2435225 w 3400425"/>
                <a:gd name="connsiteY2" fmla="*/ 57150 h 1558925"/>
                <a:gd name="connsiteX3" fmla="*/ 2308225 w 3400425"/>
                <a:gd name="connsiteY3" fmla="*/ 104775 h 1558925"/>
                <a:gd name="connsiteX4" fmla="*/ 2174875 w 3400425"/>
                <a:gd name="connsiteY4" fmla="*/ 158750 h 1558925"/>
                <a:gd name="connsiteX5" fmla="*/ 2070100 w 3400425"/>
                <a:gd name="connsiteY5" fmla="*/ 206375 h 1558925"/>
                <a:gd name="connsiteX6" fmla="*/ 1987550 w 3400425"/>
                <a:gd name="connsiteY6" fmla="*/ 254000 h 1558925"/>
                <a:gd name="connsiteX7" fmla="*/ 1914525 w 3400425"/>
                <a:gd name="connsiteY7" fmla="*/ 298450 h 1558925"/>
                <a:gd name="connsiteX8" fmla="*/ 1800225 w 3400425"/>
                <a:gd name="connsiteY8" fmla="*/ 361950 h 1558925"/>
                <a:gd name="connsiteX9" fmla="*/ 1704975 w 3400425"/>
                <a:gd name="connsiteY9" fmla="*/ 425450 h 1558925"/>
                <a:gd name="connsiteX10" fmla="*/ 1616075 w 3400425"/>
                <a:gd name="connsiteY10" fmla="*/ 473075 h 1558925"/>
                <a:gd name="connsiteX11" fmla="*/ 1533525 w 3400425"/>
                <a:gd name="connsiteY11" fmla="*/ 523875 h 1558925"/>
                <a:gd name="connsiteX12" fmla="*/ 1419225 w 3400425"/>
                <a:gd name="connsiteY12" fmla="*/ 590550 h 1558925"/>
                <a:gd name="connsiteX13" fmla="*/ 1282700 w 3400425"/>
                <a:gd name="connsiteY13" fmla="*/ 669925 h 1558925"/>
                <a:gd name="connsiteX14" fmla="*/ 1177925 w 3400425"/>
                <a:gd name="connsiteY14" fmla="*/ 717550 h 1558925"/>
                <a:gd name="connsiteX15" fmla="*/ 1063625 w 3400425"/>
                <a:gd name="connsiteY15" fmla="*/ 774700 h 1558925"/>
                <a:gd name="connsiteX16" fmla="*/ 908050 w 3400425"/>
                <a:gd name="connsiteY16" fmla="*/ 828675 h 1558925"/>
                <a:gd name="connsiteX17" fmla="*/ 774700 w 3400425"/>
                <a:gd name="connsiteY17" fmla="*/ 866775 h 1558925"/>
                <a:gd name="connsiteX18" fmla="*/ 625475 w 3400425"/>
                <a:gd name="connsiteY18" fmla="*/ 892175 h 1558925"/>
                <a:gd name="connsiteX19" fmla="*/ 447675 w 3400425"/>
                <a:gd name="connsiteY19" fmla="*/ 908050 h 1558925"/>
                <a:gd name="connsiteX20" fmla="*/ 273050 w 3400425"/>
                <a:gd name="connsiteY20" fmla="*/ 895350 h 1558925"/>
                <a:gd name="connsiteX21" fmla="*/ 187325 w 3400425"/>
                <a:gd name="connsiteY21" fmla="*/ 863600 h 1558925"/>
                <a:gd name="connsiteX22" fmla="*/ 57150 w 3400425"/>
                <a:gd name="connsiteY22" fmla="*/ 803275 h 1558925"/>
                <a:gd name="connsiteX23" fmla="*/ 0 w 3400425"/>
                <a:gd name="connsiteY23" fmla="*/ 730250 h 1558925"/>
                <a:gd name="connsiteX24" fmla="*/ 673100 w 3400425"/>
                <a:gd name="connsiteY24" fmla="*/ 1381125 h 1558925"/>
                <a:gd name="connsiteX25" fmla="*/ 746125 w 3400425"/>
                <a:gd name="connsiteY25" fmla="*/ 1457325 h 1558925"/>
                <a:gd name="connsiteX26" fmla="*/ 850900 w 3400425"/>
                <a:gd name="connsiteY26" fmla="*/ 1514475 h 1558925"/>
                <a:gd name="connsiteX27" fmla="*/ 933450 w 3400425"/>
                <a:gd name="connsiteY27" fmla="*/ 1543050 h 1558925"/>
                <a:gd name="connsiteX28" fmla="*/ 1038225 w 3400425"/>
                <a:gd name="connsiteY28" fmla="*/ 1555750 h 1558925"/>
                <a:gd name="connsiteX29" fmla="*/ 1123950 w 3400425"/>
                <a:gd name="connsiteY29" fmla="*/ 1558925 h 1558925"/>
                <a:gd name="connsiteX30" fmla="*/ 1289050 w 3400425"/>
                <a:gd name="connsiteY30" fmla="*/ 1546225 h 1558925"/>
                <a:gd name="connsiteX31" fmla="*/ 1476375 w 3400425"/>
                <a:gd name="connsiteY31" fmla="*/ 1508125 h 1558925"/>
                <a:gd name="connsiteX32" fmla="*/ 1631950 w 3400425"/>
                <a:gd name="connsiteY32" fmla="*/ 1463675 h 1558925"/>
                <a:gd name="connsiteX33" fmla="*/ 1781175 w 3400425"/>
                <a:gd name="connsiteY33" fmla="*/ 1406525 h 1558925"/>
                <a:gd name="connsiteX34" fmla="*/ 1939925 w 3400425"/>
                <a:gd name="connsiteY34" fmla="*/ 1330325 h 1558925"/>
                <a:gd name="connsiteX35" fmla="*/ 2098675 w 3400425"/>
                <a:gd name="connsiteY35" fmla="*/ 1247775 h 1558925"/>
                <a:gd name="connsiteX36" fmla="*/ 2241550 w 3400425"/>
                <a:gd name="connsiteY36" fmla="*/ 1158875 h 1558925"/>
                <a:gd name="connsiteX37" fmla="*/ 2393950 w 3400425"/>
                <a:gd name="connsiteY37" fmla="*/ 1066800 h 1558925"/>
                <a:gd name="connsiteX38" fmla="*/ 2562225 w 3400425"/>
                <a:gd name="connsiteY38" fmla="*/ 958850 h 1558925"/>
                <a:gd name="connsiteX39" fmla="*/ 2724150 w 3400425"/>
                <a:gd name="connsiteY39" fmla="*/ 863600 h 1558925"/>
                <a:gd name="connsiteX40" fmla="*/ 2928144 w 3400425"/>
                <a:gd name="connsiteY40" fmla="*/ 762794 h 1558925"/>
                <a:gd name="connsiteX41" fmla="*/ 3168650 w 3400425"/>
                <a:gd name="connsiteY41" fmla="*/ 666750 h 1558925"/>
                <a:gd name="connsiteX42" fmla="*/ 3314700 w 3400425"/>
                <a:gd name="connsiteY42" fmla="*/ 628650 h 1558925"/>
                <a:gd name="connsiteX43" fmla="*/ 3400425 w 3400425"/>
                <a:gd name="connsiteY43" fmla="*/ 603250 h 1558925"/>
                <a:gd name="connsiteX44" fmla="*/ 2632075 w 3400425"/>
                <a:gd name="connsiteY44" fmla="*/ 0 h 1558925"/>
                <a:gd name="connsiteX0" fmla="*/ 2632075 w 3400425"/>
                <a:gd name="connsiteY0" fmla="*/ 0 h 1558925"/>
                <a:gd name="connsiteX1" fmla="*/ 2546350 w 3400425"/>
                <a:gd name="connsiteY1" fmla="*/ 22225 h 1558925"/>
                <a:gd name="connsiteX2" fmla="*/ 2435225 w 3400425"/>
                <a:gd name="connsiteY2" fmla="*/ 57150 h 1558925"/>
                <a:gd name="connsiteX3" fmla="*/ 2308225 w 3400425"/>
                <a:gd name="connsiteY3" fmla="*/ 104775 h 1558925"/>
                <a:gd name="connsiteX4" fmla="*/ 2174875 w 3400425"/>
                <a:gd name="connsiteY4" fmla="*/ 158750 h 1558925"/>
                <a:gd name="connsiteX5" fmla="*/ 2070100 w 3400425"/>
                <a:gd name="connsiteY5" fmla="*/ 206375 h 1558925"/>
                <a:gd name="connsiteX6" fmla="*/ 1987550 w 3400425"/>
                <a:gd name="connsiteY6" fmla="*/ 254000 h 1558925"/>
                <a:gd name="connsiteX7" fmla="*/ 1914525 w 3400425"/>
                <a:gd name="connsiteY7" fmla="*/ 298450 h 1558925"/>
                <a:gd name="connsiteX8" fmla="*/ 1800225 w 3400425"/>
                <a:gd name="connsiteY8" fmla="*/ 361950 h 1558925"/>
                <a:gd name="connsiteX9" fmla="*/ 1704975 w 3400425"/>
                <a:gd name="connsiteY9" fmla="*/ 425450 h 1558925"/>
                <a:gd name="connsiteX10" fmla="*/ 1616075 w 3400425"/>
                <a:gd name="connsiteY10" fmla="*/ 473075 h 1558925"/>
                <a:gd name="connsiteX11" fmla="*/ 1533525 w 3400425"/>
                <a:gd name="connsiteY11" fmla="*/ 523875 h 1558925"/>
                <a:gd name="connsiteX12" fmla="*/ 1419225 w 3400425"/>
                <a:gd name="connsiteY12" fmla="*/ 590550 h 1558925"/>
                <a:gd name="connsiteX13" fmla="*/ 1282700 w 3400425"/>
                <a:gd name="connsiteY13" fmla="*/ 669925 h 1558925"/>
                <a:gd name="connsiteX14" fmla="*/ 1177925 w 3400425"/>
                <a:gd name="connsiteY14" fmla="*/ 717550 h 1558925"/>
                <a:gd name="connsiteX15" fmla="*/ 1063625 w 3400425"/>
                <a:gd name="connsiteY15" fmla="*/ 774700 h 1558925"/>
                <a:gd name="connsiteX16" fmla="*/ 908050 w 3400425"/>
                <a:gd name="connsiteY16" fmla="*/ 828675 h 1558925"/>
                <a:gd name="connsiteX17" fmla="*/ 774700 w 3400425"/>
                <a:gd name="connsiteY17" fmla="*/ 866775 h 1558925"/>
                <a:gd name="connsiteX18" fmla="*/ 625475 w 3400425"/>
                <a:gd name="connsiteY18" fmla="*/ 892175 h 1558925"/>
                <a:gd name="connsiteX19" fmla="*/ 447675 w 3400425"/>
                <a:gd name="connsiteY19" fmla="*/ 908050 h 1558925"/>
                <a:gd name="connsiteX20" fmla="*/ 273050 w 3400425"/>
                <a:gd name="connsiteY20" fmla="*/ 895350 h 1558925"/>
                <a:gd name="connsiteX21" fmla="*/ 187325 w 3400425"/>
                <a:gd name="connsiteY21" fmla="*/ 863600 h 1558925"/>
                <a:gd name="connsiteX22" fmla="*/ 57150 w 3400425"/>
                <a:gd name="connsiteY22" fmla="*/ 803275 h 1558925"/>
                <a:gd name="connsiteX23" fmla="*/ 0 w 3400425"/>
                <a:gd name="connsiteY23" fmla="*/ 730250 h 1558925"/>
                <a:gd name="connsiteX24" fmla="*/ 673100 w 3400425"/>
                <a:gd name="connsiteY24" fmla="*/ 1381125 h 1558925"/>
                <a:gd name="connsiteX25" fmla="*/ 746125 w 3400425"/>
                <a:gd name="connsiteY25" fmla="*/ 1457325 h 1558925"/>
                <a:gd name="connsiteX26" fmla="*/ 850900 w 3400425"/>
                <a:gd name="connsiteY26" fmla="*/ 1514475 h 1558925"/>
                <a:gd name="connsiteX27" fmla="*/ 933450 w 3400425"/>
                <a:gd name="connsiteY27" fmla="*/ 1543050 h 1558925"/>
                <a:gd name="connsiteX28" fmla="*/ 1038225 w 3400425"/>
                <a:gd name="connsiteY28" fmla="*/ 1555750 h 1558925"/>
                <a:gd name="connsiteX29" fmla="*/ 1123950 w 3400425"/>
                <a:gd name="connsiteY29" fmla="*/ 1558925 h 1558925"/>
                <a:gd name="connsiteX30" fmla="*/ 1289050 w 3400425"/>
                <a:gd name="connsiteY30" fmla="*/ 1546225 h 1558925"/>
                <a:gd name="connsiteX31" fmla="*/ 1476375 w 3400425"/>
                <a:gd name="connsiteY31" fmla="*/ 1508125 h 1558925"/>
                <a:gd name="connsiteX32" fmla="*/ 1631950 w 3400425"/>
                <a:gd name="connsiteY32" fmla="*/ 1463675 h 1558925"/>
                <a:gd name="connsiteX33" fmla="*/ 1781175 w 3400425"/>
                <a:gd name="connsiteY33" fmla="*/ 1406525 h 1558925"/>
                <a:gd name="connsiteX34" fmla="*/ 1939925 w 3400425"/>
                <a:gd name="connsiteY34" fmla="*/ 1330325 h 1558925"/>
                <a:gd name="connsiteX35" fmla="*/ 2098675 w 3400425"/>
                <a:gd name="connsiteY35" fmla="*/ 1247775 h 1558925"/>
                <a:gd name="connsiteX36" fmla="*/ 2241550 w 3400425"/>
                <a:gd name="connsiteY36" fmla="*/ 1158875 h 1558925"/>
                <a:gd name="connsiteX37" fmla="*/ 2393950 w 3400425"/>
                <a:gd name="connsiteY37" fmla="*/ 1066800 h 1558925"/>
                <a:gd name="connsiteX38" fmla="*/ 2562225 w 3400425"/>
                <a:gd name="connsiteY38" fmla="*/ 958850 h 1558925"/>
                <a:gd name="connsiteX39" fmla="*/ 2724150 w 3400425"/>
                <a:gd name="connsiteY39" fmla="*/ 863600 h 1558925"/>
                <a:gd name="connsiteX40" fmla="*/ 2932906 w 3400425"/>
                <a:gd name="connsiteY40" fmla="*/ 762794 h 1558925"/>
                <a:gd name="connsiteX41" fmla="*/ 3168650 w 3400425"/>
                <a:gd name="connsiteY41" fmla="*/ 666750 h 1558925"/>
                <a:gd name="connsiteX42" fmla="*/ 3314700 w 3400425"/>
                <a:gd name="connsiteY42" fmla="*/ 628650 h 1558925"/>
                <a:gd name="connsiteX43" fmla="*/ 3400425 w 3400425"/>
                <a:gd name="connsiteY43" fmla="*/ 603250 h 1558925"/>
                <a:gd name="connsiteX44" fmla="*/ 2632075 w 3400425"/>
                <a:gd name="connsiteY44" fmla="*/ 0 h 1558925"/>
                <a:gd name="connsiteX0" fmla="*/ 2632075 w 3405188"/>
                <a:gd name="connsiteY0" fmla="*/ 0 h 1558925"/>
                <a:gd name="connsiteX1" fmla="*/ 2546350 w 3405188"/>
                <a:gd name="connsiteY1" fmla="*/ 22225 h 1558925"/>
                <a:gd name="connsiteX2" fmla="*/ 2435225 w 3405188"/>
                <a:gd name="connsiteY2" fmla="*/ 57150 h 1558925"/>
                <a:gd name="connsiteX3" fmla="*/ 2308225 w 3405188"/>
                <a:gd name="connsiteY3" fmla="*/ 104775 h 1558925"/>
                <a:gd name="connsiteX4" fmla="*/ 2174875 w 3405188"/>
                <a:gd name="connsiteY4" fmla="*/ 158750 h 1558925"/>
                <a:gd name="connsiteX5" fmla="*/ 2070100 w 3405188"/>
                <a:gd name="connsiteY5" fmla="*/ 206375 h 1558925"/>
                <a:gd name="connsiteX6" fmla="*/ 1987550 w 3405188"/>
                <a:gd name="connsiteY6" fmla="*/ 254000 h 1558925"/>
                <a:gd name="connsiteX7" fmla="*/ 1914525 w 3405188"/>
                <a:gd name="connsiteY7" fmla="*/ 298450 h 1558925"/>
                <a:gd name="connsiteX8" fmla="*/ 1800225 w 3405188"/>
                <a:gd name="connsiteY8" fmla="*/ 361950 h 1558925"/>
                <a:gd name="connsiteX9" fmla="*/ 1704975 w 3405188"/>
                <a:gd name="connsiteY9" fmla="*/ 425450 h 1558925"/>
                <a:gd name="connsiteX10" fmla="*/ 1616075 w 3405188"/>
                <a:gd name="connsiteY10" fmla="*/ 473075 h 1558925"/>
                <a:gd name="connsiteX11" fmla="*/ 1533525 w 3405188"/>
                <a:gd name="connsiteY11" fmla="*/ 523875 h 1558925"/>
                <a:gd name="connsiteX12" fmla="*/ 1419225 w 3405188"/>
                <a:gd name="connsiteY12" fmla="*/ 590550 h 1558925"/>
                <a:gd name="connsiteX13" fmla="*/ 1282700 w 3405188"/>
                <a:gd name="connsiteY13" fmla="*/ 669925 h 1558925"/>
                <a:gd name="connsiteX14" fmla="*/ 1177925 w 3405188"/>
                <a:gd name="connsiteY14" fmla="*/ 717550 h 1558925"/>
                <a:gd name="connsiteX15" fmla="*/ 1063625 w 3405188"/>
                <a:gd name="connsiteY15" fmla="*/ 774700 h 1558925"/>
                <a:gd name="connsiteX16" fmla="*/ 908050 w 3405188"/>
                <a:gd name="connsiteY16" fmla="*/ 828675 h 1558925"/>
                <a:gd name="connsiteX17" fmla="*/ 774700 w 3405188"/>
                <a:gd name="connsiteY17" fmla="*/ 866775 h 1558925"/>
                <a:gd name="connsiteX18" fmla="*/ 625475 w 3405188"/>
                <a:gd name="connsiteY18" fmla="*/ 892175 h 1558925"/>
                <a:gd name="connsiteX19" fmla="*/ 447675 w 3405188"/>
                <a:gd name="connsiteY19" fmla="*/ 908050 h 1558925"/>
                <a:gd name="connsiteX20" fmla="*/ 273050 w 3405188"/>
                <a:gd name="connsiteY20" fmla="*/ 895350 h 1558925"/>
                <a:gd name="connsiteX21" fmla="*/ 187325 w 3405188"/>
                <a:gd name="connsiteY21" fmla="*/ 863600 h 1558925"/>
                <a:gd name="connsiteX22" fmla="*/ 57150 w 3405188"/>
                <a:gd name="connsiteY22" fmla="*/ 803275 h 1558925"/>
                <a:gd name="connsiteX23" fmla="*/ 0 w 3405188"/>
                <a:gd name="connsiteY23" fmla="*/ 730250 h 1558925"/>
                <a:gd name="connsiteX24" fmla="*/ 673100 w 3405188"/>
                <a:gd name="connsiteY24" fmla="*/ 1381125 h 1558925"/>
                <a:gd name="connsiteX25" fmla="*/ 746125 w 3405188"/>
                <a:gd name="connsiteY25" fmla="*/ 1457325 h 1558925"/>
                <a:gd name="connsiteX26" fmla="*/ 850900 w 3405188"/>
                <a:gd name="connsiteY26" fmla="*/ 1514475 h 1558925"/>
                <a:gd name="connsiteX27" fmla="*/ 933450 w 3405188"/>
                <a:gd name="connsiteY27" fmla="*/ 1543050 h 1558925"/>
                <a:gd name="connsiteX28" fmla="*/ 1038225 w 3405188"/>
                <a:gd name="connsiteY28" fmla="*/ 1555750 h 1558925"/>
                <a:gd name="connsiteX29" fmla="*/ 1123950 w 3405188"/>
                <a:gd name="connsiteY29" fmla="*/ 1558925 h 1558925"/>
                <a:gd name="connsiteX30" fmla="*/ 1289050 w 3405188"/>
                <a:gd name="connsiteY30" fmla="*/ 1546225 h 1558925"/>
                <a:gd name="connsiteX31" fmla="*/ 1476375 w 3405188"/>
                <a:gd name="connsiteY31" fmla="*/ 1508125 h 1558925"/>
                <a:gd name="connsiteX32" fmla="*/ 1631950 w 3405188"/>
                <a:gd name="connsiteY32" fmla="*/ 1463675 h 1558925"/>
                <a:gd name="connsiteX33" fmla="*/ 1781175 w 3405188"/>
                <a:gd name="connsiteY33" fmla="*/ 1406525 h 1558925"/>
                <a:gd name="connsiteX34" fmla="*/ 1939925 w 3405188"/>
                <a:gd name="connsiteY34" fmla="*/ 1330325 h 1558925"/>
                <a:gd name="connsiteX35" fmla="*/ 2098675 w 3405188"/>
                <a:gd name="connsiteY35" fmla="*/ 1247775 h 1558925"/>
                <a:gd name="connsiteX36" fmla="*/ 2241550 w 3405188"/>
                <a:gd name="connsiteY36" fmla="*/ 1158875 h 1558925"/>
                <a:gd name="connsiteX37" fmla="*/ 2393950 w 3405188"/>
                <a:gd name="connsiteY37" fmla="*/ 1066800 h 1558925"/>
                <a:gd name="connsiteX38" fmla="*/ 2562225 w 3405188"/>
                <a:gd name="connsiteY38" fmla="*/ 958850 h 1558925"/>
                <a:gd name="connsiteX39" fmla="*/ 2724150 w 3405188"/>
                <a:gd name="connsiteY39" fmla="*/ 863600 h 1558925"/>
                <a:gd name="connsiteX40" fmla="*/ 2932906 w 3405188"/>
                <a:gd name="connsiteY40" fmla="*/ 762794 h 1558925"/>
                <a:gd name="connsiteX41" fmla="*/ 3168650 w 3405188"/>
                <a:gd name="connsiteY41" fmla="*/ 666750 h 1558925"/>
                <a:gd name="connsiteX42" fmla="*/ 3314700 w 3405188"/>
                <a:gd name="connsiteY42" fmla="*/ 628650 h 1558925"/>
                <a:gd name="connsiteX43" fmla="*/ 3405188 w 3405188"/>
                <a:gd name="connsiteY43" fmla="*/ 605631 h 1558925"/>
                <a:gd name="connsiteX44" fmla="*/ 2632075 w 3405188"/>
                <a:gd name="connsiteY44" fmla="*/ 0 h 1558925"/>
                <a:gd name="connsiteX0" fmla="*/ 2632075 w 3405188"/>
                <a:gd name="connsiteY0" fmla="*/ 0 h 1558925"/>
                <a:gd name="connsiteX1" fmla="*/ 2546350 w 3405188"/>
                <a:gd name="connsiteY1" fmla="*/ 22225 h 1558925"/>
                <a:gd name="connsiteX2" fmla="*/ 2435225 w 3405188"/>
                <a:gd name="connsiteY2" fmla="*/ 57150 h 1558925"/>
                <a:gd name="connsiteX3" fmla="*/ 2308225 w 3405188"/>
                <a:gd name="connsiteY3" fmla="*/ 104775 h 1558925"/>
                <a:gd name="connsiteX4" fmla="*/ 2174875 w 3405188"/>
                <a:gd name="connsiteY4" fmla="*/ 158750 h 1558925"/>
                <a:gd name="connsiteX5" fmla="*/ 2070100 w 3405188"/>
                <a:gd name="connsiteY5" fmla="*/ 206375 h 1558925"/>
                <a:gd name="connsiteX6" fmla="*/ 1987550 w 3405188"/>
                <a:gd name="connsiteY6" fmla="*/ 254000 h 1558925"/>
                <a:gd name="connsiteX7" fmla="*/ 1914525 w 3405188"/>
                <a:gd name="connsiteY7" fmla="*/ 298450 h 1558925"/>
                <a:gd name="connsiteX8" fmla="*/ 1800225 w 3405188"/>
                <a:gd name="connsiteY8" fmla="*/ 361950 h 1558925"/>
                <a:gd name="connsiteX9" fmla="*/ 1704975 w 3405188"/>
                <a:gd name="connsiteY9" fmla="*/ 425450 h 1558925"/>
                <a:gd name="connsiteX10" fmla="*/ 1616075 w 3405188"/>
                <a:gd name="connsiteY10" fmla="*/ 473075 h 1558925"/>
                <a:gd name="connsiteX11" fmla="*/ 1533525 w 3405188"/>
                <a:gd name="connsiteY11" fmla="*/ 523875 h 1558925"/>
                <a:gd name="connsiteX12" fmla="*/ 1419225 w 3405188"/>
                <a:gd name="connsiteY12" fmla="*/ 590550 h 1558925"/>
                <a:gd name="connsiteX13" fmla="*/ 1282700 w 3405188"/>
                <a:gd name="connsiteY13" fmla="*/ 669925 h 1558925"/>
                <a:gd name="connsiteX14" fmla="*/ 1177925 w 3405188"/>
                <a:gd name="connsiteY14" fmla="*/ 717550 h 1558925"/>
                <a:gd name="connsiteX15" fmla="*/ 1063625 w 3405188"/>
                <a:gd name="connsiteY15" fmla="*/ 774700 h 1558925"/>
                <a:gd name="connsiteX16" fmla="*/ 908050 w 3405188"/>
                <a:gd name="connsiteY16" fmla="*/ 828675 h 1558925"/>
                <a:gd name="connsiteX17" fmla="*/ 774700 w 3405188"/>
                <a:gd name="connsiteY17" fmla="*/ 866775 h 1558925"/>
                <a:gd name="connsiteX18" fmla="*/ 625475 w 3405188"/>
                <a:gd name="connsiteY18" fmla="*/ 892175 h 1558925"/>
                <a:gd name="connsiteX19" fmla="*/ 447675 w 3405188"/>
                <a:gd name="connsiteY19" fmla="*/ 908050 h 1558925"/>
                <a:gd name="connsiteX20" fmla="*/ 273050 w 3405188"/>
                <a:gd name="connsiteY20" fmla="*/ 895350 h 1558925"/>
                <a:gd name="connsiteX21" fmla="*/ 187325 w 3405188"/>
                <a:gd name="connsiteY21" fmla="*/ 863600 h 1558925"/>
                <a:gd name="connsiteX22" fmla="*/ 57150 w 3405188"/>
                <a:gd name="connsiteY22" fmla="*/ 803275 h 1558925"/>
                <a:gd name="connsiteX23" fmla="*/ 0 w 3405188"/>
                <a:gd name="connsiteY23" fmla="*/ 730250 h 1558925"/>
                <a:gd name="connsiteX24" fmla="*/ 673100 w 3405188"/>
                <a:gd name="connsiteY24" fmla="*/ 1381125 h 1558925"/>
                <a:gd name="connsiteX25" fmla="*/ 746125 w 3405188"/>
                <a:gd name="connsiteY25" fmla="*/ 1457325 h 1558925"/>
                <a:gd name="connsiteX26" fmla="*/ 850900 w 3405188"/>
                <a:gd name="connsiteY26" fmla="*/ 1514475 h 1558925"/>
                <a:gd name="connsiteX27" fmla="*/ 933450 w 3405188"/>
                <a:gd name="connsiteY27" fmla="*/ 1543050 h 1558925"/>
                <a:gd name="connsiteX28" fmla="*/ 1038225 w 3405188"/>
                <a:gd name="connsiteY28" fmla="*/ 1555750 h 1558925"/>
                <a:gd name="connsiteX29" fmla="*/ 1123950 w 3405188"/>
                <a:gd name="connsiteY29" fmla="*/ 1558925 h 1558925"/>
                <a:gd name="connsiteX30" fmla="*/ 1289050 w 3405188"/>
                <a:gd name="connsiteY30" fmla="*/ 1546225 h 1558925"/>
                <a:gd name="connsiteX31" fmla="*/ 1476375 w 3405188"/>
                <a:gd name="connsiteY31" fmla="*/ 1508125 h 1558925"/>
                <a:gd name="connsiteX32" fmla="*/ 1631950 w 3405188"/>
                <a:gd name="connsiteY32" fmla="*/ 1463675 h 1558925"/>
                <a:gd name="connsiteX33" fmla="*/ 1781175 w 3405188"/>
                <a:gd name="connsiteY33" fmla="*/ 1406525 h 1558925"/>
                <a:gd name="connsiteX34" fmla="*/ 1939925 w 3405188"/>
                <a:gd name="connsiteY34" fmla="*/ 1330325 h 1558925"/>
                <a:gd name="connsiteX35" fmla="*/ 2098675 w 3405188"/>
                <a:gd name="connsiteY35" fmla="*/ 1247775 h 1558925"/>
                <a:gd name="connsiteX36" fmla="*/ 2241550 w 3405188"/>
                <a:gd name="connsiteY36" fmla="*/ 1158875 h 1558925"/>
                <a:gd name="connsiteX37" fmla="*/ 2393950 w 3405188"/>
                <a:gd name="connsiteY37" fmla="*/ 1066800 h 1558925"/>
                <a:gd name="connsiteX38" fmla="*/ 2562225 w 3405188"/>
                <a:gd name="connsiteY38" fmla="*/ 958850 h 1558925"/>
                <a:gd name="connsiteX39" fmla="*/ 2724150 w 3405188"/>
                <a:gd name="connsiteY39" fmla="*/ 863600 h 1558925"/>
                <a:gd name="connsiteX40" fmla="*/ 2932906 w 3405188"/>
                <a:gd name="connsiteY40" fmla="*/ 762794 h 1558925"/>
                <a:gd name="connsiteX41" fmla="*/ 3168650 w 3405188"/>
                <a:gd name="connsiteY41" fmla="*/ 666750 h 1558925"/>
                <a:gd name="connsiteX42" fmla="*/ 3302794 w 3405188"/>
                <a:gd name="connsiteY42" fmla="*/ 628650 h 1558925"/>
                <a:gd name="connsiteX43" fmla="*/ 3405188 w 3405188"/>
                <a:gd name="connsiteY43" fmla="*/ 605631 h 1558925"/>
                <a:gd name="connsiteX44" fmla="*/ 2632075 w 3405188"/>
                <a:gd name="connsiteY44" fmla="*/ 0 h 1558925"/>
                <a:gd name="connsiteX0" fmla="*/ 2632075 w 3395663"/>
                <a:gd name="connsiteY0" fmla="*/ 0 h 1558925"/>
                <a:gd name="connsiteX1" fmla="*/ 2546350 w 3395663"/>
                <a:gd name="connsiteY1" fmla="*/ 22225 h 1558925"/>
                <a:gd name="connsiteX2" fmla="*/ 2435225 w 3395663"/>
                <a:gd name="connsiteY2" fmla="*/ 57150 h 1558925"/>
                <a:gd name="connsiteX3" fmla="*/ 2308225 w 3395663"/>
                <a:gd name="connsiteY3" fmla="*/ 104775 h 1558925"/>
                <a:gd name="connsiteX4" fmla="*/ 2174875 w 3395663"/>
                <a:gd name="connsiteY4" fmla="*/ 158750 h 1558925"/>
                <a:gd name="connsiteX5" fmla="*/ 2070100 w 3395663"/>
                <a:gd name="connsiteY5" fmla="*/ 206375 h 1558925"/>
                <a:gd name="connsiteX6" fmla="*/ 1987550 w 3395663"/>
                <a:gd name="connsiteY6" fmla="*/ 254000 h 1558925"/>
                <a:gd name="connsiteX7" fmla="*/ 1914525 w 3395663"/>
                <a:gd name="connsiteY7" fmla="*/ 298450 h 1558925"/>
                <a:gd name="connsiteX8" fmla="*/ 1800225 w 3395663"/>
                <a:gd name="connsiteY8" fmla="*/ 361950 h 1558925"/>
                <a:gd name="connsiteX9" fmla="*/ 1704975 w 3395663"/>
                <a:gd name="connsiteY9" fmla="*/ 425450 h 1558925"/>
                <a:gd name="connsiteX10" fmla="*/ 1616075 w 3395663"/>
                <a:gd name="connsiteY10" fmla="*/ 473075 h 1558925"/>
                <a:gd name="connsiteX11" fmla="*/ 1533525 w 3395663"/>
                <a:gd name="connsiteY11" fmla="*/ 523875 h 1558925"/>
                <a:gd name="connsiteX12" fmla="*/ 1419225 w 3395663"/>
                <a:gd name="connsiteY12" fmla="*/ 590550 h 1558925"/>
                <a:gd name="connsiteX13" fmla="*/ 1282700 w 3395663"/>
                <a:gd name="connsiteY13" fmla="*/ 669925 h 1558925"/>
                <a:gd name="connsiteX14" fmla="*/ 1177925 w 3395663"/>
                <a:gd name="connsiteY14" fmla="*/ 717550 h 1558925"/>
                <a:gd name="connsiteX15" fmla="*/ 1063625 w 3395663"/>
                <a:gd name="connsiteY15" fmla="*/ 774700 h 1558925"/>
                <a:gd name="connsiteX16" fmla="*/ 908050 w 3395663"/>
                <a:gd name="connsiteY16" fmla="*/ 828675 h 1558925"/>
                <a:gd name="connsiteX17" fmla="*/ 774700 w 3395663"/>
                <a:gd name="connsiteY17" fmla="*/ 866775 h 1558925"/>
                <a:gd name="connsiteX18" fmla="*/ 625475 w 3395663"/>
                <a:gd name="connsiteY18" fmla="*/ 892175 h 1558925"/>
                <a:gd name="connsiteX19" fmla="*/ 447675 w 3395663"/>
                <a:gd name="connsiteY19" fmla="*/ 908050 h 1558925"/>
                <a:gd name="connsiteX20" fmla="*/ 273050 w 3395663"/>
                <a:gd name="connsiteY20" fmla="*/ 895350 h 1558925"/>
                <a:gd name="connsiteX21" fmla="*/ 187325 w 3395663"/>
                <a:gd name="connsiteY21" fmla="*/ 863600 h 1558925"/>
                <a:gd name="connsiteX22" fmla="*/ 57150 w 3395663"/>
                <a:gd name="connsiteY22" fmla="*/ 803275 h 1558925"/>
                <a:gd name="connsiteX23" fmla="*/ 0 w 3395663"/>
                <a:gd name="connsiteY23" fmla="*/ 730250 h 1558925"/>
                <a:gd name="connsiteX24" fmla="*/ 673100 w 3395663"/>
                <a:gd name="connsiteY24" fmla="*/ 1381125 h 1558925"/>
                <a:gd name="connsiteX25" fmla="*/ 746125 w 3395663"/>
                <a:gd name="connsiteY25" fmla="*/ 1457325 h 1558925"/>
                <a:gd name="connsiteX26" fmla="*/ 850900 w 3395663"/>
                <a:gd name="connsiteY26" fmla="*/ 1514475 h 1558925"/>
                <a:gd name="connsiteX27" fmla="*/ 933450 w 3395663"/>
                <a:gd name="connsiteY27" fmla="*/ 1543050 h 1558925"/>
                <a:gd name="connsiteX28" fmla="*/ 1038225 w 3395663"/>
                <a:gd name="connsiteY28" fmla="*/ 1555750 h 1558925"/>
                <a:gd name="connsiteX29" fmla="*/ 1123950 w 3395663"/>
                <a:gd name="connsiteY29" fmla="*/ 1558925 h 1558925"/>
                <a:gd name="connsiteX30" fmla="*/ 1289050 w 3395663"/>
                <a:gd name="connsiteY30" fmla="*/ 1546225 h 1558925"/>
                <a:gd name="connsiteX31" fmla="*/ 1476375 w 3395663"/>
                <a:gd name="connsiteY31" fmla="*/ 1508125 h 1558925"/>
                <a:gd name="connsiteX32" fmla="*/ 1631950 w 3395663"/>
                <a:gd name="connsiteY32" fmla="*/ 1463675 h 1558925"/>
                <a:gd name="connsiteX33" fmla="*/ 1781175 w 3395663"/>
                <a:gd name="connsiteY33" fmla="*/ 1406525 h 1558925"/>
                <a:gd name="connsiteX34" fmla="*/ 1939925 w 3395663"/>
                <a:gd name="connsiteY34" fmla="*/ 1330325 h 1558925"/>
                <a:gd name="connsiteX35" fmla="*/ 2098675 w 3395663"/>
                <a:gd name="connsiteY35" fmla="*/ 1247775 h 1558925"/>
                <a:gd name="connsiteX36" fmla="*/ 2241550 w 3395663"/>
                <a:gd name="connsiteY36" fmla="*/ 1158875 h 1558925"/>
                <a:gd name="connsiteX37" fmla="*/ 2393950 w 3395663"/>
                <a:gd name="connsiteY37" fmla="*/ 1066800 h 1558925"/>
                <a:gd name="connsiteX38" fmla="*/ 2562225 w 3395663"/>
                <a:gd name="connsiteY38" fmla="*/ 958850 h 1558925"/>
                <a:gd name="connsiteX39" fmla="*/ 2724150 w 3395663"/>
                <a:gd name="connsiteY39" fmla="*/ 863600 h 1558925"/>
                <a:gd name="connsiteX40" fmla="*/ 2932906 w 3395663"/>
                <a:gd name="connsiteY40" fmla="*/ 762794 h 1558925"/>
                <a:gd name="connsiteX41" fmla="*/ 3168650 w 3395663"/>
                <a:gd name="connsiteY41" fmla="*/ 666750 h 1558925"/>
                <a:gd name="connsiteX42" fmla="*/ 3302794 w 3395663"/>
                <a:gd name="connsiteY42" fmla="*/ 628650 h 1558925"/>
                <a:gd name="connsiteX43" fmla="*/ 3395663 w 3395663"/>
                <a:gd name="connsiteY43" fmla="*/ 605631 h 1558925"/>
                <a:gd name="connsiteX44" fmla="*/ 2632075 w 3395663"/>
                <a:gd name="connsiteY44" fmla="*/ 0 h 1558925"/>
                <a:gd name="connsiteX0" fmla="*/ 2632075 w 3395663"/>
                <a:gd name="connsiteY0" fmla="*/ 0 h 1558925"/>
                <a:gd name="connsiteX1" fmla="*/ 2546350 w 3395663"/>
                <a:gd name="connsiteY1" fmla="*/ 22225 h 1558925"/>
                <a:gd name="connsiteX2" fmla="*/ 2435225 w 3395663"/>
                <a:gd name="connsiteY2" fmla="*/ 57150 h 1558925"/>
                <a:gd name="connsiteX3" fmla="*/ 2308225 w 3395663"/>
                <a:gd name="connsiteY3" fmla="*/ 104775 h 1558925"/>
                <a:gd name="connsiteX4" fmla="*/ 2174875 w 3395663"/>
                <a:gd name="connsiteY4" fmla="*/ 158750 h 1558925"/>
                <a:gd name="connsiteX5" fmla="*/ 2070100 w 3395663"/>
                <a:gd name="connsiteY5" fmla="*/ 206375 h 1558925"/>
                <a:gd name="connsiteX6" fmla="*/ 1987550 w 3395663"/>
                <a:gd name="connsiteY6" fmla="*/ 254000 h 1558925"/>
                <a:gd name="connsiteX7" fmla="*/ 1914525 w 3395663"/>
                <a:gd name="connsiteY7" fmla="*/ 298450 h 1558925"/>
                <a:gd name="connsiteX8" fmla="*/ 1800225 w 3395663"/>
                <a:gd name="connsiteY8" fmla="*/ 361950 h 1558925"/>
                <a:gd name="connsiteX9" fmla="*/ 1704975 w 3395663"/>
                <a:gd name="connsiteY9" fmla="*/ 425450 h 1558925"/>
                <a:gd name="connsiteX10" fmla="*/ 1616075 w 3395663"/>
                <a:gd name="connsiteY10" fmla="*/ 473075 h 1558925"/>
                <a:gd name="connsiteX11" fmla="*/ 1533525 w 3395663"/>
                <a:gd name="connsiteY11" fmla="*/ 523875 h 1558925"/>
                <a:gd name="connsiteX12" fmla="*/ 1419225 w 3395663"/>
                <a:gd name="connsiteY12" fmla="*/ 590550 h 1558925"/>
                <a:gd name="connsiteX13" fmla="*/ 1282700 w 3395663"/>
                <a:gd name="connsiteY13" fmla="*/ 669925 h 1558925"/>
                <a:gd name="connsiteX14" fmla="*/ 1177925 w 3395663"/>
                <a:gd name="connsiteY14" fmla="*/ 717550 h 1558925"/>
                <a:gd name="connsiteX15" fmla="*/ 1063625 w 3395663"/>
                <a:gd name="connsiteY15" fmla="*/ 774700 h 1558925"/>
                <a:gd name="connsiteX16" fmla="*/ 908050 w 3395663"/>
                <a:gd name="connsiteY16" fmla="*/ 828675 h 1558925"/>
                <a:gd name="connsiteX17" fmla="*/ 774700 w 3395663"/>
                <a:gd name="connsiteY17" fmla="*/ 866775 h 1558925"/>
                <a:gd name="connsiteX18" fmla="*/ 625475 w 3395663"/>
                <a:gd name="connsiteY18" fmla="*/ 892175 h 1558925"/>
                <a:gd name="connsiteX19" fmla="*/ 447675 w 3395663"/>
                <a:gd name="connsiteY19" fmla="*/ 908050 h 1558925"/>
                <a:gd name="connsiteX20" fmla="*/ 273050 w 3395663"/>
                <a:gd name="connsiteY20" fmla="*/ 895350 h 1558925"/>
                <a:gd name="connsiteX21" fmla="*/ 187325 w 3395663"/>
                <a:gd name="connsiteY21" fmla="*/ 863600 h 1558925"/>
                <a:gd name="connsiteX22" fmla="*/ 63337 w 3395663"/>
                <a:gd name="connsiteY22" fmla="*/ 793994 h 1558925"/>
                <a:gd name="connsiteX23" fmla="*/ 0 w 3395663"/>
                <a:gd name="connsiteY23" fmla="*/ 730250 h 1558925"/>
                <a:gd name="connsiteX24" fmla="*/ 673100 w 3395663"/>
                <a:gd name="connsiteY24" fmla="*/ 1381125 h 1558925"/>
                <a:gd name="connsiteX25" fmla="*/ 746125 w 3395663"/>
                <a:gd name="connsiteY25" fmla="*/ 1457325 h 1558925"/>
                <a:gd name="connsiteX26" fmla="*/ 850900 w 3395663"/>
                <a:gd name="connsiteY26" fmla="*/ 1514475 h 1558925"/>
                <a:gd name="connsiteX27" fmla="*/ 933450 w 3395663"/>
                <a:gd name="connsiteY27" fmla="*/ 1543050 h 1558925"/>
                <a:gd name="connsiteX28" fmla="*/ 1038225 w 3395663"/>
                <a:gd name="connsiteY28" fmla="*/ 1555750 h 1558925"/>
                <a:gd name="connsiteX29" fmla="*/ 1123950 w 3395663"/>
                <a:gd name="connsiteY29" fmla="*/ 1558925 h 1558925"/>
                <a:gd name="connsiteX30" fmla="*/ 1289050 w 3395663"/>
                <a:gd name="connsiteY30" fmla="*/ 1546225 h 1558925"/>
                <a:gd name="connsiteX31" fmla="*/ 1476375 w 3395663"/>
                <a:gd name="connsiteY31" fmla="*/ 1508125 h 1558925"/>
                <a:gd name="connsiteX32" fmla="*/ 1631950 w 3395663"/>
                <a:gd name="connsiteY32" fmla="*/ 1463675 h 1558925"/>
                <a:gd name="connsiteX33" fmla="*/ 1781175 w 3395663"/>
                <a:gd name="connsiteY33" fmla="*/ 1406525 h 1558925"/>
                <a:gd name="connsiteX34" fmla="*/ 1939925 w 3395663"/>
                <a:gd name="connsiteY34" fmla="*/ 1330325 h 1558925"/>
                <a:gd name="connsiteX35" fmla="*/ 2098675 w 3395663"/>
                <a:gd name="connsiteY35" fmla="*/ 1247775 h 1558925"/>
                <a:gd name="connsiteX36" fmla="*/ 2241550 w 3395663"/>
                <a:gd name="connsiteY36" fmla="*/ 1158875 h 1558925"/>
                <a:gd name="connsiteX37" fmla="*/ 2393950 w 3395663"/>
                <a:gd name="connsiteY37" fmla="*/ 1066800 h 1558925"/>
                <a:gd name="connsiteX38" fmla="*/ 2562225 w 3395663"/>
                <a:gd name="connsiteY38" fmla="*/ 958850 h 1558925"/>
                <a:gd name="connsiteX39" fmla="*/ 2724150 w 3395663"/>
                <a:gd name="connsiteY39" fmla="*/ 863600 h 1558925"/>
                <a:gd name="connsiteX40" fmla="*/ 2932906 w 3395663"/>
                <a:gd name="connsiteY40" fmla="*/ 762794 h 1558925"/>
                <a:gd name="connsiteX41" fmla="*/ 3168650 w 3395663"/>
                <a:gd name="connsiteY41" fmla="*/ 666750 h 1558925"/>
                <a:gd name="connsiteX42" fmla="*/ 3302794 w 3395663"/>
                <a:gd name="connsiteY42" fmla="*/ 628650 h 1558925"/>
                <a:gd name="connsiteX43" fmla="*/ 3395663 w 3395663"/>
                <a:gd name="connsiteY43" fmla="*/ 605631 h 1558925"/>
                <a:gd name="connsiteX44" fmla="*/ 2632075 w 3395663"/>
                <a:gd name="connsiteY44" fmla="*/ 0 h 1558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3395663" h="1558925">
                  <a:moveTo>
                    <a:pt x="2632075" y="0"/>
                  </a:moveTo>
                  <a:lnTo>
                    <a:pt x="2546350" y="22225"/>
                  </a:lnTo>
                  <a:lnTo>
                    <a:pt x="2435225" y="57150"/>
                  </a:lnTo>
                  <a:lnTo>
                    <a:pt x="2308225" y="104775"/>
                  </a:lnTo>
                  <a:lnTo>
                    <a:pt x="2174875" y="158750"/>
                  </a:lnTo>
                  <a:lnTo>
                    <a:pt x="2070100" y="206375"/>
                  </a:lnTo>
                  <a:lnTo>
                    <a:pt x="1987550" y="254000"/>
                  </a:lnTo>
                  <a:lnTo>
                    <a:pt x="1914525" y="298450"/>
                  </a:lnTo>
                  <a:lnTo>
                    <a:pt x="1800225" y="361950"/>
                  </a:lnTo>
                  <a:lnTo>
                    <a:pt x="1704975" y="425450"/>
                  </a:lnTo>
                  <a:lnTo>
                    <a:pt x="1616075" y="473075"/>
                  </a:lnTo>
                  <a:lnTo>
                    <a:pt x="1533525" y="523875"/>
                  </a:lnTo>
                  <a:lnTo>
                    <a:pt x="1419225" y="590550"/>
                  </a:lnTo>
                  <a:lnTo>
                    <a:pt x="1282700" y="669925"/>
                  </a:lnTo>
                  <a:lnTo>
                    <a:pt x="1177925" y="717550"/>
                  </a:lnTo>
                  <a:lnTo>
                    <a:pt x="1063625" y="774700"/>
                  </a:lnTo>
                  <a:lnTo>
                    <a:pt x="908050" y="828675"/>
                  </a:lnTo>
                  <a:lnTo>
                    <a:pt x="774700" y="866775"/>
                  </a:lnTo>
                  <a:lnTo>
                    <a:pt x="625475" y="892175"/>
                  </a:lnTo>
                  <a:lnTo>
                    <a:pt x="447675" y="908050"/>
                  </a:lnTo>
                  <a:lnTo>
                    <a:pt x="273050" y="895350"/>
                  </a:lnTo>
                  <a:lnTo>
                    <a:pt x="187325" y="863600"/>
                  </a:lnTo>
                  <a:lnTo>
                    <a:pt x="63337" y="793994"/>
                  </a:lnTo>
                  <a:lnTo>
                    <a:pt x="0" y="730250"/>
                  </a:lnTo>
                  <a:lnTo>
                    <a:pt x="673100" y="1381125"/>
                  </a:lnTo>
                  <a:lnTo>
                    <a:pt x="746125" y="1457325"/>
                  </a:lnTo>
                  <a:lnTo>
                    <a:pt x="850900" y="1514475"/>
                  </a:lnTo>
                  <a:lnTo>
                    <a:pt x="933450" y="1543050"/>
                  </a:lnTo>
                  <a:lnTo>
                    <a:pt x="1038225" y="1555750"/>
                  </a:lnTo>
                  <a:lnTo>
                    <a:pt x="1123950" y="1558925"/>
                  </a:lnTo>
                  <a:lnTo>
                    <a:pt x="1289050" y="1546225"/>
                  </a:lnTo>
                  <a:lnTo>
                    <a:pt x="1476375" y="1508125"/>
                  </a:lnTo>
                  <a:lnTo>
                    <a:pt x="1631950" y="1463675"/>
                  </a:lnTo>
                  <a:lnTo>
                    <a:pt x="1781175" y="1406525"/>
                  </a:lnTo>
                  <a:lnTo>
                    <a:pt x="1939925" y="1330325"/>
                  </a:lnTo>
                  <a:lnTo>
                    <a:pt x="2098675" y="1247775"/>
                  </a:lnTo>
                  <a:lnTo>
                    <a:pt x="2241550" y="1158875"/>
                  </a:lnTo>
                  <a:lnTo>
                    <a:pt x="2393950" y="1066800"/>
                  </a:lnTo>
                  <a:lnTo>
                    <a:pt x="2562225" y="958850"/>
                  </a:lnTo>
                  <a:lnTo>
                    <a:pt x="2724150" y="863600"/>
                  </a:lnTo>
                  <a:lnTo>
                    <a:pt x="2932906" y="762794"/>
                  </a:lnTo>
                  <a:lnTo>
                    <a:pt x="3168650" y="666750"/>
                  </a:lnTo>
                  <a:lnTo>
                    <a:pt x="3302794" y="628650"/>
                  </a:lnTo>
                  <a:lnTo>
                    <a:pt x="3395663" y="605631"/>
                  </a:lnTo>
                  <a:lnTo>
                    <a:pt x="2632075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tl"/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Freeform 98">
              <a:extLst>
                <a:ext uri="{FF2B5EF4-FFF2-40B4-BE49-F238E27FC236}">
                  <a16:creationId xmlns:a16="http://schemas.microsoft.com/office/drawing/2014/main" id="{E5C6D074-6A43-420E-9FF4-6F04E0247DB6}"/>
                </a:ext>
              </a:extLst>
            </p:cNvPr>
            <p:cNvSpPr/>
            <p:nvPr/>
          </p:nvSpPr>
          <p:spPr>
            <a:xfrm>
              <a:off x="9555131" y="2594089"/>
              <a:ext cx="1107307" cy="1722190"/>
            </a:xfrm>
            <a:custGeom>
              <a:avLst/>
              <a:gdLst>
                <a:gd name="connsiteX0" fmla="*/ 0 w 781050"/>
                <a:gd name="connsiteY0" fmla="*/ 0 h 1409700"/>
                <a:gd name="connsiteX1" fmla="*/ 69850 w 781050"/>
                <a:gd name="connsiteY1" fmla="*/ 819150 h 1409700"/>
                <a:gd name="connsiteX2" fmla="*/ 749300 w 781050"/>
                <a:gd name="connsiteY2" fmla="*/ 1409700 h 1409700"/>
                <a:gd name="connsiteX3" fmla="*/ 781050 w 781050"/>
                <a:gd name="connsiteY3" fmla="*/ 622300 h 1409700"/>
                <a:gd name="connsiteX4" fmla="*/ 0 w 781050"/>
                <a:gd name="connsiteY4" fmla="*/ 0 h 1409700"/>
                <a:gd name="connsiteX0" fmla="*/ 0 w 755650"/>
                <a:gd name="connsiteY0" fmla="*/ 0 h 1409700"/>
                <a:gd name="connsiteX1" fmla="*/ 69850 w 755650"/>
                <a:gd name="connsiteY1" fmla="*/ 819150 h 1409700"/>
                <a:gd name="connsiteX2" fmla="*/ 749300 w 755650"/>
                <a:gd name="connsiteY2" fmla="*/ 1409700 h 1409700"/>
                <a:gd name="connsiteX3" fmla="*/ 755650 w 755650"/>
                <a:gd name="connsiteY3" fmla="*/ 622300 h 1409700"/>
                <a:gd name="connsiteX4" fmla="*/ 0 w 755650"/>
                <a:gd name="connsiteY4" fmla="*/ 0 h 1409700"/>
                <a:gd name="connsiteX0" fmla="*/ 0 w 762281"/>
                <a:gd name="connsiteY0" fmla="*/ 0 h 1403350"/>
                <a:gd name="connsiteX1" fmla="*/ 69850 w 762281"/>
                <a:gd name="connsiteY1" fmla="*/ 819150 h 1403350"/>
                <a:gd name="connsiteX2" fmla="*/ 762000 w 762281"/>
                <a:gd name="connsiteY2" fmla="*/ 1403350 h 1403350"/>
                <a:gd name="connsiteX3" fmla="*/ 755650 w 762281"/>
                <a:gd name="connsiteY3" fmla="*/ 622300 h 1403350"/>
                <a:gd name="connsiteX4" fmla="*/ 0 w 762281"/>
                <a:gd name="connsiteY4" fmla="*/ 0 h 1403350"/>
                <a:gd name="connsiteX0" fmla="*/ 0 w 755650"/>
                <a:gd name="connsiteY0" fmla="*/ 0 h 1409700"/>
                <a:gd name="connsiteX1" fmla="*/ 69850 w 755650"/>
                <a:gd name="connsiteY1" fmla="*/ 819150 h 1409700"/>
                <a:gd name="connsiteX2" fmla="*/ 749300 w 755650"/>
                <a:gd name="connsiteY2" fmla="*/ 1409700 h 1409700"/>
                <a:gd name="connsiteX3" fmla="*/ 755650 w 755650"/>
                <a:gd name="connsiteY3" fmla="*/ 622300 h 1409700"/>
                <a:gd name="connsiteX4" fmla="*/ 0 w 755650"/>
                <a:gd name="connsiteY4" fmla="*/ 0 h 1409700"/>
                <a:gd name="connsiteX0" fmla="*/ 0 w 749982"/>
                <a:gd name="connsiteY0" fmla="*/ 0 h 1409700"/>
                <a:gd name="connsiteX1" fmla="*/ 69850 w 749982"/>
                <a:gd name="connsiteY1" fmla="*/ 819150 h 1409700"/>
                <a:gd name="connsiteX2" fmla="*/ 749300 w 749982"/>
                <a:gd name="connsiteY2" fmla="*/ 1409700 h 1409700"/>
                <a:gd name="connsiteX3" fmla="*/ 749849 w 749982"/>
                <a:gd name="connsiteY3" fmla="*/ 917986 h 1409700"/>
                <a:gd name="connsiteX4" fmla="*/ 0 w 749982"/>
                <a:gd name="connsiteY4" fmla="*/ 0 h 1409700"/>
                <a:gd name="connsiteX0" fmla="*/ 11358 w 680132"/>
                <a:gd name="connsiteY0" fmla="*/ 0 h 1171865"/>
                <a:gd name="connsiteX1" fmla="*/ 0 w 680132"/>
                <a:gd name="connsiteY1" fmla="*/ 581315 h 1171865"/>
                <a:gd name="connsiteX2" fmla="*/ 679450 w 680132"/>
                <a:gd name="connsiteY2" fmla="*/ 1171865 h 1171865"/>
                <a:gd name="connsiteX3" fmla="*/ 679999 w 680132"/>
                <a:gd name="connsiteY3" fmla="*/ 680151 h 1171865"/>
                <a:gd name="connsiteX4" fmla="*/ 11358 w 680132"/>
                <a:gd name="connsiteY4" fmla="*/ 0 h 1171865"/>
                <a:gd name="connsiteX0" fmla="*/ 5557 w 674331"/>
                <a:gd name="connsiteY0" fmla="*/ 0 h 1171865"/>
                <a:gd name="connsiteX1" fmla="*/ 0 w 674331"/>
                <a:gd name="connsiteY1" fmla="*/ 542747 h 1171865"/>
                <a:gd name="connsiteX2" fmla="*/ 673649 w 674331"/>
                <a:gd name="connsiteY2" fmla="*/ 1171865 h 1171865"/>
                <a:gd name="connsiteX3" fmla="*/ 674198 w 674331"/>
                <a:gd name="connsiteY3" fmla="*/ 680151 h 1171865"/>
                <a:gd name="connsiteX4" fmla="*/ 5557 w 674331"/>
                <a:gd name="connsiteY4" fmla="*/ 0 h 1171865"/>
                <a:gd name="connsiteX0" fmla="*/ 5557 w 674331"/>
                <a:gd name="connsiteY0" fmla="*/ 0 h 1162223"/>
                <a:gd name="connsiteX1" fmla="*/ 0 w 674331"/>
                <a:gd name="connsiteY1" fmla="*/ 542747 h 1162223"/>
                <a:gd name="connsiteX2" fmla="*/ 673649 w 674331"/>
                <a:gd name="connsiteY2" fmla="*/ 1162223 h 1162223"/>
                <a:gd name="connsiteX3" fmla="*/ 674198 w 674331"/>
                <a:gd name="connsiteY3" fmla="*/ 680151 h 1162223"/>
                <a:gd name="connsiteX4" fmla="*/ 5557 w 674331"/>
                <a:gd name="connsiteY4" fmla="*/ 0 h 1162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4331" h="1162223">
                  <a:moveTo>
                    <a:pt x="5557" y="0"/>
                  </a:moveTo>
                  <a:cubicBezTo>
                    <a:pt x="3705" y="180916"/>
                    <a:pt x="1852" y="361831"/>
                    <a:pt x="0" y="542747"/>
                  </a:cubicBezTo>
                  <a:lnTo>
                    <a:pt x="673649" y="1162223"/>
                  </a:lnTo>
                  <a:cubicBezTo>
                    <a:pt x="675766" y="899756"/>
                    <a:pt x="672081" y="942618"/>
                    <a:pt x="674198" y="680151"/>
                  </a:cubicBezTo>
                  <a:lnTo>
                    <a:pt x="5557" y="0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a:blipFill>
            <a:ln w="1905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830FEC89-01F0-485C-8251-CD4DA6688BAC}"/>
                </a:ext>
              </a:extLst>
            </p:cNvPr>
            <p:cNvSpPr/>
            <p:nvPr/>
          </p:nvSpPr>
          <p:spPr>
            <a:xfrm>
              <a:off x="10744928" y="2600877"/>
              <a:ext cx="1278638" cy="1140476"/>
            </a:xfrm>
            <a:custGeom>
              <a:avLst/>
              <a:gdLst>
                <a:gd name="connsiteX0" fmla="*/ 0 w 788194"/>
                <a:gd name="connsiteY0" fmla="*/ 0 h 707231"/>
                <a:gd name="connsiteX1" fmla="*/ 11906 w 788194"/>
                <a:gd name="connsiteY1" fmla="*/ 100013 h 707231"/>
                <a:gd name="connsiteX2" fmla="*/ 788194 w 788194"/>
                <a:gd name="connsiteY2" fmla="*/ 707231 h 707231"/>
                <a:gd name="connsiteX3" fmla="*/ 778669 w 788194"/>
                <a:gd name="connsiteY3" fmla="*/ 614363 h 707231"/>
                <a:gd name="connsiteX4" fmla="*/ 0 w 788194"/>
                <a:gd name="connsiteY4" fmla="*/ 0 h 707231"/>
                <a:gd name="connsiteX0" fmla="*/ 0 w 781844"/>
                <a:gd name="connsiteY0" fmla="*/ 0 h 704056"/>
                <a:gd name="connsiteX1" fmla="*/ 11906 w 781844"/>
                <a:gd name="connsiteY1" fmla="*/ 100013 h 704056"/>
                <a:gd name="connsiteX2" fmla="*/ 781844 w 781844"/>
                <a:gd name="connsiteY2" fmla="*/ 704056 h 704056"/>
                <a:gd name="connsiteX3" fmla="*/ 778669 w 781844"/>
                <a:gd name="connsiteY3" fmla="*/ 614363 h 704056"/>
                <a:gd name="connsiteX4" fmla="*/ 0 w 781844"/>
                <a:gd name="connsiteY4" fmla="*/ 0 h 704056"/>
                <a:gd name="connsiteX0" fmla="*/ 0 w 781844"/>
                <a:gd name="connsiteY0" fmla="*/ 0 h 704056"/>
                <a:gd name="connsiteX1" fmla="*/ 15081 w 781844"/>
                <a:gd name="connsiteY1" fmla="*/ 100013 h 704056"/>
                <a:gd name="connsiteX2" fmla="*/ 781844 w 781844"/>
                <a:gd name="connsiteY2" fmla="*/ 704056 h 704056"/>
                <a:gd name="connsiteX3" fmla="*/ 778669 w 781844"/>
                <a:gd name="connsiteY3" fmla="*/ 614363 h 704056"/>
                <a:gd name="connsiteX4" fmla="*/ 0 w 781844"/>
                <a:gd name="connsiteY4" fmla="*/ 0 h 704056"/>
                <a:gd name="connsiteX0" fmla="*/ 0 w 778669"/>
                <a:gd name="connsiteY0" fmla="*/ 0 h 694531"/>
                <a:gd name="connsiteX1" fmla="*/ 11906 w 778669"/>
                <a:gd name="connsiteY1" fmla="*/ 90488 h 694531"/>
                <a:gd name="connsiteX2" fmla="*/ 778669 w 778669"/>
                <a:gd name="connsiteY2" fmla="*/ 694531 h 694531"/>
                <a:gd name="connsiteX3" fmla="*/ 775494 w 778669"/>
                <a:gd name="connsiteY3" fmla="*/ 604838 h 694531"/>
                <a:gd name="connsiteX4" fmla="*/ 0 w 778669"/>
                <a:gd name="connsiteY4" fmla="*/ 0 h 694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8669" h="694531">
                  <a:moveTo>
                    <a:pt x="0" y="0"/>
                  </a:moveTo>
                  <a:lnTo>
                    <a:pt x="11906" y="90488"/>
                  </a:lnTo>
                  <a:lnTo>
                    <a:pt x="778669" y="694531"/>
                  </a:lnTo>
                  <a:lnTo>
                    <a:pt x="775494" y="604838"/>
                  </a:lnTo>
                  <a:lnTo>
                    <a:pt x="0" y="0"/>
                  </a:lnTo>
                  <a:close/>
                </a:path>
              </a:pathLst>
            </a:custGeom>
            <a:pattFill prst="openDmnd">
              <a:fgClr>
                <a:schemeClr val="accent1"/>
              </a:fgClr>
              <a:bgClr>
                <a:schemeClr val="bg1"/>
              </a:bgClr>
            </a:pattFill>
            <a:ln w="2222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17" name="Group 70">
              <a:extLst>
                <a:ext uri="{FF2B5EF4-FFF2-40B4-BE49-F238E27FC236}">
                  <a16:creationId xmlns:a16="http://schemas.microsoft.com/office/drawing/2014/main" id="{58FD41DB-4BEE-4CF7-A678-6DA3D4DFD2E7}"/>
                </a:ext>
              </a:extLst>
            </p:cNvPr>
            <p:cNvGrpSpPr/>
            <p:nvPr/>
          </p:nvGrpSpPr>
          <p:grpSpPr>
            <a:xfrm>
              <a:off x="9883381" y="2596968"/>
              <a:ext cx="2127415" cy="1438956"/>
              <a:chOff x="3467100" y="1893094"/>
              <a:chExt cx="1304925" cy="871537"/>
            </a:xfrm>
            <a:pattFill prst="pct10">
              <a:fgClr>
                <a:srgbClr val="1CCAAD"/>
              </a:fgClr>
              <a:bgClr>
                <a:schemeClr val="bg1"/>
              </a:bgClr>
            </a:pattFill>
          </p:grpSpPr>
          <p:sp>
            <p:nvSpPr>
              <p:cNvPr id="38" name="Freeform 68">
                <a:extLst>
                  <a:ext uri="{FF2B5EF4-FFF2-40B4-BE49-F238E27FC236}">
                    <a16:creationId xmlns:a16="http://schemas.microsoft.com/office/drawing/2014/main" id="{3F7EE576-B23B-49C6-95A1-1ACD22F7A03E}"/>
                  </a:ext>
                </a:extLst>
              </p:cNvPr>
              <p:cNvSpPr/>
              <p:nvPr/>
            </p:nvSpPr>
            <p:spPr>
              <a:xfrm>
                <a:off x="3488531" y="1995488"/>
                <a:ext cx="1076325" cy="685800"/>
              </a:xfrm>
              <a:custGeom>
                <a:avLst/>
                <a:gdLst>
                  <a:gd name="connsiteX0" fmla="*/ 0 w 1076325"/>
                  <a:gd name="connsiteY0" fmla="*/ 83343 h 685800"/>
                  <a:gd name="connsiteX1" fmla="*/ 109538 w 1076325"/>
                  <a:gd name="connsiteY1" fmla="*/ 47625 h 685800"/>
                  <a:gd name="connsiteX2" fmla="*/ 202407 w 1076325"/>
                  <a:gd name="connsiteY2" fmla="*/ 23812 h 685800"/>
                  <a:gd name="connsiteX3" fmla="*/ 295275 w 1076325"/>
                  <a:gd name="connsiteY3" fmla="*/ 0 h 685800"/>
                  <a:gd name="connsiteX4" fmla="*/ 1076325 w 1076325"/>
                  <a:gd name="connsiteY4" fmla="*/ 604837 h 685800"/>
                  <a:gd name="connsiteX5" fmla="*/ 1023938 w 1076325"/>
                  <a:gd name="connsiteY5" fmla="*/ 611981 h 685800"/>
                  <a:gd name="connsiteX6" fmla="*/ 964407 w 1076325"/>
                  <a:gd name="connsiteY6" fmla="*/ 626268 h 685800"/>
                  <a:gd name="connsiteX7" fmla="*/ 902494 w 1076325"/>
                  <a:gd name="connsiteY7" fmla="*/ 640556 h 685800"/>
                  <a:gd name="connsiteX8" fmla="*/ 845344 w 1076325"/>
                  <a:gd name="connsiteY8" fmla="*/ 659606 h 685800"/>
                  <a:gd name="connsiteX9" fmla="*/ 778669 w 1076325"/>
                  <a:gd name="connsiteY9" fmla="*/ 685800 h 685800"/>
                  <a:gd name="connsiteX10" fmla="*/ 0 w 1076325"/>
                  <a:gd name="connsiteY10" fmla="*/ 83343 h 685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76325" h="685800">
                    <a:moveTo>
                      <a:pt x="0" y="83343"/>
                    </a:moveTo>
                    <a:lnTo>
                      <a:pt x="109538" y="47625"/>
                    </a:lnTo>
                    <a:lnTo>
                      <a:pt x="202407" y="23812"/>
                    </a:lnTo>
                    <a:lnTo>
                      <a:pt x="295275" y="0"/>
                    </a:lnTo>
                    <a:lnTo>
                      <a:pt x="1076325" y="604837"/>
                    </a:lnTo>
                    <a:lnTo>
                      <a:pt x="1023938" y="611981"/>
                    </a:lnTo>
                    <a:lnTo>
                      <a:pt x="964407" y="626268"/>
                    </a:lnTo>
                    <a:lnTo>
                      <a:pt x="902494" y="640556"/>
                    </a:lnTo>
                    <a:lnTo>
                      <a:pt x="845344" y="659606"/>
                    </a:lnTo>
                    <a:lnTo>
                      <a:pt x="778669" y="685800"/>
                    </a:lnTo>
                    <a:lnTo>
                      <a:pt x="0" y="83343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158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Freeform 64">
                <a:extLst>
                  <a:ext uri="{FF2B5EF4-FFF2-40B4-BE49-F238E27FC236}">
                    <a16:creationId xmlns:a16="http://schemas.microsoft.com/office/drawing/2014/main" id="{8752BB40-9FA9-49BE-8AE4-BC3D4EE3EA4F}"/>
                  </a:ext>
                </a:extLst>
              </p:cNvPr>
              <p:cNvSpPr/>
              <p:nvPr/>
            </p:nvSpPr>
            <p:spPr>
              <a:xfrm>
                <a:off x="4235450" y="2495550"/>
                <a:ext cx="536575" cy="266700"/>
              </a:xfrm>
              <a:custGeom>
                <a:avLst/>
                <a:gdLst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31750 w 536575"/>
                  <a:gd name="connsiteY11" fmla="*/ 196850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65125 w 536575"/>
                  <a:gd name="connsiteY15" fmla="*/ 60325 h 254000"/>
                  <a:gd name="connsiteX16" fmla="*/ 212725 w 536575"/>
                  <a:gd name="connsiteY16" fmla="*/ 76200 h 254000"/>
                  <a:gd name="connsiteX17" fmla="*/ 254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31750 w 536575"/>
                  <a:gd name="connsiteY11" fmla="*/ 196850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65125 w 536575"/>
                  <a:gd name="connsiteY15" fmla="*/ 60325 h 254000"/>
                  <a:gd name="connsiteX16" fmla="*/ 212725 w 536575"/>
                  <a:gd name="connsiteY16" fmla="*/ 76200 h 254000"/>
                  <a:gd name="connsiteX17" fmla="*/ 127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31750 w 536575"/>
                  <a:gd name="connsiteY11" fmla="*/ 196850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17500 w 536575"/>
                  <a:gd name="connsiteY15" fmla="*/ 69850 h 254000"/>
                  <a:gd name="connsiteX16" fmla="*/ 212725 w 536575"/>
                  <a:gd name="connsiteY16" fmla="*/ 76200 h 254000"/>
                  <a:gd name="connsiteX17" fmla="*/ 127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31750 w 536575"/>
                  <a:gd name="connsiteY11" fmla="*/ 196850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17500 w 536575"/>
                  <a:gd name="connsiteY15" fmla="*/ 69850 h 254000"/>
                  <a:gd name="connsiteX16" fmla="*/ 165100 w 536575"/>
                  <a:gd name="connsiteY16" fmla="*/ 73025 h 254000"/>
                  <a:gd name="connsiteX17" fmla="*/ 127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54000"/>
                  <a:gd name="connsiteX1" fmla="*/ 161925 w 536575"/>
                  <a:gd name="connsiteY1" fmla="*/ 9525 h 254000"/>
                  <a:gd name="connsiteX2" fmla="*/ 292100 w 536575"/>
                  <a:gd name="connsiteY2" fmla="*/ 6350 h 254000"/>
                  <a:gd name="connsiteX3" fmla="*/ 441325 w 536575"/>
                  <a:gd name="connsiteY3" fmla="*/ 6350 h 254000"/>
                  <a:gd name="connsiteX4" fmla="*/ 533400 w 536575"/>
                  <a:gd name="connsiteY4" fmla="*/ 0 h 254000"/>
                  <a:gd name="connsiteX5" fmla="*/ 536575 w 536575"/>
                  <a:gd name="connsiteY5" fmla="*/ 92075 h 254000"/>
                  <a:gd name="connsiteX6" fmla="*/ 454025 w 536575"/>
                  <a:gd name="connsiteY6" fmla="*/ 114300 h 254000"/>
                  <a:gd name="connsiteX7" fmla="*/ 371475 w 536575"/>
                  <a:gd name="connsiteY7" fmla="*/ 136525 h 254000"/>
                  <a:gd name="connsiteX8" fmla="*/ 266700 w 536575"/>
                  <a:gd name="connsiteY8" fmla="*/ 165100 h 254000"/>
                  <a:gd name="connsiteX9" fmla="*/ 193675 w 536575"/>
                  <a:gd name="connsiteY9" fmla="*/ 200025 h 254000"/>
                  <a:gd name="connsiteX10" fmla="*/ 76200 w 536575"/>
                  <a:gd name="connsiteY10" fmla="*/ 254000 h 254000"/>
                  <a:gd name="connsiteX11" fmla="*/ 28575 w 536575"/>
                  <a:gd name="connsiteY11" fmla="*/ 187325 h 254000"/>
                  <a:gd name="connsiteX12" fmla="*/ 127000 w 536575"/>
                  <a:gd name="connsiteY12" fmla="*/ 174625 h 254000"/>
                  <a:gd name="connsiteX13" fmla="*/ 244475 w 536575"/>
                  <a:gd name="connsiteY13" fmla="*/ 136525 h 254000"/>
                  <a:gd name="connsiteX14" fmla="*/ 374650 w 536575"/>
                  <a:gd name="connsiteY14" fmla="*/ 98425 h 254000"/>
                  <a:gd name="connsiteX15" fmla="*/ 317500 w 536575"/>
                  <a:gd name="connsiteY15" fmla="*/ 69850 h 254000"/>
                  <a:gd name="connsiteX16" fmla="*/ 165100 w 536575"/>
                  <a:gd name="connsiteY16" fmla="*/ 73025 h 254000"/>
                  <a:gd name="connsiteX17" fmla="*/ 12700 w 536575"/>
                  <a:gd name="connsiteY17" fmla="*/ 73025 h 254000"/>
                  <a:gd name="connsiteX18" fmla="*/ 0 w 536575"/>
                  <a:gd name="connsiteY18" fmla="*/ 3175 h 2540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002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74625 h 266700"/>
                  <a:gd name="connsiteX13" fmla="*/ 244475 w 536575"/>
                  <a:gd name="connsiteY13" fmla="*/ 136525 h 266700"/>
                  <a:gd name="connsiteX14" fmla="*/ 374650 w 536575"/>
                  <a:gd name="connsiteY14" fmla="*/ 9842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74625 h 266700"/>
                  <a:gd name="connsiteX13" fmla="*/ 244475 w 536575"/>
                  <a:gd name="connsiteY13" fmla="*/ 136525 h 266700"/>
                  <a:gd name="connsiteX14" fmla="*/ 374650 w 536575"/>
                  <a:gd name="connsiteY14" fmla="*/ 9842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4475 w 536575"/>
                  <a:gd name="connsiteY13" fmla="*/ 136525 h 266700"/>
                  <a:gd name="connsiteX14" fmla="*/ 374650 w 536575"/>
                  <a:gd name="connsiteY14" fmla="*/ 9842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4475 w 536575"/>
                  <a:gd name="connsiteY13" fmla="*/ 13652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66700 w 536575"/>
                  <a:gd name="connsiteY8" fmla="*/ 165100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71475 w 536575"/>
                  <a:gd name="connsiteY7" fmla="*/ 136525 h 266700"/>
                  <a:gd name="connsiteX8" fmla="*/ 285750 w 536575"/>
                  <a:gd name="connsiteY8" fmla="*/ 168275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54025 w 536575"/>
                  <a:gd name="connsiteY6" fmla="*/ 114300 h 266700"/>
                  <a:gd name="connsiteX7" fmla="*/ 365125 w 536575"/>
                  <a:gd name="connsiteY7" fmla="*/ 142875 h 266700"/>
                  <a:gd name="connsiteX8" fmla="*/ 285750 w 536575"/>
                  <a:gd name="connsiteY8" fmla="*/ 168275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65125 w 536575"/>
                  <a:gd name="connsiteY7" fmla="*/ 142875 h 266700"/>
                  <a:gd name="connsiteX8" fmla="*/ 285750 w 536575"/>
                  <a:gd name="connsiteY8" fmla="*/ 168275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65125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41300 w 536575"/>
                  <a:gd name="connsiteY13" fmla="*/ 130175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27000 w 536575"/>
                  <a:gd name="connsiteY12" fmla="*/ 158750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19856 w 536575"/>
                  <a:gd name="connsiteY12" fmla="*/ 151606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3025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19856 w 536575"/>
                  <a:gd name="connsiteY12" fmla="*/ 151606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7788 h 266700"/>
                  <a:gd name="connsiteX17" fmla="*/ 12700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19856 w 536575"/>
                  <a:gd name="connsiteY12" fmla="*/ 151606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7788 h 266700"/>
                  <a:gd name="connsiteX17" fmla="*/ 3175 w 536575"/>
                  <a:gd name="connsiteY17" fmla="*/ 73025 h 266700"/>
                  <a:gd name="connsiteX18" fmla="*/ 0 w 536575"/>
                  <a:gd name="connsiteY18" fmla="*/ 3175 h 266700"/>
                  <a:gd name="connsiteX0" fmla="*/ 0 w 536575"/>
                  <a:gd name="connsiteY0" fmla="*/ 3175 h 266700"/>
                  <a:gd name="connsiteX1" fmla="*/ 161925 w 536575"/>
                  <a:gd name="connsiteY1" fmla="*/ 9525 h 266700"/>
                  <a:gd name="connsiteX2" fmla="*/ 292100 w 536575"/>
                  <a:gd name="connsiteY2" fmla="*/ 6350 h 266700"/>
                  <a:gd name="connsiteX3" fmla="*/ 441325 w 536575"/>
                  <a:gd name="connsiteY3" fmla="*/ 6350 h 266700"/>
                  <a:gd name="connsiteX4" fmla="*/ 533400 w 536575"/>
                  <a:gd name="connsiteY4" fmla="*/ 0 h 266700"/>
                  <a:gd name="connsiteX5" fmla="*/ 536575 w 536575"/>
                  <a:gd name="connsiteY5" fmla="*/ 92075 h 266700"/>
                  <a:gd name="connsiteX6" fmla="*/ 463550 w 536575"/>
                  <a:gd name="connsiteY6" fmla="*/ 114300 h 266700"/>
                  <a:gd name="connsiteX7" fmla="*/ 374650 w 536575"/>
                  <a:gd name="connsiteY7" fmla="*/ 142875 h 266700"/>
                  <a:gd name="connsiteX8" fmla="*/ 283369 w 536575"/>
                  <a:gd name="connsiteY8" fmla="*/ 173037 h 266700"/>
                  <a:gd name="connsiteX9" fmla="*/ 193675 w 536575"/>
                  <a:gd name="connsiteY9" fmla="*/ 206375 h 266700"/>
                  <a:gd name="connsiteX10" fmla="*/ 47625 w 536575"/>
                  <a:gd name="connsiteY10" fmla="*/ 266700 h 266700"/>
                  <a:gd name="connsiteX11" fmla="*/ 28575 w 536575"/>
                  <a:gd name="connsiteY11" fmla="*/ 187325 h 266700"/>
                  <a:gd name="connsiteX12" fmla="*/ 119856 w 536575"/>
                  <a:gd name="connsiteY12" fmla="*/ 151606 h 266700"/>
                  <a:gd name="connsiteX13" fmla="*/ 238919 w 536575"/>
                  <a:gd name="connsiteY13" fmla="*/ 123032 h 266700"/>
                  <a:gd name="connsiteX14" fmla="*/ 320675 w 536575"/>
                  <a:gd name="connsiteY14" fmla="*/ 104775 h 266700"/>
                  <a:gd name="connsiteX15" fmla="*/ 317500 w 536575"/>
                  <a:gd name="connsiteY15" fmla="*/ 69850 h 266700"/>
                  <a:gd name="connsiteX16" fmla="*/ 165100 w 536575"/>
                  <a:gd name="connsiteY16" fmla="*/ 77788 h 266700"/>
                  <a:gd name="connsiteX17" fmla="*/ 3175 w 536575"/>
                  <a:gd name="connsiteY17" fmla="*/ 73025 h 266700"/>
                  <a:gd name="connsiteX18" fmla="*/ 0 w 536575"/>
                  <a:gd name="connsiteY18" fmla="*/ 3175 h 266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536575" h="266700">
                    <a:moveTo>
                      <a:pt x="0" y="3175"/>
                    </a:moveTo>
                    <a:lnTo>
                      <a:pt x="161925" y="9525"/>
                    </a:lnTo>
                    <a:lnTo>
                      <a:pt x="292100" y="6350"/>
                    </a:lnTo>
                    <a:lnTo>
                      <a:pt x="441325" y="6350"/>
                    </a:lnTo>
                    <a:lnTo>
                      <a:pt x="533400" y="0"/>
                    </a:lnTo>
                    <a:lnTo>
                      <a:pt x="536575" y="92075"/>
                    </a:lnTo>
                    <a:cubicBezTo>
                      <a:pt x="509058" y="99483"/>
                      <a:pt x="490538" y="105833"/>
                      <a:pt x="463550" y="114300"/>
                    </a:cubicBezTo>
                    <a:lnTo>
                      <a:pt x="374650" y="142875"/>
                    </a:lnTo>
                    <a:cubicBezTo>
                      <a:pt x="344620" y="152665"/>
                      <a:pt x="311944" y="162454"/>
                      <a:pt x="283369" y="173037"/>
                    </a:cubicBezTo>
                    <a:cubicBezTo>
                      <a:pt x="259027" y="184679"/>
                      <a:pt x="232966" y="190765"/>
                      <a:pt x="193675" y="206375"/>
                    </a:cubicBezTo>
                    <a:cubicBezTo>
                      <a:pt x="154384" y="221985"/>
                      <a:pt x="96308" y="246592"/>
                      <a:pt x="47625" y="266700"/>
                    </a:cubicBezTo>
                    <a:lnTo>
                      <a:pt x="28575" y="187325"/>
                    </a:lnTo>
                    <a:lnTo>
                      <a:pt x="119856" y="151606"/>
                    </a:lnTo>
                    <a:lnTo>
                      <a:pt x="238919" y="123032"/>
                    </a:lnTo>
                    <a:lnTo>
                      <a:pt x="320675" y="104775"/>
                    </a:lnTo>
                    <a:lnTo>
                      <a:pt x="317500" y="69850"/>
                    </a:lnTo>
                    <a:lnTo>
                      <a:pt x="165100" y="77788"/>
                    </a:lnTo>
                    <a:lnTo>
                      <a:pt x="3175" y="73025"/>
                    </a:lnTo>
                    <a:lnTo>
                      <a:pt x="0" y="3175"/>
                    </a:lnTo>
                    <a:close/>
                  </a:path>
                </a:pathLst>
              </a:custGeom>
              <a:blipFill dpi="0" rotWithShape="1">
                <a:blip r:embed="rId5"/>
                <a:srcRect/>
                <a:stretch>
                  <a:fillRect/>
                </a:stretch>
              </a:blipFill>
              <a:ln w="158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Freeform 67">
                <a:extLst>
                  <a:ext uri="{FF2B5EF4-FFF2-40B4-BE49-F238E27FC236}">
                    <a16:creationId xmlns:a16="http://schemas.microsoft.com/office/drawing/2014/main" id="{45DC2C7E-A7B1-458D-B2B2-5E91EE0997FB}"/>
                  </a:ext>
                </a:extLst>
              </p:cNvPr>
              <p:cNvSpPr/>
              <p:nvPr/>
            </p:nvSpPr>
            <p:spPr>
              <a:xfrm>
                <a:off x="3467100" y="1893094"/>
                <a:ext cx="771525" cy="669131"/>
              </a:xfrm>
              <a:custGeom>
                <a:avLst/>
                <a:gdLst>
                  <a:gd name="connsiteX0" fmla="*/ 0 w 771525"/>
                  <a:gd name="connsiteY0" fmla="*/ 0 h 669131"/>
                  <a:gd name="connsiteX1" fmla="*/ 771525 w 771525"/>
                  <a:gd name="connsiteY1" fmla="*/ 607219 h 669131"/>
                  <a:gd name="connsiteX2" fmla="*/ 769144 w 771525"/>
                  <a:gd name="connsiteY2" fmla="*/ 669131 h 669131"/>
                  <a:gd name="connsiteX3" fmla="*/ 4763 w 771525"/>
                  <a:gd name="connsiteY3" fmla="*/ 76200 h 669131"/>
                  <a:gd name="connsiteX4" fmla="*/ 0 w 771525"/>
                  <a:gd name="connsiteY4" fmla="*/ 0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1525" h="669131">
                    <a:moveTo>
                      <a:pt x="0" y="0"/>
                    </a:moveTo>
                    <a:lnTo>
                      <a:pt x="771525" y="607219"/>
                    </a:lnTo>
                    <a:cubicBezTo>
                      <a:pt x="770731" y="627856"/>
                      <a:pt x="769938" y="648494"/>
                      <a:pt x="769144" y="669131"/>
                    </a:cubicBezTo>
                    <a:lnTo>
                      <a:pt x="4763" y="76200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158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Freeform 69">
                <a:extLst>
                  <a:ext uri="{FF2B5EF4-FFF2-40B4-BE49-F238E27FC236}">
                    <a16:creationId xmlns:a16="http://schemas.microsoft.com/office/drawing/2014/main" id="{DFF2465C-DC13-45C3-AAD5-0C33D502A3B3}"/>
                  </a:ext>
                </a:extLst>
              </p:cNvPr>
              <p:cNvSpPr/>
              <p:nvPr/>
            </p:nvSpPr>
            <p:spPr>
              <a:xfrm>
                <a:off x="3493294" y="2076450"/>
                <a:ext cx="790575" cy="688181"/>
              </a:xfrm>
              <a:custGeom>
                <a:avLst/>
                <a:gdLst>
                  <a:gd name="connsiteX0" fmla="*/ 778669 w 790575"/>
                  <a:gd name="connsiteY0" fmla="*/ 607219 h 688181"/>
                  <a:gd name="connsiteX1" fmla="*/ 0 w 790575"/>
                  <a:gd name="connsiteY1" fmla="*/ 0 h 688181"/>
                  <a:gd name="connsiteX2" fmla="*/ 16669 w 790575"/>
                  <a:gd name="connsiteY2" fmla="*/ 85725 h 688181"/>
                  <a:gd name="connsiteX3" fmla="*/ 790575 w 790575"/>
                  <a:gd name="connsiteY3" fmla="*/ 688181 h 688181"/>
                  <a:gd name="connsiteX4" fmla="*/ 778669 w 790575"/>
                  <a:gd name="connsiteY4" fmla="*/ 607219 h 6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0575" h="688181">
                    <a:moveTo>
                      <a:pt x="778669" y="607219"/>
                    </a:moveTo>
                    <a:lnTo>
                      <a:pt x="0" y="0"/>
                    </a:lnTo>
                    <a:lnTo>
                      <a:pt x="16669" y="85725"/>
                    </a:lnTo>
                    <a:lnTo>
                      <a:pt x="790575" y="688181"/>
                    </a:lnTo>
                    <a:lnTo>
                      <a:pt x="778669" y="607219"/>
                    </a:lnTo>
                    <a:close/>
                  </a:path>
                </a:pathLst>
              </a:custGeom>
              <a:blipFill>
                <a:blip r:embed="rId5"/>
                <a:stretch>
                  <a:fillRect/>
                </a:stretch>
              </a:blipFill>
              <a:ln w="15875"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A098AAFC-7924-42FD-8B30-E21C90CA19C9}"/>
                </a:ext>
              </a:extLst>
            </p:cNvPr>
            <p:cNvSpPr/>
            <p:nvPr/>
          </p:nvSpPr>
          <p:spPr>
            <a:xfrm>
              <a:off x="6364153" y="2558983"/>
              <a:ext cx="4402934" cy="1685608"/>
            </a:xfrm>
            <a:custGeom>
              <a:avLst/>
              <a:gdLst>
                <a:gd name="connsiteX0" fmla="*/ 2773279 w 2773279"/>
                <a:gd name="connsiteY0" fmla="*/ 40600 h 1107979"/>
                <a:gd name="connsiteX1" fmla="*/ 2566111 w 2773279"/>
                <a:gd name="connsiteY1" fmla="*/ 50125 h 1107979"/>
                <a:gd name="connsiteX2" fmla="*/ 2220829 w 2773279"/>
                <a:gd name="connsiteY2" fmla="*/ 45363 h 1107979"/>
                <a:gd name="connsiteX3" fmla="*/ 1696954 w 2773279"/>
                <a:gd name="connsiteY3" fmla="*/ 14407 h 1107979"/>
                <a:gd name="connsiteX4" fmla="*/ 1308811 w 2773279"/>
                <a:gd name="connsiteY4" fmla="*/ 119 h 1107979"/>
                <a:gd name="connsiteX5" fmla="*/ 820654 w 2773279"/>
                <a:gd name="connsiteY5" fmla="*/ 21550 h 1107979"/>
                <a:gd name="connsiteX6" fmla="*/ 451561 w 2773279"/>
                <a:gd name="connsiteY6" fmla="*/ 102513 h 1107979"/>
                <a:gd name="connsiteX7" fmla="*/ 196767 w 2773279"/>
                <a:gd name="connsiteY7" fmla="*/ 257294 h 1107979"/>
                <a:gd name="connsiteX8" fmla="*/ 56273 w 2773279"/>
                <a:gd name="connsiteY8" fmla="*/ 471607 h 1107979"/>
                <a:gd name="connsiteX9" fmla="*/ 3886 w 2773279"/>
                <a:gd name="connsiteY9" fmla="*/ 678775 h 1107979"/>
                <a:gd name="connsiteX10" fmla="*/ 8648 w 2773279"/>
                <a:gd name="connsiteY10" fmla="*/ 788313 h 1107979"/>
                <a:gd name="connsiteX11" fmla="*/ 46748 w 2773279"/>
                <a:gd name="connsiteY11" fmla="*/ 900232 h 1107979"/>
                <a:gd name="connsiteX12" fmla="*/ 106279 w 2773279"/>
                <a:gd name="connsiteY12" fmla="*/ 974050 h 1107979"/>
                <a:gd name="connsiteX13" fmla="*/ 215817 w 2773279"/>
                <a:gd name="connsiteY13" fmla="*/ 1026438 h 1107979"/>
                <a:gd name="connsiteX14" fmla="*/ 411079 w 2773279"/>
                <a:gd name="connsiteY14" fmla="*/ 1090732 h 1107979"/>
                <a:gd name="connsiteX15" fmla="*/ 613486 w 2773279"/>
                <a:gd name="connsiteY15" fmla="*/ 1105019 h 1107979"/>
                <a:gd name="connsiteX16" fmla="*/ 975436 w 2773279"/>
                <a:gd name="connsiteY16" fmla="*/ 1043107 h 1107979"/>
                <a:gd name="connsiteX17" fmla="*/ 1515979 w 2773279"/>
                <a:gd name="connsiteY17" fmla="*/ 828794 h 1107979"/>
                <a:gd name="connsiteX18" fmla="*/ 2097004 w 2773279"/>
                <a:gd name="connsiteY18" fmla="*/ 464463 h 1107979"/>
                <a:gd name="connsiteX19" fmla="*/ 2539917 w 2773279"/>
                <a:gd name="connsiteY19" fmla="*/ 178713 h 1107979"/>
                <a:gd name="connsiteX20" fmla="*/ 2773279 w 2773279"/>
                <a:gd name="connsiteY20" fmla="*/ 40600 h 1107979"/>
                <a:gd name="connsiteX0" fmla="*/ 2773279 w 2864719"/>
                <a:gd name="connsiteY0" fmla="*/ 40600 h 1107979"/>
                <a:gd name="connsiteX1" fmla="*/ 2566111 w 2864719"/>
                <a:gd name="connsiteY1" fmla="*/ 50125 h 1107979"/>
                <a:gd name="connsiteX2" fmla="*/ 2220829 w 2864719"/>
                <a:gd name="connsiteY2" fmla="*/ 45363 h 1107979"/>
                <a:gd name="connsiteX3" fmla="*/ 1696954 w 2864719"/>
                <a:gd name="connsiteY3" fmla="*/ 14407 h 1107979"/>
                <a:gd name="connsiteX4" fmla="*/ 1308811 w 2864719"/>
                <a:gd name="connsiteY4" fmla="*/ 119 h 1107979"/>
                <a:gd name="connsiteX5" fmla="*/ 820654 w 2864719"/>
                <a:gd name="connsiteY5" fmla="*/ 21550 h 1107979"/>
                <a:gd name="connsiteX6" fmla="*/ 451561 w 2864719"/>
                <a:gd name="connsiteY6" fmla="*/ 102513 h 1107979"/>
                <a:gd name="connsiteX7" fmla="*/ 196767 w 2864719"/>
                <a:gd name="connsiteY7" fmla="*/ 257294 h 1107979"/>
                <a:gd name="connsiteX8" fmla="*/ 56273 w 2864719"/>
                <a:gd name="connsiteY8" fmla="*/ 471607 h 1107979"/>
                <a:gd name="connsiteX9" fmla="*/ 3886 w 2864719"/>
                <a:gd name="connsiteY9" fmla="*/ 678775 h 1107979"/>
                <a:gd name="connsiteX10" fmla="*/ 8648 w 2864719"/>
                <a:gd name="connsiteY10" fmla="*/ 788313 h 1107979"/>
                <a:gd name="connsiteX11" fmla="*/ 46748 w 2864719"/>
                <a:gd name="connsiteY11" fmla="*/ 900232 h 1107979"/>
                <a:gd name="connsiteX12" fmla="*/ 106279 w 2864719"/>
                <a:gd name="connsiteY12" fmla="*/ 974050 h 1107979"/>
                <a:gd name="connsiteX13" fmla="*/ 215817 w 2864719"/>
                <a:gd name="connsiteY13" fmla="*/ 1026438 h 1107979"/>
                <a:gd name="connsiteX14" fmla="*/ 411079 w 2864719"/>
                <a:gd name="connsiteY14" fmla="*/ 1090732 h 1107979"/>
                <a:gd name="connsiteX15" fmla="*/ 613486 w 2864719"/>
                <a:gd name="connsiteY15" fmla="*/ 1105019 h 1107979"/>
                <a:gd name="connsiteX16" fmla="*/ 975436 w 2864719"/>
                <a:gd name="connsiteY16" fmla="*/ 1043107 h 1107979"/>
                <a:gd name="connsiteX17" fmla="*/ 1515979 w 2864719"/>
                <a:gd name="connsiteY17" fmla="*/ 828794 h 1107979"/>
                <a:gd name="connsiteX18" fmla="*/ 2097004 w 2864719"/>
                <a:gd name="connsiteY18" fmla="*/ 464463 h 1107979"/>
                <a:gd name="connsiteX19" fmla="*/ 2539917 w 2864719"/>
                <a:gd name="connsiteY19" fmla="*/ 178713 h 1107979"/>
                <a:gd name="connsiteX20" fmla="*/ 2864719 w 2864719"/>
                <a:gd name="connsiteY20" fmla="*/ 132040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539917 w 2790901"/>
                <a:gd name="connsiteY19" fmla="*/ 178713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539917 w 2790901"/>
                <a:gd name="connsiteY19" fmla="*/ 178713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90901"/>
                <a:gd name="connsiteY0" fmla="*/ 2155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90901"/>
                <a:gd name="connsiteY0" fmla="*/ 21550 h 1107979"/>
                <a:gd name="connsiteX1" fmla="*/ 2530392 w 2790901"/>
                <a:gd name="connsiteY1" fmla="*/ 35838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78995"/>
                <a:gd name="connsiteY0" fmla="*/ 21550 h 1107979"/>
                <a:gd name="connsiteX1" fmla="*/ 2530392 w 2778995"/>
                <a:gd name="connsiteY1" fmla="*/ 35838 h 1107979"/>
                <a:gd name="connsiteX2" fmla="*/ 2220829 w 2778995"/>
                <a:gd name="connsiteY2" fmla="*/ 45363 h 1107979"/>
                <a:gd name="connsiteX3" fmla="*/ 1696954 w 2778995"/>
                <a:gd name="connsiteY3" fmla="*/ 14407 h 1107979"/>
                <a:gd name="connsiteX4" fmla="*/ 1308811 w 2778995"/>
                <a:gd name="connsiteY4" fmla="*/ 119 h 1107979"/>
                <a:gd name="connsiteX5" fmla="*/ 820654 w 2778995"/>
                <a:gd name="connsiteY5" fmla="*/ 21550 h 1107979"/>
                <a:gd name="connsiteX6" fmla="*/ 451561 w 2778995"/>
                <a:gd name="connsiteY6" fmla="*/ 102513 h 1107979"/>
                <a:gd name="connsiteX7" fmla="*/ 196767 w 2778995"/>
                <a:gd name="connsiteY7" fmla="*/ 257294 h 1107979"/>
                <a:gd name="connsiteX8" fmla="*/ 56273 w 2778995"/>
                <a:gd name="connsiteY8" fmla="*/ 471607 h 1107979"/>
                <a:gd name="connsiteX9" fmla="*/ 3886 w 2778995"/>
                <a:gd name="connsiteY9" fmla="*/ 650200 h 1107979"/>
                <a:gd name="connsiteX10" fmla="*/ 8648 w 2778995"/>
                <a:gd name="connsiteY10" fmla="*/ 788313 h 1107979"/>
                <a:gd name="connsiteX11" fmla="*/ 46748 w 2778995"/>
                <a:gd name="connsiteY11" fmla="*/ 900232 h 1107979"/>
                <a:gd name="connsiteX12" fmla="*/ 106279 w 2778995"/>
                <a:gd name="connsiteY12" fmla="*/ 974050 h 1107979"/>
                <a:gd name="connsiteX13" fmla="*/ 215817 w 2778995"/>
                <a:gd name="connsiteY13" fmla="*/ 1026438 h 1107979"/>
                <a:gd name="connsiteX14" fmla="*/ 411079 w 2778995"/>
                <a:gd name="connsiteY14" fmla="*/ 1090732 h 1107979"/>
                <a:gd name="connsiteX15" fmla="*/ 613486 w 2778995"/>
                <a:gd name="connsiteY15" fmla="*/ 1105019 h 1107979"/>
                <a:gd name="connsiteX16" fmla="*/ 975436 w 2778995"/>
                <a:gd name="connsiteY16" fmla="*/ 1043107 h 1107979"/>
                <a:gd name="connsiteX17" fmla="*/ 1515979 w 2778995"/>
                <a:gd name="connsiteY17" fmla="*/ 828794 h 1107979"/>
                <a:gd name="connsiteX18" fmla="*/ 2097004 w 2778995"/>
                <a:gd name="connsiteY18" fmla="*/ 464463 h 1107979"/>
                <a:gd name="connsiteX19" fmla="*/ 2375611 w 2778995"/>
                <a:gd name="connsiteY19" fmla="*/ 276344 h 1107979"/>
                <a:gd name="connsiteX20" fmla="*/ 2778995 w 2778995"/>
                <a:gd name="connsiteY20" fmla="*/ 82034 h 1107979"/>
                <a:gd name="connsiteX0" fmla="*/ 2770898 w 2778995"/>
                <a:gd name="connsiteY0" fmla="*/ 21526 h 1107955"/>
                <a:gd name="connsiteX1" fmla="*/ 2530392 w 2778995"/>
                <a:gd name="connsiteY1" fmla="*/ 35814 h 1107955"/>
                <a:gd name="connsiteX2" fmla="*/ 2185111 w 2778995"/>
                <a:gd name="connsiteY2" fmla="*/ 31051 h 1107955"/>
                <a:gd name="connsiteX3" fmla="*/ 1696954 w 2778995"/>
                <a:gd name="connsiteY3" fmla="*/ 14383 h 1107955"/>
                <a:gd name="connsiteX4" fmla="*/ 1308811 w 2778995"/>
                <a:gd name="connsiteY4" fmla="*/ 95 h 1107955"/>
                <a:gd name="connsiteX5" fmla="*/ 820654 w 2778995"/>
                <a:gd name="connsiteY5" fmla="*/ 21526 h 1107955"/>
                <a:gd name="connsiteX6" fmla="*/ 451561 w 2778995"/>
                <a:gd name="connsiteY6" fmla="*/ 102489 h 1107955"/>
                <a:gd name="connsiteX7" fmla="*/ 196767 w 2778995"/>
                <a:gd name="connsiteY7" fmla="*/ 257270 h 1107955"/>
                <a:gd name="connsiteX8" fmla="*/ 56273 w 2778995"/>
                <a:gd name="connsiteY8" fmla="*/ 471583 h 1107955"/>
                <a:gd name="connsiteX9" fmla="*/ 3886 w 2778995"/>
                <a:gd name="connsiteY9" fmla="*/ 650176 h 1107955"/>
                <a:gd name="connsiteX10" fmla="*/ 8648 w 2778995"/>
                <a:gd name="connsiteY10" fmla="*/ 788289 h 1107955"/>
                <a:gd name="connsiteX11" fmla="*/ 46748 w 2778995"/>
                <a:gd name="connsiteY11" fmla="*/ 900208 h 1107955"/>
                <a:gd name="connsiteX12" fmla="*/ 106279 w 2778995"/>
                <a:gd name="connsiteY12" fmla="*/ 974026 h 1107955"/>
                <a:gd name="connsiteX13" fmla="*/ 215817 w 2778995"/>
                <a:gd name="connsiteY13" fmla="*/ 1026414 h 1107955"/>
                <a:gd name="connsiteX14" fmla="*/ 411079 w 2778995"/>
                <a:gd name="connsiteY14" fmla="*/ 1090708 h 1107955"/>
                <a:gd name="connsiteX15" fmla="*/ 613486 w 2778995"/>
                <a:gd name="connsiteY15" fmla="*/ 1104995 h 1107955"/>
                <a:gd name="connsiteX16" fmla="*/ 975436 w 2778995"/>
                <a:gd name="connsiteY16" fmla="*/ 1043083 h 1107955"/>
                <a:gd name="connsiteX17" fmla="*/ 1515979 w 2778995"/>
                <a:gd name="connsiteY17" fmla="*/ 828770 h 1107955"/>
                <a:gd name="connsiteX18" fmla="*/ 2097004 w 2778995"/>
                <a:gd name="connsiteY18" fmla="*/ 464439 h 1107955"/>
                <a:gd name="connsiteX19" fmla="*/ 2375611 w 2778995"/>
                <a:gd name="connsiteY19" fmla="*/ 276320 h 1107955"/>
                <a:gd name="connsiteX20" fmla="*/ 2778995 w 2778995"/>
                <a:gd name="connsiteY20" fmla="*/ 82010 h 1107955"/>
                <a:gd name="connsiteX0" fmla="*/ 2770898 w 2778995"/>
                <a:gd name="connsiteY0" fmla="*/ 21526 h 1107536"/>
                <a:gd name="connsiteX1" fmla="*/ 2530392 w 2778995"/>
                <a:gd name="connsiteY1" fmla="*/ 35814 h 1107536"/>
                <a:gd name="connsiteX2" fmla="*/ 2185111 w 2778995"/>
                <a:gd name="connsiteY2" fmla="*/ 31051 h 1107536"/>
                <a:gd name="connsiteX3" fmla="*/ 1696954 w 2778995"/>
                <a:gd name="connsiteY3" fmla="*/ 14383 h 1107536"/>
                <a:gd name="connsiteX4" fmla="*/ 1308811 w 2778995"/>
                <a:gd name="connsiteY4" fmla="*/ 95 h 1107536"/>
                <a:gd name="connsiteX5" fmla="*/ 820654 w 2778995"/>
                <a:gd name="connsiteY5" fmla="*/ 21526 h 1107536"/>
                <a:gd name="connsiteX6" fmla="*/ 451561 w 2778995"/>
                <a:gd name="connsiteY6" fmla="*/ 102489 h 1107536"/>
                <a:gd name="connsiteX7" fmla="*/ 196767 w 2778995"/>
                <a:gd name="connsiteY7" fmla="*/ 257270 h 1107536"/>
                <a:gd name="connsiteX8" fmla="*/ 56273 w 2778995"/>
                <a:gd name="connsiteY8" fmla="*/ 471583 h 1107536"/>
                <a:gd name="connsiteX9" fmla="*/ 3886 w 2778995"/>
                <a:gd name="connsiteY9" fmla="*/ 650176 h 1107536"/>
                <a:gd name="connsiteX10" fmla="*/ 8648 w 2778995"/>
                <a:gd name="connsiteY10" fmla="*/ 788289 h 1107536"/>
                <a:gd name="connsiteX11" fmla="*/ 46748 w 2778995"/>
                <a:gd name="connsiteY11" fmla="*/ 900208 h 1107536"/>
                <a:gd name="connsiteX12" fmla="*/ 106279 w 2778995"/>
                <a:gd name="connsiteY12" fmla="*/ 974026 h 1107536"/>
                <a:gd name="connsiteX13" fmla="*/ 225342 w 2778995"/>
                <a:gd name="connsiteY13" fmla="*/ 1045464 h 1107536"/>
                <a:gd name="connsiteX14" fmla="*/ 411079 w 2778995"/>
                <a:gd name="connsiteY14" fmla="*/ 1090708 h 1107536"/>
                <a:gd name="connsiteX15" fmla="*/ 613486 w 2778995"/>
                <a:gd name="connsiteY15" fmla="*/ 1104995 h 1107536"/>
                <a:gd name="connsiteX16" fmla="*/ 975436 w 2778995"/>
                <a:gd name="connsiteY16" fmla="*/ 1043083 h 1107536"/>
                <a:gd name="connsiteX17" fmla="*/ 1515979 w 2778995"/>
                <a:gd name="connsiteY17" fmla="*/ 828770 h 1107536"/>
                <a:gd name="connsiteX18" fmla="*/ 2097004 w 2778995"/>
                <a:gd name="connsiteY18" fmla="*/ 464439 h 1107536"/>
                <a:gd name="connsiteX19" fmla="*/ 2375611 w 2778995"/>
                <a:gd name="connsiteY19" fmla="*/ 276320 h 1107536"/>
                <a:gd name="connsiteX20" fmla="*/ 2778995 w 2778995"/>
                <a:gd name="connsiteY20" fmla="*/ 82010 h 1107536"/>
                <a:gd name="connsiteX0" fmla="*/ 2770898 w 2778995"/>
                <a:gd name="connsiteY0" fmla="*/ 21526 h 1106456"/>
                <a:gd name="connsiteX1" fmla="*/ 2530392 w 2778995"/>
                <a:gd name="connsiteY1" fmla="*/ 35814 h 1106456"/>
                <a:gd name="connsiteX2" fmla="*/ 2185111 w 2778995"/>
                <a:gd name="connsiteY2" fmla="*/ 31051 h 1106456"/>
                <a:gd name="connsiteX3" fmla="*/ 1696954 w 2778995"/>
                <a:gd name="connsiteY3" fmla="*/ 14383 h 1106456"/>
                <a:gd name="connsiteX4" fmla="*/ 1308811 w 2778995"/>
                <a:gd name="connsiteY4" fmla="*/ 95 h 1106456"/>
                <a:gd name="connsiteX5" fmla="*/ 820654 w 2778995"/>
                <a:gd name="connsiteY5" fmla="*/ 21526 h 1106456"/>
                <a:gd name="connsiteX6" fmla="*/ 451561 w 2778995"/>
                <a:gd name="connsiteY6" fmla="*/ 102489 h 1106456"/>
                <a:gd name="connsiteX7" fmla="*/ 196767 w 2778995"/>
                <a:gd name="connsiteY7" fmla="*/ 257270 h 1106456"/>
                <a:gd name="connsiteX8" fmla="*/ 56273 w 2778995"/>
                <a:gd name="connsiteY8" fmla="*/ 471583 h 1106456"/>
                <a:gd name="connsiteX9" fmla="*/ 3886 w 2778995"/>
                <a:gd name="connsiteY9" fmla="*/ 650176 h 1106456"/>
                <a:gd name="connsiteX10" fmla="*/ 8648 w 2778995"/>
                <a:gd name="connsiteY10" fmla="*/ 788289 h 1106456"/>
                <a:gd name="connsiteX11" fmla="*/ 46748 w 2778995"/>
                <a:gd name="connsiteY11" fmla="*/ 900208 h 1106456"/>
                <a:gd name="connsiteX12" fmla="*/ 106279 w 2778995"/>
                <a:gd name="connsiteY12" fmla="*/ 974026 h 1106456"/>
                <a:gd name="connsiteX13" fmla="*/ 225342 w 2778995"/>
                <a:gd name="connsiteY13" fmla="*/ 1045464 h 1106456"/>
                <a:gd name="connsiteX14" fmla="*/ 399173 w 2778995"/>
                <a:gd name="connsiteY14" fmla="*/ 1083565 h 1106456"/>
                <a:gd name="connsiteX15" fmla="*/ 613486 w 2778995"/>
                <a:gd name="connsiteY15" fmla="*/ 1104995 h 1106456"/>
                <a:gd name="connsiteX16" fmla="*/ 975436 w 2778995"/>
                <a:gd name="connsiteY16" fmla="*/ 1043083 h 1106456"/>
                <a:gd name="connsiteX17" fmla="*/ 1515979 w 2778995"/>
                <a:gd name="connsiteY17" fmla="*/ 828770 h 1106456"/>
                <a:gd name="connsiteX18" fmla="*/ 2097004 w 2778995"/>
                <a:gd name="connsiteY18" fmla="*/ 464439 h 1106456"/>
                <a:gd name="connsiteX19" fmla="*/ 2375611 w 2778995"/>
                <a:gd name="connsiteY19" fmla="*/ 276320 h 1106456"/>
                <a:gd name="connsiteX20" fmla="*/ 2778995 w 2778995"/>
                <a:gd name="connsiteY20" fmla="*/ 82010 h 1106456"/>
                <a:gd name="connsiteX0" fmla="*/ 2771603 w 2779700"/>
                <a:gd name="connsiteY0" fmla="*/ 21526 h 1106456"/>
                <a:gd name="connsiteX1" fmla="*/ 2531097 w 2779700"/>
                <a:gd name="connsiteY1" fmla="*/ 35814 h 1106456"/>
                <a:gd name="connsiteX2" fmla="*/ 2185816 w 2779700"/>
                <a:gd name="connsiteY2" fmla="*/ 31051 h 1106456"/>
                <a:gd name="connsiteX3" fmla="*/ 1697659 w 2779700"/>
                <a:gd name="connsiteY3" fmla="*/ 14383 h 1106456"/>
                <a:gd name="connsiteX4" fmla="*/ 1309516 w 2779700"/>
                <a:gd name="connsiteY4" fmla="*/ 95 h 1106456"/>
                <a:gd name="connsiteX5" fmla="*/ 821359 w 2779700"/>
                <a:gd name="connsiteY5" fmla="*/ 21526 h 1106456"/>
                <a:gd name="connsiteX6" fmla="*/ 452266 w 2779700"/>
                <a:gd name="connsiteY6" fmla="*/ 102489 h 1106456"/>
                <a:gd name="connsiteX7" fmla="*/ 197472 w 2779700"/>
                <a:gd name="connsiteY7" fmla="*/ 257270 h 1106456"/>
                <a:gd name="connsiteX8" fmla="*/ 66503 w 2779700"/>
                <a:gd name="connsiteY8" fmla="*/ 445389 h 1106456"/>
                <a:gd name="connsiteX9" fmla="*/ 4591 w 2779700"/>
                <a:gd name="connsiteY9" fmla="*/ 650176 h 1106456"/>
                <a:gd name="connsiteX10" fmla="*/ 9353 w 2779700"/>
                <a:gd name="connsiteY10" fmla="*/ 788289 h 1106456"/>
                <a:gd name="connsiteX11" fmla="*/ 47453 w 2779700"/>
                <a:gd name="connsiteY11" fmla="*/ 900208 h 1106456"/>
                <a:gd name="connsiteX12" fmla="*/ 106984 w 2779700"/>
                <a:gd name="connsiteY12" fmla="*/ 974026 h 1106456"/>
                <a:gd name="connsiteX13" fmla="*/ 226047 w 2779700"/>
                <a:gd name="connsiteY13" fmla="*/ 1045464 h 1106456"/>
                <a:gd name="connsiteX14" fmla="*/ 399878 w 2779700"/>
                <a:gd name="connsiteY14" fmla="*/ 1083565 h 1106456"/>
                <a:gd name="connsiteX15" fmla="*/ 614191 w 2779700"/>
                <a:gd name="connsiteY15" fmla="*/ 1104995 h 1106456"/>
                <a:gd name="connsiteX16" fmla="*/ 976141 w 2779700"/>
                <a:gd name="connsiteY16" fmla="*/ 1043083 h 1106456"/>
                <a:gd name="connsiteX17" fmla="*/ 1516684 w 2779700"/>
                <a:gd name="connsiteY17" fmla="*/ 828770 h 1106456"/>
                <a:gd name="connsiteX18" fmla="*/ 2097709 w 2779700"/>
                <a:gd name="connsiteY18" fmla="*/ 464439 h 1106456"/>
                <a:gd name="connsiteX19" fmla="*/ 2376316 w 2779700"/>
                <a:gd name="connsiteY19" fmla="*/ 276320 h 1106456"/>
                <a:gd name="connsiteX20" fmla="*/ 2779700 w 2779700"/>
                <a:gd name="connsiteY20" fmla="*/ 82010 h 1106456"/>
                <a:gd name="connsiteX0" fmla="*/ 2766873 w 2774970"/>
                <a:gd name="connsiteY0" fmla="*/ 21526 h 1106456"/>
                <a:gd name="connsiteX1" fmla="*/ 2526367 w 2774970"/>
                <a:gd name="connsiteY1" fmla="*/ 35814 h 1106456"/>
                <a:gd name="connsiteX2" fmla="*/ 2181086 w 2774970"/>
                <a:gd name="connsiteY2" fmla="*/ 31051 h 1106456"/>
                <a:gd name="connsiteX3" fmla="*/ 1692929 w 2774970"/>
                <a:gd name="connsiteY3" fmla="*/ 14383 h 1106456"/>
                <a:gd name="connsiteX4" fmla="*/ 1304786 w 2774970"/>
                <a:gd name="connsiteY4" fmla="*/ 95 h 1106456"/>
                <a:gd name="connsiteX5" fmla="*/ 816629 w 2774970"/>
                <a:gd name="connsiteY5" fmla="*/ 21526 h 1106456"/>
                <a:gd name="connsiteX6" fmla="*/ 447536 w 2774970"/>
                <a:gd name="connsiteY6" fmla="*/ 102489 h 1106456"/>
                <a:gd name="connsiteX7" fmla="*/ 192742 w 2774970"/>
                <a:gd name="connsiteY7" fmla="*/ 257270 h 1106456"/>
                <a:gd name="connsiteX8" fmla="*/ 61773 w 2774970"/>
                <a:gd name="connsiteY8" fmla="*/ 445389 h 1106456"/>
                <a:gd name="connsiteX9" fmla="*/ 7004 w 2774970"/>
                <a:gd name="connsiteY9" fmla="*/ 631126 h 1106456"/>
                <a:gd name="connsiteX10" fmla="*/ 4623 w 2774970"/>
                <a:gd name="connsiteY10" fmla="*/ 788289 h 1106456"/>
                <a:gd name="connsiteX11" fmla="*/ 42723 w 2774970"/>
                <a:gd name="connsiteY11" fmla="*/ 900208 h 1106456"/>
                <a:gd name="connsiteX12" fmla="*/ 102254 w 2774970"/>
                <a:gd name="connsiteY12" fmla="*/ 974026 h 1106456"/>
                <a:gd name="connsiteX13" fmla="*/ 221317 w 2774970"/>
                <a:gd name="connsiteY13" fmla="*/ 1045464 h 1106456"/>
                <a:gd name="connsiteX14" fmla="*/ 395148 w 2774970"/>
                <a:gd name="connsiteY14" fmla="*/ 1083565 h 1106456"/>
                <a:gd name="connsiteX15" fmla="*/ 609461 w 2774970"/>
                <a:gd name="connsiteY15" fmla="*/ 1104995 h 1106456"/>
                <a:gd name="connsiteX16" fmla="*/ 971411 w 2774970"/>
                <a:gd name="connsiteY16" fmla="*/ 1043083 h 1106456"/>
                <a:gd name="connsiteX17" fmla="*/ 1511954 w 2774970"/>
                <a:gd name="connsiteY17" fmla="*/ 828770 h 1106456"/>
                <a:gd name="connsiteX18" fmla="*/ 2092979 w 2774970"/>
                <a:gd name="connsiteY18" fmla="*/ 464439 h 1106456"/>
                <a:gd name="connsiteX19" fmla="*/ 2371586 w 2774970"/>
                <a:gd name="connsiteY19" fmla="*/ 276320 h 1106456"/>
                <a:gd name="connsiteX20" fmla="*/ 2774970 w 2774970"/>
                <a:gd name="connsiteY20" fmla="*/ 82010 h 1106456"/>
                <a:gd name="connsiteX0" fmla="*/ 2766873 w 2774970"/>
                <a:gd name="connsiteY0" fmla="*/ 21526 h 1106456"/>
                <a:gd name="connsiteX1" fmla="*/ 2526367 w 2774970"/>
                <a:gd name="connsiteY1" fmla="*/ 35814 h 1106456"/>
                <a:gd name="connsiteX2" fmla="*/ 2181086 w 2774970"/>
                <a:gd name="connsiteY2" fmla="*/ 31051 h 1106456"/>
                <a:gd name="connsiteX3" fmla="*/ 1692929 w 2774970"/>
                <a:gd name="connsiteY3" fmla="*/ 14383 h 1106456"/>
                <a:gd name="connsiteX4" fmla="*/ 1304786 w 2774970"/>
                <a:gd name="connsiteY4" fmla="*/ 95 h 1106456"/>
                <a:gd name="connsiteX5" fmla="*/ 816629 w 2774970"/>
                <a:gd name="connsiteY5" fmla="*/ 21526 h 1106456"/>
                <a:gd name="connsiteX6" fmla="*/ 447536 w 2774970"/>
                <a:gd name="connsiteY6" fmla="*/ 102489 h 1106456"/>
                <a:gd name="connsiteX7" fmla="*/ 192742 w 2774970"/>
                <a:gd name="connsiteY7" fmla="*/ 257270 h 1106456"/>
                <a:gd name="connsiteX8" fmla="*/ 61773 w 2774970"/>
                <a:gd name="connsiteY8" fmla="*/ 445389 h 1106456"/>
                <a:gd name="connsiteX9" fmla="*/ 7004 w 2774970"/>
                <a:gd name="connsiteY9" fmla="*/ 631126 h 1106456"/>
                <a:gd name="connsiteX10" fmla="*/ 4623 w 2774970"/>
                <a:gd name="connsiteY10" fmla="*/ 778764 h 1106456"/>
                <a:gd name="connsiteX11" fmla="*/ 42723 w 2774970"/>
                <a:gd name="connsiteY11" fmla="*/ 900208 h 1106456"/>
                <a:gd name="connsiteX12" fmla="*/ 102254 w 2774970"/>
                <a:gd name="connsiteY12" fmla="*/ 974026 h 1106456"/>
                <a:gd name="connsiteX13" fmla="*/ 221317 w 2774970"/>
                <a:gd name="connsiteY13" fmla="*/ 1045464 h 1106456"/>
                <a:gd name="connsiteX14" fmla="*/ 395148 w 2774970"/>
                <a:gd name="connsiteY14" fmla="*/ 1083565 h 1106456"/>
                <a:gd name="connsiteX15" fmla="*/ 609461 w 2774970"/>
                <a:gd name="connsiteY15" fmla="*/ 1104995 h 1106456"/>
                <a:gd name="connsiteX16" fmla="*/ 971411 w 2774970"/>
                <a:gd name="connsiteY16" fmla="*/ 1043083 h 1106456"/>
                <a:gd name="connsiteX17" fmla="*/ 1511954 w 2774970"/>
                <a:gd name="connsiteY17" fmla="*/ 828770 h 1106456"/>
                <a:gd name="connsiteX18" fmla="*/ 2092979 w 2774970"/>
                <a:gd name="connsiteY18" fmla="*/ 464439 h 1106456"/>
                <a:gd name="connsiteX19" fmla="*/ 2371586 w 2774970"/>
                <a:gd name="connsiteY19" fmla="*/ 276320 h 1106456"/>
                <a:gd name="connsiteX20" fmla="*/ 2774970 w 2774970"/>
                <a:gd name="connsiteY20" fmla="*/ 82010 h 1106456"/>
                <a:gd name="connsiteX0" fmla="*/ 2766568 w 2774665"/>
                <a:gd name="connsiteY0" fmla="*/ 21526 h 1106456"/>
                <a:gd name="connsiteX1" fmla="*/ 2526062 w 2774665"/>
                <a:gd name="connsiteY1" fmla="*/ 35814 h 1106456"/>
                <a:gd name="connsiteX2" fmla="*/ 2180781 w 2774665"/>
                <a:gd name="connsiteY2" fmla="*/ 31051 h 1106456"/>
                <a:gd name="connsiteX3" fmla="*/ 1692624 w 2774665"/>
                <a:gd name="connsiteY3" fmla="*/ 14383 h 1106456"/>
                <a:gd name="connsiteX4" fmla="*/ 1304481 w 2774665"/>
                <a:gd name="connsiteY4" fmla="*/ 95 h 1106456"/>
                <a:gd name="connsiteX5" fmla="*/ 816324 w 2774665"/>
                <a:gd name="connsiteY5" fmla="*/ 21526 h 1106456"/>
                <a:gd name="connsiteX6" fmla="*/ 447231 w 2774665"/>
                <a:gd name="connsiteY6" fmla="*/ 102489 h 1106456"/>
                <a:gd name="connsiteX7" fmla="*/ 192437 w 2774665"/>
                <a:gd name="connsiteY7" fmla="*/ 257270 h 1106456"/>
                <a:gd name="connsiteX8" fmla="*/ 61468 w 2774665"/>
                <a:gd name="connsiteY8" fmla="*/ 445389 h 1106456"/>
                <a:gd name="connsiteX9" fmla="*/ 6699 w 2774665"/>
                <a:gd name="connsiteY9" fmla="*/ 631126 h 1106456"/>
                <a:gd name="connsiteX10" fmla="*/ 4318 w 2774665"/>
                <a:gd name="connsiteY10" fmla="*/ 778764 h 1106456"/>
                <a:gd name="connsiteX11" fmla="*/ 37656 w 2774665"/>
                <a:gd name="connsiteY11" fmla="*/ 881158 h 1106456"/>
                <a:gd name="connsiteX12" fmla="*/ 101949 w 2774665"/>
                <a:gd name="connsiteY12" fmla="*/ 974026 h 1106456"/>
                <a:gd name="connsiteX13" fmla="*/ 221012 w 2774665"/>
                <a:gd name="connsiteY13" fmla="*/ 1045464 h 1106456"/>
                <a:gd name="connsiteX14" fmla="*/ 394843 w 2774665"/>
                <a:gd name="connsiteY14" fmla="*/ 1083565 h 1106456"/>
                <a:gd name="connsiteX15" fmla="*/ 609156 w 2774665"/>
                <a:gd name="connsiteY15" fmla="*/ 1104995 h 1106456"/>
                <a:gd name="connsiteX16" fmla="*/ 971106 w 2774665"/>
                <a:gd name="connsiteY16" fmla="*/ 1043083 h 1106456"/>
                <a:gd name="connsiteX17" fmla="*/ 1511649 w 2774665"/>
                <a:gd name="connsiteY17" fmla="*/ 828770 h 1106456"/>
                <a:gd name="connsiteX18" fmla="*/ 2092674 w 2774665"/>
                <a:gd name="connsiteY18" fmla="*/ 464439 h 1106456"/>
                <a:gd name="connsiteX19" fmla="*/ 2371281 w 2774665"/>
                <a:gd name="connsiteY19" fmla="*/ 276320 h 1106456"/>
                <a:gd name="connsiteX20" fmla="*/ 2774665 w 2774665"/>
                <a:gd name="connsiteY20" fmla="*/ 82010 h 1106456"/>
                <a:gd name="connsiteX0" fmla="*/ 2766568 w 2774665"/>
                <a:gd name="connsiteY0" fmla="*/ 21526 h 1106456"/>
                <a:gd name="connsiteX1" fmla="*/ 2526062 w 2774665"/>
                <a:gd name="connsiteY1" fmla="*/ 35814 h 1106456"/>
                <a:gd name="connsiteX2" fmla="*/ 2180781 w 2774665"/>
                <a:gd name="connsiteY2" fmla="*/ 31051 h 1106456"/>
                <a:gd name="connsiteX3" fmla="*/ 1692624 w 2774665"/>
                <a:gd name="connsiteY3" fmla="*/ 14383 h 1106456"/>
                <a:gd name="connsiteX4" fmla="*/ 1304481 w 2774665"/>
                <a:gd name="connsiteY4" fmla="*/ 95 h 1106456"/>
                <a:gd name="connsiteX5" fmla="*/ 816324 w 2774665"/>
                <a:gd name="connsiteY5" fmla="*/ 21526 h 1106456"/>
                <a:gd name="connsiteX6" fmla="*/ 447231 w 2774665"/>
                <a:gd name="connsiteY6" fmla="*/ 102489 h 1106456"/>
                <a:gd name="connsiteX7" fmla="*/ 192437 w 2774665"/>
                <a:gd name="connsiteY7" fmla="*/ 257270 h 1106456"/>
                <a:gd name="connsiteX8" fmla="*/ 61468 w 2774665"/>
                <a:gd name="connsiteY8" fmla="*/ 445389 h 1106456"/>
                <a:gd name="connsiteX9" fmla="*/ 6699 w 2774665"/>
                <a:gd name="connsiteY9" fmla="*/ 631126 h 1106456"/>
                <a:gd name="connsiteX10" fmla="*/ 4318 w 2774665"/>
                <a:gd name="connsiteY10" fmla="*/ 778764 h 1106456"/>
                <a:gd name="connsiteX11" fmla="*/ 37656 w 2774665"/>
                <a:gd name="connsiteY11" fmla="*/ 881158 h 1106456"/>
                <a:gd name="connsiteX12" fmla="*/ 97187 w 2774665"/>
                <a:gd name="connsiteY12" fmla="*/ 957357 h 1106456"/>
                <a:gd name="connsiteX13" fmla="*/ 221012 w 2774665"/>
                <a:gd name="connsiteY13" fmla="*/ 1045464 h 1106456"/>
                <a:gd name="connsiteX14" fmla="*/ 394843 w 2774665"/>
                <a:gd name="connsiteY14" fmla="*/ 1083565 h 1106456"/>
                <a:gd name="connsiteX15" fmla="*/ 609156 w 2774665"/>
                <a:gd name="connsiteY15" fmla="*/ 1104995 h 1106456"/>
                <a:gd name="connsiteX16" fmla="*/ 971106 w 2774665"/>
                <a:gd name="connsiteY16" fmla="*/ 1043083 h 1106456"/>
                <a:gd name="connsiteX17" fmla="*/ 1511649 w 2774665"/>
                <a:gd name="connsiteY17" fmla="*/ 828770 h 1106456"/>
                <a:gd name="connsiteX18" fmla="*/ 2092674 w 2774665"/>
                <a:gd name="connsiteY18" fmla="*/ 464439 h 1106456"/>
                <a:gd name="connsiteX19" fmla="*/ 2371281 w 2774665"/>
                <a:gd name="connsiteY19" fmla="*/ 276320 h 1106456"/>
                <a:gd name="connsiteX20" fmla="*/ 2774665 w 2774665"/>
                <a:gd name="connsiteY20" fmla="*/ 82010 h 1106456"/>
                <a:gd name="connsiteX0" fmla="*/ 2766568 w 2774665"/>
                <a:gd name="connsiteY0" fmla="*/ 21526 h 1106552"/>
                <a:gd name="connsiteX1" fmla="*/ 2526062 w 2774665"/>
                <a:gd name="connsiteY1" fmla="*/ 35814 h 1106552"/>
                <a:gd name="connsiteX2" fmla="*/ 2180781 w 2774665"/>
                <a:gd name="connsiteY2" fmla="*/ 31051 h 1106552"/>
                <a:gd name="connsiteX3" fmla="*/ 1692624 w 2774665"/>
                <a:gd name="connsiteY3" fmla="*/ 14383 h 1106552"/>
                <a:gd name="connsiteX4" fmla="*/ 1304481 w 2774665"/>
                <a:gd name="connsiteY4" fmla="*/ 95 h 1106552"/>
                <a:gd name="connsiteX5" fmla="*/ 816324 w 2774665"/>
                <a:gd name="connsiteY5" fmla="*/ 21526 h 1106552"/>
                <a:gd name="connsiteX6" fmla="*/ 447231 w 2774665"/>
                <a:gd name="connsiteY6" fmla="*/ 102489 h 1106552"/>
                <a:gd name="connsiteX7" fmla="*/ 192437 w 2774665"/>
                <a:gd name="connsiteY7" fmla="*/ 257270 h 1106552"/>
                <a:gd name="connsiteX8" fmla="*/ 61468 w 2774665"/>
                <a:gd name="connsiteY8" fmla="*/ 445389 h 1106552"/>
                <a:gd name="connsiteX9" fmla="*/ 6699 w 2774665"/>
                <a:gd name="connsiteY9" fmla="*/ 631126 h 1106552"/>
                <a:gd name="connsiteX10" fmla="*/ 4318 w 2774665"/>
                <a:gd name="connsiteY10" fmla="*/ 778764 h 1106552"/>
                <a:gd name="connsiteX11" fmla="*/ 37656 w 2774665"/>
                <a:gd name="connsiteY11" fmla="*/ 881158 h 1106552"/>
                <a:gd name="connsiteX12" fmla="*/ 97187 w 2774665"/>
                <a:gd name="connsiteY12" fmla="*/ 957357 h 1106552"/>
                <a:gd name="connsiteX13" fmla="*/ 218631 w 2774665"/>
                <a:gd name="connsiteY13" fmla="*/ 1035939 h 1106552"/>
                <a:gd name="connsiteX14" fmla="*/ 394843 w 2774665"/>
                <a:gd name="connsiteY14" fmla="*/ 1083565 h 1106552"/>
                <a:gd name="connsiteX15" fmla="*/ 609156 w 2774665"/>
                <a:gd name="connsiteY15" fmla="*/ 1104995 h 1106552"/>
                <a:gd name="connsiteX16" fmla="*/ 971106 w 2774665"/>
                <a:gd name="connsiteY16" fmla="*/ 1043083 h 1106552"/>
                <a:gd name="connsiteX17" fmla="*/ 1511649 w 2774665"/>
                <a:gd name="connsiteY17" fmla="*/ 828770 h 1106552"/>
                <a:gd name="connsiteX18" fmla="*/ 2092674 w 2774665"/>
                <a:gd name="connsiteY18" fmla="*/ 464439 h 1106552"/>
                <a:gd name="connsiteX19" fmla="*/ 2371281 w 2774665"/>
                <a:gd name="connsiteY19" fmla="*/ 276320 h 1106552"/>
                <a:gd name="connsiteX20" fmla="*/ 2774665 w 2774665"/>
                <a:gd name="connsiteY20" fmla="*/ 82010 h 1106552"/>
                <a:gd name="connsiteX0" fmla="*/ 2766568 w 2774665"/>
                <a:gd name="connsiteY0" fmla="*/ 21526 h 1106280"/>
                <a:gd name="connsiteX1" fmla="*/ 2526062 w 2774665"/>
                <a:gd name="connsiteY1" fmla="*/ 35814 h 1106280"/>
                <a:gd name="connsiteX2" fmla="*/ 2180781 w 2774665"/>
                <a:gd name="connsiteY2" fmla="*/ 31051 h 1106280"/>
                <a:gd name="connsiteX3" fmla="*/ 1692624 w 2774665"/>
                <a:gd name="connsiteY3" fmla="*/ 14383 h 1106280"/>
                <a:gd name="connsiteX4" fmla="*/ 1304481 w 2774665"/>
                <a:gd name="connsiteY4" fmla="*/ 95 h 1106280"/>
                <a:gd name="connsiteX5" fmla="*/ 816324 w 2774665"/>
                <a:gd name="connsiteY5" fmla="*/ 21526 h 1106280"/>
                <a:gd name="connsiteX6" fmla="*/ 447231 w 2774665"/>
                <a:gd name="connsiteY6" fmla="*/ 102489 h 1106280"/>
                <a:gd name="connsiteX7" fmla="*/ 192437 w 2774665"/>
                <a:gd name="connsiteY7" fmla="*/ 257270 h 1106280"/>
                <a:gd name="connsiteX8" fmla="*/ 61468 w 2774665"/>
                <a:gd name="connsiteY8" fmla="*/ 445389 h 1106280"/>
                <a:gd name="connsiteX9" fmla="*/ 6699 w 2774665"/>
                <a:gd name="connsiteY9" fmla="*/ 631126 h 1106280"/>
                <a:gd name="connsiteX10" fmla="*/ 4318 w 2774665"/>
                <a:gd name="connsiteY10" fmla="*/ 778764 h 1106280"/>
                <a:gd name="connsiteX11" fmla="*/ 37656 w 2774665"/>
                <a:gd name="connsiteY11" fmla="*/ 881158 h 1106280"/>
                <a:gd name="connsiteX12" fmla="*/ 97187 w 2774665"/>
                <a:gd name="connsiteY12" fmla="*/ 957357 h 1106280"/>
                <a:gd name="connsiteX13" fmla="*/ 218631 w 2774665"/>
                <a:gd name="connsiteY13" fmla="*/ 1035939 h 1106280"/>
                <a:gd name="connsiteX14" fmla="*/ 394843 w 2774665"/>
                <a:gd name="connsiteY14" fmla="*/ 1081184 h 1106280"/>
                <a:gd name="connsiteX15" fmla="*/ 609156 w 2774665"/>
                <a:gd name="connsiteY15" fmla="*/ 1104995 h 1106280"/>
                <a:gd name="connsiteX16" fmla="*/ 971106 w 2774665"/>
                <a:gd name="connsiteY16" fmla="*/ 1043083 h 1106280"/>
                <a:gd name="connsiteX17" fmla="*/ 1511649 w 2774665"/>
                <a:gd name="connsiteY17" fmla="*/ 828770 h 1106280"/>
                <a:gd name="connsiteX18" fmla="*/ 2092674 w 2774665"/>
                <a:gd name="connsiteY18" fmla="*/ 464439 h 1106280"/>
                <a:gd name="connsiteX19" fmla="*/ 2371281 w 2774665"/>
                <a:gd name="connsiteY19" fmla="*/ 276320 h 1106280"/>
                <a:gd name="connsiteX20" fmla="*/ 2774665 w 2774665"/>
                <a:gd name="connsiteY20" fmla="*/ 82010 h 1106280"/>
                <a:gd name="connsiteX0" fmla="*/ 2766568 w 2774665"/>
                <a:gd name="connsiteY0" fmla="*/ 21526 h 1086401"/>
                <a:gd name="connsiteX1" fmla="*/ 2526062 w 2774665"/>
                <a:gd name="connsiteY1" fmla="*/ 35814 h 1086401"/>
                <a:gd name="connsiteX2" fmla="*/ 2180781 w 2774665"/>
                <a:gd name="connsiteY2" fmla="*/ 31051 h 1086401"/>
                <a:gd name="connsiteX3" fmla="*/ 1692624 w 2774665"/>
                <a:gd name="connsiteY3" fmla="*/ 14383 h 1086401"/>
                <a:gd name="connsiteX4" fmla="*/ 1304481 w 2774665"/>
                <a:gd name="connsiteY4" fmla="*/ 95 h 1086401"/>
                <a:gd name="connsiteX5" fmla="*/ 816324 w 2774665"/>
                <a:gd name="connsiteY5" fmla="*/ 21526 h 1086401"/>
                <a:gd name="connsiteX6" fmla="*/ 447231 w 2774665"/>
                <a:gd name="connsiteY6" fmla="*/ 102489 h 1086401"/>
                <a:gd name="connsiteX7" fmla="*/ 192437 w 2774665"/>
                <a:gd name="connsiteY7" fmla="*/ 257270 h 1086401"/>
                <a:gd name="connsiteX8" fmla="*/ 61468 w 2774665"/>
                <a:gd name="connsiteY8" fmla="*/ 445389 h 1086401"/>
                <a:gd name="connsiteX9" fmla="*/ 6699 w 2774665"/>
                <a:gd name="connsiteY9" fmla="*/ 631126 h 1086401"/>
                <a:gd name="connsiteX10" fmla="*/ 4318 w 2774665"/>
                <a:gd name="connsiteY10" fmla="*/ 778764 h 1086401"/>
                <a:gd name="connsiteX11" fmla="*/ 37656 w 2774665"/>
                <a:gd name="connsiteY11" fmla="*/ 881158 h 1086401"/>
                <a:gd name="connsiteX12" fmla="*/ 97187 w 2774665"/>
                <a:gd name="connsiteY12" fmla="*/ 957357 h 1086401"/>
                <a:gd name="connsiteX13" fmla="*/ 218631 w 2774665"/>
                <a:gd name="connsiteY13" fmla="*/ 1035939 h 1086401"/>
                <a:gd name="connsiteX14" fmla="*/ 394843 w 2774665"/>
                <a:gd name="connsiteY14" fmla="*/ 1081184 h 1086401"/>
                <a:gd name="connsiteX15" fmla="*/ 613918 w 2774665"/>
                <a:gd name="connsiteY15" fmla="*/ 1081182 h 1086401"/>
                <a:gd name="connsiteX16" fmla="*/ 971106 w 2774665"/>
                <a:gd name="connsiteY16" fmla="*/ 1043083 h 1086401"/>
                <a:gd name="connsiteX17" fmla="*/ 1511649 w 2774665"/>
                <a:gd name="connsiteY17" fmla="*/ 828770 h 1086401"/>
                <a:gd name="connsiteX18" fmla="*/ 2092674 w 2774665"/>
                <a:gd name="connsiteY18" fmla="*/ 464439 h 1086401"/>
                <a:gd name="connsiteX19" fmla="*/ 2371281 w 2774665"/>
                <a:gd name="connsiteY19" fmla="*/ 276320 h 1086401"/>
                <a:gd name="connsiteX20" fmla="*/ 2774665 w 2774665"/>
                <a:gd name="connsiteY20" fmla="*/ 82010 h 1086401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511649 w 2774665"/>
                <a:gd name="connsiteY17" fmla="*/ 828770 h 1089222"/>
                <a:gd name="connsiteX18" fmla="*/ 2092674 w 2774665"/>
                <a:gd name="connsiteY18" fmla="*/ 464439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92674 w 2774665"/>
                <a:gd name="connsiteY18" fmla="*/ 464439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47430 w 2774665"/>
                <a:gd name="connsiteY18" fmla="*/ 454914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47430 w 2774665"/>
                <a:gd name="connsiteY18" fmla="*/ 454914 h 1089222"/>
                <a:gd name="connsiteX19" fmla="*/ 2387949 w 2774665"/>
                <a:gd name="connsiteY19" fmla="*/ 250126 h 1089222"/>
                <a:gd name="connsiteX20" fmla="*/ 2774665 w 2774665"/>
                <a:gd name="connsiteY20" fmla="*/ 82010 h 1089222"/>
                <a:gd name="connsiteX0" fmla="*/ 2766568 w 2779428"/>
                <a:gd name="connsiteY0" fmla="*/ 21526 h 1089222"/>
                <a:gd name="connsiteX1" fmla="*/ 2526062 w 2779428"/>
                <a:gd name="connsiteY1" fmla="*/ 35814 h 1089222"/>
                <a:gd name="connsiteX2" fmla="*/ 2180781 w 2779428"/>
                <a:gd name="connsiteY2" fmla="*/ 31051 h 1089222"/>
                <a:gd name="connsiteX3" fmla="*/ 1692624 w 2779428"/>
                <a:gd name="connsiteY3" fmla="*/ 14383 h 1089222"/>
                <a:gd name="connsiteX4" fmla="*/ 1304481 w 2779428"/>
                <a:gd name="connsiteY4" fmla="*/ 95 h 1089222"/>
                <a:gd name="connsiteX5" fmla="*/ 816324 w 2779428"/>
                <a:gd name="connsiteY5" fmla="*/ 21526 h 1089222"/>
                <a:gd name="connsiteX6" fmla="*/ 447231 w 2779428"/>
                <a:gd name="connsiteY6" fmla="*/ 102489 h 1089222"/>
                <a:gd name="connsiteX7" fmla="*/ 192437 w 2779428"/>
                <a:gd name="connsiteY7" fmla="*/ 257270 h 1089222"/>
                <a:gd name="connsiteX8" fmla="*/ 61468 w 2779428"/>
                <a:gd name="connsiteY8" fmla="*/ 445389 h 1089222"/>
                <a:gd name="connsiteX9" fmla="*/ 6699 w 2779428"/>
                <a:gd name="connsiteY9" fmla="*/ 631126 h 1089222"/>
                <a:gd name="connsiteX10" fmla="*/ 4318 w 2779428"/>
                <a:gd name="connsiteY10" fmla="*/ 778764 h 1089222"/>
                <a:gd name="connsiteX11" fmla="*/ 37656 w 2779428"/>
                <a:gd name="connsiteY11" fmla="*/ 881158 h 1089222"/>
                <a:gd name="connsiteX12" fmla="*/ 97187 w 2779428"/>
                <a:gd name="connsiteY12" fmla="*/ 957357 h 1089222"/>
                <a:gd name="connsiteX13" fmla="*/ 218631 w 2779428"/>
                <a:gd name="connsiteY13" fmla="*/ 1035939 h 1089222"/>
                <a:gd name="connsiteX14" fmla="*/ 394843 w 2779428"/>
                <a:gd name="connsiteY14" fmla="*/ 1081184 h 1089222"/>
                <a:gd name="connsiteX15" fmla="*/ 613918 w 2779428"/>
                <a:gd name="connsiteY15" fmla="*/ 1081182 h 1089222"/>
                <a:gd name="connsiteX16" fmla="*/ 971106 w 2779428"/>
                <a:gd name="connsiteY16" fmla="*/ 1000221 h 1089222"/>
                <a:gd name="connsiteX17" fmla="*/ 1356867 w 2779428"/>
                <a:gd name="connsiteY17" fmla="*/ 828770 h 1089222"/>
                <a:gd name="connsiteX18" fmla="*/ 2047430 w 2779428"/>
                <a:gd name="connsiteY18" fmla="*/ 454914 h 1089222"/>
                <a:gd name="connsiteX19" fmla="*/ 2387949 w 2779428"/>
                <a:gd name="connsiteY19" fmla="*/ 250126 h 1089222"/>
                <a:gd name="connsiteX20" fmla="*/ 2779428 w 2779428"/>
                <a:gd name="connsiteY20" fmla="*/ 115347 h 1089222"/>
                <a:gd name="connsiteX0" fmla="*/ 2766568 w 2779428"/>
                <a:gd name="connsiteY0" fmla="*/ 21526 h 1089222"/>
                <a:gd name="connsiteX1" fmla="*/ 2526062 w 2779428"/>
                <a:gd name="connsiteY1" fmla="*/ 35814 h 1089222"/>
                <a:gd name="connsiteX2" fmla="*/ 2180781 w 2779428"/>
                <a:gd name="connsiteY2" fmla="*/ 31051 h 1089222"/>
                <a:gd name="connsiteX3" fmla="*/ 1692624 w 2779428"/>
                <a:gd name="connsiteY3" fmla="*/ 14383 h 1089222"/>
                <a:gd name="connsiteX4" fmla="*/ 1304481 w 2779428"/>
                <a:gd name="connsiteY4" fmla="*/ 95 h 1089222"/>
                <a:gd name="connsiteX5" fmla="*/ 816324 w 2779428"/>
                <a:gd name="connsiteY5" fmla="*/ 21526 h 1089222"/>
                <a:gd name="connsiteX6" fmla="*/ 447231 w 2779428"/>
                <a:gd name="connsiteY6" fmla="*/ 102489 h 1089222"/>
                <a:gd name="connsiteX7" fmla="*/ 192437 w 2779428"/>
                <a:gd name="connsiteY7" fmla="*/ 257270 h 1089222"/>
                <a:gd name="connsiteX8" fmla="*/ 61468 w 2779428"/>
                <a:gd name="connsiteY8" fmla="*/ 445389 h 1089222"/>
                <a:gd name="connsiteX9" fmla="*/ 6699 w 2779428"/>
                <a:gd name="connsiteY9" fmla="*/ 631126 h 1089222"/>
                <a:gd name="connsiteX10" fmla="*/ 4318 w 2779428"/>
                <a:gd name="connsiteY10" fmla="*/ 778764 h 1089222"/>
                <a:gd name="connsiteX11" fmla="*/ 37656 w 2779428"/>
                <a:gd name="connsiteY11" fmla="*/ 881158 h 1089222"/>
                <a:gd name="connsiteX12" fmla="*/ 97187 w 2779428"/>
                <a:gd name="connsiteY12" fmla="*/ 957357 h 1089222"/>
                <a:gd name="connsiteX13" fmla="*/ 218631 w 2779428"/>
                <a:gd name="connsiteY13" fmla="*/ 1035939 h 1089222"/>
                <a:gd name="connsiteX14" fmla="*/ 394843 w 2779428"/>
                <a:gd name="connsiteY14" fmla="*/ 1081184 h 1089222"/>
                <a:gd name="connsiteX15" fmla="*/ 613918 w 2779428"/>
                <a:gd name="connsiteY15" fmla="*/ 1081182 h 1089222"/>
                <a:gd name="connsiteX16" fmla="*/ 971106 w 2779428"/>
                <a:gd name="connsiteY16" fmla="*/ 1000221 h 1089222"/>
                <a:gd name="connsiteX17" fmla="*/ 1356867 w 2779428"/>
                <a:gd name="connsiteY17" fmla="*/ 828770 h 1089222"/>
                <a:gd name="connsiteX18" fmla="*/ 1959324 w 2779428"/>
                <a:gd name="connsiteY18" fmla="*/ 485870 h 1089222"/>
                <a:gd name="connsiteX19" fmla="*/ 2387949 w 2779428"/>
                <a:gd name="connsiteY19" fmla="*/ 250126 h 1089222"/>
                <a:gd name="connsiteX20" fmla="*/ 2779428 w 2779428"/>
                <a:gd name="connsiteY20" fmla="*/ 115347 h 1089222"/>
                <a:gd name="connsiteX0" fmla="*/ 2766568 w 2779428"/>
                <a:gd name="connsiteY0" fmla="*/ 21526 h 1084364"/>
                <a:gd name="connsiteX1" fmla="*/ 2526062 w 2779428"/>
                <a:gd name="connsiteY1" fmla="*/ 35814 h 1084364"/>
                <a:gd name="connsiteX2" fmla="*/ 2180781 w 2779428"/>
                <a:gd name="connsiteY2" fmla="*/ 31051 h 1084364"/>
                <a:gd name="connsiteX3" fmla="*/ 1692624 w 2779428"/>
                <a:gd name="connsiteY3" fmla="*/ 14383 h 1084364"/>
                <a:gd name="connsiteX4" fmla="*/ 1304481 w 2779428"/>
                <a:gd name="connsiteY4" fmla="*/ 95 h 1084364"/>
                <a:gd name="connsiteX5" fmla="*/ 816324 w 2779428"/>
                <a:gd name="connsiteY5" fmla="*/ 21526 h 1084364"/>
                <a:gd name="connsiteX6" fmla="*/ 447231 w 2779428"/>
                <a:gd name="connsiteY6" fmla="*/ 102489 h 1084364"/>
                <a:gd name="connsiteX7" fmla="*/ 192437 w 2779428"/>
                <a:gd name="connsiteY7" fmla="*/ 257270 h 1084364"/>
                <a:gd name="connsiteX8" fmla="*/ 61468 w 2779428"/>
                <a:gd name="connsiteY8" fmla="*/ 445389 h 1084364"/>
                <a:gd name="connsiteX9" fmla="*/ 6699 w 2779428"/>
                <a:gd name="connsiteY9" fmla="*/ 631126 h 1084364"/>
                <a:gd name="connsiteX10" fmla="*/ 4318 w 2779428"/>
                <a:gd name="connsiteY10" fmla="*/ 778764 h 1084364"/>
                <a:gd name="connsiteX11" fmla="*/ 37656 w 2779428"/>
                <a:gd name="connsiteY11" fmla="*/ 881158 h 1084364"/>
                <a:gd name="connsiteX12" fmla="*/ 97187 w 2779428"/>
                <a:gd name="connsiteY12" fmla="*/ 957357 h 1084364"/>
                <a:gd name="connsiteX13" fmla="*/ 218631 w 2779428"/>
                <a:gd name="connsiteY13" fmla="*/ 1035939 h 1084364"/>
                <a:gd name="connsiteX14" fmla="*/ 394843 w 2779428"/>
                <a:gd name="connsiteY14" fmla="*/ 1081184 h 1084364"/>
                <a:gd name="connsiteX15" fmla="*/ 663924 w 2779428"/>
                <a:gd name="connsiteY15" fmla="*/ 1071657 h 1084364"/>
                <a:gd name="connsiteX16" fmla="*/ 971106 w 2779428"/>
                <a:gd name="connsiteY16" fmla="*/ 1000221 h 1084364"/>
                <a:gd name="connsiteX17" fmla="*/ 1356867 w 2779428"/>
                <a:gd name="connsiteY17" fmla="*/ 828770 h 1084364"/>
                <a:gd name="connsiteX18" fmla="*/ 1959324 w 2779428"/>
                <a:gd name="connsiteY18" fmla="*/ 485870 h 1084364"/>
                <a:gd name="connsiteX19" fmla="*/ 2387949 w 2779428"/>
                <a:gd name="connsiteY19" fmla="*/ 250126 h 1084364"/>
                <a:gd name="connsiteX20" fmla="*/ 2779428 w 2779428"/>
                <a:gd name="connsiteY20" fmla="*/ 115347 h 1084364"/>
                <a:gd name="connsiteX0" fmla="*/ 2766568 w 2779428"/>
                <a:gd name="connsiteY0" fmla="*/ 21526 h 1084364"/>
                <a:gd name="connsiteX1" fmla="*/ 2526062 w 2779428"/>
                <a:gd name="connsiteY1" fmla="*/ 35814 h 1084364"/>
                <a:gd name="connsiteX2" fmla="*/ 2180781 w 2779428"/>
                <a:gd name="connsiteY2" fmla="*/ 31051 h 1084364"/>
                <a:gd name="connsiteX3" fmla="*/ 1692624 w 2779428"/>
                <a:gd name="connsiteY3" fmla="*/ 14383 h 1084364"/>
                <a:gd name="connsiteX4" fmla="*/ 1304481 w 2779428"/>
                <a:gd name="connsiteY4" fmla="*/ 95 h 1084364"/>
                <a:gd name="connsiteX5" fmla="*/ 816324 w 2779428"/>
                <a:gd name="connsiteY5" fmla="*/ 21526 h 1084364"/>
                <a:gd name="connsiteX6" fmla="*/ 447231 w 2779428"/>
                <a:gd name="connsiteY6" fmla="*/ 102489 h 1084364"/>
                <a:gd name="connsiteX7" fmla="*/ 192437 w 2779428"/>
                <a:gd name="connsiteY7" fmla="*/ 257270 h 1084364"/>
                <a:gd name="connsiteX8" fmla="*/ 61468 w 2779428"/>
                <a:gd name="connsiteY8" fmla="*/ 445389 h 1084364"/>
                <a:gd name="connsiteX9" fmla="*/ 6699 w 2779428"/>
                <a:gd name="connsiteY9" fmla="*/ 631126 h 1084364"/>
                <a:gd name="connsiteX10" fmla="*/ 4318 w 2779428"/>
                <a:gd name="connsiteY10" fmla="*/ 778764 h 1084364"/>
                <a:gd name="connsiteX11" fmla="*/ 37656 w 2779428"/>
                <a:gd name="connsiteY11" fmla="*/ 881158 h 1084364"/>
                <a:gd name="connsiteX12" fmla="*/ 97187 w 2779428"/>
                <a:gd name="connsiteY12" fmla="*/ 957357 h 1084364"/>
                <a:gd name="connsiteX13" fmla="*/ 218631 w 2779428"/>
                <a:gd name="connsiteY13" fmla="*/ 1035939 h 1084364"/>
                <a:gd name="connsiteX14" fmla="*/ 394843 w 2779428"/>
                <a:gd name="connsiteY14" fmla="*/ 1081184 h 1084364"/>
                <a:gd name="connsiteX15" fmla="*/ 649637 w 2779428"/>
                <a:gd name="connsiteY15" fmla="*/ 1071657 h 1084364"/>
                <a:gd name="connsiteX16" fmla="*/ 971106 w 2779428"/>
                <a:gd name="connsiteY16" fmla="*/ 1000221 h 1084364"/>
                <a:gd name="connsiteX17" fmla="*/ 1356867 w 2779428"/>
                <a:gd name="connsiteY17" fmla="*/ 828770 h 1084364"/>
                <a:gd name="connsiteX18" fmla="*/ 1959324 w 2779428"/>
                <a:gd name="connsiteY18" fmla="*/ 485870 h 1084364"/>
                <a:gd name="connsiteX19" fmla="*/ 2387949 w 2779428"/>
                <a:gd name="connsiteY19" fmla="*/ 250126 h 1084364"/>
                <a:gd name="connsiteX20" fmla="*/ 2779428 w 2779428"/>
                <a:gd name="connsiteY20" fmla="*/ 115347 h 1084364"/>
                <a:gd name="connsiteX0" fmla="*/ 2769633 w 2782493"/>
                <a:gd name="connsiteY0" fmla="*/ 21526 h 1084364"/>
                <a:gd name="connsiteX1" fmla="*/ 2529127 w 2782493"/>
                <a:gd name="connsiteY1" fmla="*/ 35814 h 1084364"/>
                <a:gd name="connsiteX2" fmla="*/ 2183846 w 2782493"/>
                <a:gd name="connsiteY2" fmla="*/ 31051 h 1084364"/>
                <a:gd name="connsiteX3" fmla="*/ 1695689 w 2782493"/>
                <a:gd name="connsiteY3" fmla="*/ 14383 h 1084364"/>
                <a:gd name="connsiteX4" fmla="*/ 1307546 w 2782493"/>
                <a:gd name="connsiteY4" fmla="*/ 95 h 1084364"/>
                <a:gd name="connsiteX5" fmla="*/ 819389 w 2782493"/>
                <a:gd name="connsiteY5" fmla="*/ 21526 h 1084364"/>
                <a:gd name="connsiteX6" fmla="*/ 450296 w 2782493"/>
                <a:gd name="connsiteY6" fmla="*/ 102489 h 1084364"/>
                <a:gd name="connsiteX7" fmla="*/ 195502 w 2782493"/>
                <a:gd name="connsiteY7" fmla="*/ 257270 h 1084364"/>
                <a:gd name="connsiteX8" fmla="*/ 64533 w 2782493"/>
                <a:gd name="connsiteY8" fmla="*/ 445389 h 1084364"/>
                <a:gd name="connsiteX9" fmla="*/ 5002 w 2782493"/>
                <a:gd name="connsiteY9" fmla="*/ 626364 h 1084364"/>
                <a:gd name="connsiteX10" fmla="*/ 7383 w 2782493"/>
                <a:gd name="connsiteY10" fmla="*/ 778764 h 1084364"/>
                <a:gd name="connsiteX11" fmla="*/ 40721 w 2782493"/>
                <a:gd name="connsiteY11" fmla="*/ 881158 h 1084364"/>
                <a:gd name="connsiteX12" fmla="*/ 100252 w 2782493"/>
                <a:gd name="connsiteY12" fmla="*/ 957357 h 1084364"/>
                <a:gd name="connsiteX13" fmla="*/ 221696 w 2782493"/>
                <a:gd name="connsiteY13" fmla="*/ 1035939 h 1084364"/>
                <a:gd name="connsiteX14" fmla="*/ 397908 w 2782493"/>
                <a:gd name="connsiteY14" fmla="*/ 1081184 h 1084364"/>
                <a:gd name="connsiteX15" fmla="*/ 652702 w 2782493"/>
                <a:gd name="connsiteY15" fmla="*/ 1071657 h 1084364"/>
                <a:gd name="connsiteX16" fmla="*/ 974171 w 2782493"/>
                <a:gd name="connsiteY16" fmla="*/ 1000221 h 1084364"/>
                <a:gd name="connsiteX17" fmla="*/ 1359932 w 2782493"/>
                <a:gd name="connsiteY17" fmla="*/ 828770 h 1084364"/>
                <a:gd name="connsiteX18" fmla="*/ 1962389 w 2782493"/>
                <a:gd name="connsiteY18" fmla="*/ 485870 h 1084364"/>
                <a:gd name="connsiteX19" fmla="*/ 2391014 w 2782493"/>
                <a:gd name="connsiteY19" fmla="*/ 250126 h 1084364"/>
                <a:gd name="connsiteX20" fmla="*/ 2782493 w 278249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49776 w 2781973"/>
                <a:gd name="connsiteY6" fmla="*/ 102489 h 1084364"/>
                <a:gd name="connsiteX7" fmla="*/ 194982 w 2781973"/>
                <a:gd name="connsiteY7" fmla="*/ 257270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49776 w 2781973"/>
                <a:gd name="connsiteY6" fmla="*/ 102489 h 1084364"/>
                <a:gd name="connsiteX7" fmla="*/ 197363 w 2781973"/>
                <a:gd name="connsiteY7" fmla="*/ 247745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66445 w 2781973"/>
                <a:gd name="connsiteY6" fmla="*/ 95346 h 1084364"/>
                <a:gd name="connsiteX7" fmla="*/ 197363 w 2781973"/>
                <a:gd name="connsiteY7" fmla="*/ 247745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452 w 2782312"/>
                <a:gd name="connsiteY0" fmla="*/ 21526 h 1084364"/>
                <a:gd name="connsiteX1" fmla="*/ 2528946 w 2782312"/>
                <a:gd name="connsiteY1" fmla="*/ 35814 h 1084364"/>
                <a:gd name="connsiteX2" fmla="*/ 2183665 w 2782312"/>
                <a:gd name="connsiteY2" fmla="*/ 31051 h 1084364"/>
                <a:gd name="connsiteX3" fmla="*/ 1695508 w 2782312"/>
                <a:gd name="connsiteY3" fmla="*/ 14383 h 1084364"/>
                <a:gd name="connsiteX4" fmla="*/ 1307365 w 2782312"/>
                <a:gd name="connsiteY4" fmla="*/ 95 h 1084364"/>
                <a:gd name="connsiteX5" fmla="*/ 819208 w 2782312"/>
                <a:gd name="connsiteY5" fmla="*/ 21526 h 1084364"/>
                <a:gd name="connsiteX6" fmla="*/ 466784 w 2782312"/>
                <a:gd name="connsiteY6" fmla="*/ 95346 h 1084364"/>
                <a:gd name="connsiteX7" fmla="*/ 197702 w 2782312"/>
                <a:gd name="connsiteY7" fmla="*/ 247745 h 1084364"/>
                <a:gd name="connsiteX8" fmla="*/ 57208 w 2782312"/>
                <a:gd name="connsiteY8" fmla="*/ 438245 h 1084364"/>
                <a:gd name="connsiteX9" fmla="*/ 4821 w 2782312"/>
                <a:gd name="connsiteY9" fmla="*/ 626364 h 1084364"/>
                <a:gd name="connsiteX10" fmla="*/ 7202 w 2782312"/>
                <a:gd name="connsiteY10" fmla="*/ 778764 h 1084364"/>
                <a:gd name="connsiteX11" fmla="*/ 47684 w 2782312"/>
                <a:gd name="connsiteY11" fmla="*/ 885921 h 1084364"/>
                <a:gd name="connsiteX12" fmla="*/ 100071 w 2782312"/>
                <a:gd name="connsiteY12" fmla="*/ 957357 h 1084364"/>
                <a:gd name="connsiteX13" fmla="*/ 221515 w 2782312"/>
                <a:gd name="connsiteY13" fmla="*/ 1035939 h 1084364"/>
                <a:gd name="connsiteX14" fmla="*/ 397727 w 2782312"/>
                <a:gd name="connsiteY14" fmla="*/ 1081184 h 1084364"/>
                <a:gd name="connsiteX15" fmla="*/ 652521 w 2782312"/>
                <a:gd name="connsiteY15" fmla="*/ 1071657 h 1084364"/>
                <a:gd name="connsiteX16" fmla="*/ 973990 w 2782312"/>
                <a:gd name="connsiteY16" fmla="*/ 1000221 h 1084364"/>
                <a:gd name="connsiteX17" fmla="*/ 1359751 w 2782312"/>
                <a:gd name="connsiteY17" fmla="*/ 828770 h 1084364"/>
                <a:gd name="connsiteX18" fmla="*/ 1962208 w 2782312"/>
                <a:gd name="connsiteY18" fmla="*/ 485870 h 1084364"/>
                <a:gd name="connsiteX19" fmla="*/ 2390833 w 2782312"/>
                <a:gd name="connsiteY19" fmla="*/ 250126 h 1084364"/>
                <a:gd name="connsiteX20" fmla="*/ 2782312 w 2782312"/>
                <a:gd name="connsiteY20" fmla="*/ 115347 h 1084364"/>
                <a:gd name="connsiteX0" fmla="*/ 2769452 w 2782312"/>
                <a:gd name="connsiteY0" fmla="*/ 21526 h 1084364"/>
                <a:gd name="connsiteX1" fmla="*/ 2528946 w 2782312"/>
                <a:gd name="connsiteY1" fmla="*/ 35814 h 1084364"/>
                <a:gd name="connsiteX2" fmla="*/ 2183665 w 2782312"/>
                <a:gd name="connsiteY2" fmla="*/ 31051 h 1084364"/>
                <a:gd name="connsiteX3" fmla="*/ 1695508 w 2782312"/>
                <a:gd name="connsiteY3" fmla="*/ 14383 h 1084364"/>
                <a:gd name="connsiteX4" fmla="*/ 1307365 w 2782312"/>
                <a:gd name="connsiteY4" fmla="*/ 95 h 1084364"/>
                <a:gd name="connsiteX5" fmla="*/ 819208 w 2782312"/>
                <a:gd name="connsiteY5" fmla="*/ 21526 h 1084364"/>
                <a:gd name="connsiteX6" fmla="*/ 466784 w 2782312"/>
                <a:gd name="connsiteY6" fmla="*/ 95346 h 1084364"/>
                <a:gd name="connsiteX7" fmla="*/ 197702 w 2782312"/>
                <a:gd name="connsiteY7" fmla="*/ 247745 h 1084364"/>
                <a:gd name="connsiteX8" fmla="*/ 57208 w 2782312"/>
                <a:gd name="connsiteY8" fmla="*/ 438245 h 1084364"/>
                <a:gd name="connsiteX9" fmla="*/ 4821 w 2782312"/>
                <a:gd name="connsiteY9" fmla="*/ 626364 h 1084364"/>
                <a:gd name="connsiteX10" fmla="*/ 7202 w 2782312"/>
                <a:gd name="connsiteY10" fmla="*/ 778764 h 1084364"/>
                <a:gd name="connsiteX11" fmla="*/ 47684 w 2782312"/>
                <a:gd name="connsiteY11" fmla="*/ 885921 h 1084364"/>
                <a:gd name="connsiteX12" fmla="*/ 116740 w 2782312"/>
                <a:gd name="connsiteY12" fmla="*/ 962119 h 1084364"/>
                <a:gd name="connsiteX13" fmla="*/ 221515 w 2782312"/>
                <a:gd name="connsiteY13" fmla="*/ 1035939 h 1084364"/>
                <a:gd name="connsiteX14" fmla="*/ 397727 w 2782312"/>
                <a:gd name="connsiteY14" fmla="*/ 1081184 h 1084364"/>
                <a:gd name="connsiteX15" fmla="*/ 652521 w 2782312"/>
                <a:gd name="connsiteY15" fmla="*/ 1071657 h 1084364"/>
                <a:gd name="connsiteX16" fmla="*/ 973990 w 2782312"/>
                <a:gd name="connsiteY16" fmla="*/ 1000221 h 1084364"/>
                <a:gd name="connsiteX17" fmla="*/ 1359751 w 2782312"/>
                <a:gd name="connsiteY17" fmla="*/ 828770 h 1084364"/>
                <a:gd name="connsiteX18" fmla="*/ 1962208 w 2782312"/>
                <a:gd name="connsiteY18" fmla="*/ 485870 h 1084364"/>
                <a:gd name="connsiteX19" fmla="*/ 2390833 w 2782312"/>
                <a:gd name="connsiteY19" fmla="*/ 250126 h 1084364"/>
                <a:gd name="connsiteX20" fmla="*/ 2782312 w 2782312"/>
                <a:gd name="connsiteY20" fmla="*/ 115347 h 1084364"/>
                <a:gd name="connsiteX0" fmla="*/ 2769452 w 2782312"/>
                <a:gd name="connsiteY0" fmla="*/ 21526 h 1084716"/>
                <a:gd name="connsiteX1" fmla="*/ 2528946 w 2782312"/>
                <a:gd name="connsiteY1" fmla="*/ 35814 h 1084716"/>
                <a:gd name="connsiteX2" fmla="*/ 2183665 w 2782312"/>
                <a:gd name="connsiteY2" fmla="*/ 31051 h 1084716"/>
                <a:gd name="connsiteX3" fmla="*/ 1695508 w 2782312"/>
                <a:gd name="connsiteY3" fmla="*/ 14383 h 1084716"/>
                <a:gd name="connsiteX4" fmla="*/ 1307365 w 2782312"/>
                <a:gd name="connsiteY4" fmla="*/ 95 h 1084716"/>
                <a:gd name="connsiteX5" fmla="*/ 819208 w 2782312"/>
                <a:gd name="connsiteY5" fmla="*/ 21526 h 1084716"/>
                <a:gd name="connsiteX6" fmla="*/ 466784 w 2782312"/>
                <a:gd name="connsiteY6" fmla="*/ 95346 h 1084716"/>
                <a:gd name="connsiteX7" fmla="*/ 197702 w 2782312"/>
                <a:gd name="connsiteY7" fmla="*/ 247745 h 1084716"/>
                <a:gd name="connsiteX8" fmla="*/ 57208 w 2782312"/>
                <a:gd name="connsiteY8" fmla="*/ 438245 h 1084716"/>
                <a:gd name="connsiteX9" fmla="*/ 4821 w 2782312"/>
                <a:gd name="connsiteY9" fmla="*/ 626364 h 1084716"/>
                <a:gd name="connsiteX10" fmla="*/ 7202 w 2782312"/>
                <a:gd name="connsiteY10" fmla="*/ 778764 h 1084716"/>
                <a:gd name="connsiteX11" fmla="*/ 47684 w 2782312"/>
                <a:gd name="connsiteY11" fmla="*/ 885921 h 1084716"/>
                <a:gd name="connsiteX12" fmla="*/ 116740 w 2782312"/>
                <a:gd name="connsiteY12" fmla="*/ 962119 h 1084716"/>
                <a:gd name="connsiteX13" fmla="*/ 231040 w 2782312"/>
                <a:gd name="connsiteY13" fmla="*/ 1031177 h 1084716"/>
                <a:gd name="connsiteX14" fmla="*/ 397727 w 2782312"/>
                <a:gd name="connsiteY14" fmla="*/ 1081184 h 1084716"/>
                <a:gd name="connsiteX15" fmla="*/ 652521 w 2782312"/>
                <a:gd name="connsiteY15" fmla="*/ 1071657 h 1084716"/>
                <a:gd name="connsiteX16" fmla="*/ 973990 w 2782312"/>
                <a:gd name="connsiteY16" fmla="*/ 1000221 h 1084716"/>
                <a:gd name="connsiteX17" fmla="*/ 1359751 w 2782312"/>
                <a:gd name="connsiteY17" fmla="*/ 828770 h 1084716"/>
                <a:gd name="connsiteX18" fmla="*/ 1962208 w 2782312"/>
                <a:gd name="connsiteY18" fmla="*/ 485870 h 1084716"/>
                <a:gd name="connsiteX19" fmla="*/ 2390833 w 2782312"/>
                <a:gd name="connsiteY19" fmla="*/ 250126 h 1084716"/>
                <a:gd name="connsiteX20" fmla="*/ 2782312 w 2782312"/>
                <a:gd name="connsiteY20" fmla="*/ 115347 h 1084716"/>
                <a:gd name="connsiteX0" fmla="*/ 2769452 w 2782312"/>
                <a:gd name="connsiteY0" fmla="*/ 21526 h 1076861"/>
                <a:gd name="connsiteX1" fmla="*/ 2528946 w 2782312"/>
                <a:gd name="connsiteY1" fmla="*/ 35814 h 1076861"/>
                <a:gd name="connsiteX2" fmla="*/ 2183665 w 2782312"/>
                <a:gd name="connsiteY2" fmla="*/ 31051 h 1076861"/>
                <a:gd name="connsiteX3" fmla="*/ 1695508 w 2782312"/>
                <a:gd name="connsiteY3" fmla="*/ 14383 h 1076861"/>
                <a:gd name="connsiteX4" fmla="*/ 1307365 w 2782312"/>
                <a:gd name="connsiteY4" fmla="*/ 95 h 1076861"/>
                <a:gd name="connsiteX5" fmla="*/ 819208 w 2782312"/>
                <a:gd name="connsiteY5" fmla="*/ 21526 h 1076861"/>
                <a:gd name="connsiteX6" fmla="*/ 466784 w 2782312"/>
                <a:gd name="connsiteY6" fmla="*/ 95346 h 1076861"/>
                <a:gd name="connsiteX7" fmla="*/ 197702 w 2782312"/>
                <a:gd name="connsiteY7" fmla="*/ 247745 h 1076861"/>
                <a:gd name="connsiteX8" fmla="*/ 57208 w 2782312"/>
                <a:gd name="connsiteY8" fmla="*/ 438245 h 1076861"/>
                <a:gd name="connsiteX9" fmla="*/ 4821 w 2782312"/>
                <a:gd name="connsiteY9" fmla="*/ 626364 h 1076861"/>
                <a:gd name="connsiteX10" fmla="*/ 7202 w 2782312"/>
                <a:gd name="connsiteY10" fmla="*/ 778764 h 1076861"/>
                <a:gd name="connsiteX11" fmla="*/ 47684 w 2782312"/>
                <a:gd name="connsiteY11" fmla="*/ 885921 h 1076861"/>
                <a:gd name="connsiteX12" fmla="*/ 116740 w 2782312"/>
                <a:gd name="connsiteY12" fmla="*/ 962119 h 1076861"/>
                <a:gd name="connsiteX13" fmla="*/ 231040 w 2782312"/>
                <a:gd name="connsiteY13" fmla="*/ 1031177 h 1076861"/>
                <a:gd name="connsiteX14" fmla="*/ 407252 w 2782312"/>
                <a:gd name="connsiteY14" fmla="*/ 1066896 h 1076861"/>
                <a:gd name="connsiteX15" fmla="*/ 652521 w 2782312"/>
                <a:gd name="connsiteY15" fmla="*/ 1071657 h 1076861"/>
                <a:gd name="connsiteX16" fmla="*/ 973990 w 2782312"/>
                <a:gd name="connsiteY16" fmla="*/ 1000221 h 1076861"/>
                <a:gd name="connsiteX17" fmla="*/ 1359751 w 2782312"/>
                <a:gd name="connsiteY17" fmla="*/ 828770 h 1076861"/>
                <a:gd name="connsiteX18" fmla="*/ 1962208 w 2782312"/>
                <a:gd name="connsiteY18" fmla="*/ 485870 h 1076861"/>
                <a:gd name="connsiteX19" fmla="*/ 2390833 w 2782312"/>
                <a:gd name="connsiteY19" fmla="*/ 250126 h 1076861"/>
                <a:gd name="connsiteX20" fmla="*/ 2782312 w 2782312"/>
                <a:gd name="connsiteY20" fmla="*/ 115347 h 1076861"/>
                <a:gd name="connsiteX0" fmla="*/ 2769452 w 2782312"/>
                <a:gd name="connsiteY0" fmla="*/ 21526 h 1070690"/>
                <a:gd name="connsiteX1" fmla="*/ 2528946 w 2782312"/>
                <a:gd name="connsiteY1" fmla="*/ 35814 h 1070690"/>
                <a:gd name="connsiteX2" fmla="*/ 2183665 w 2782312"/>
                <a:gd name="connsiteY2" fmla="*/ 31051 h 1070690"/>
                <a:gd name="connsiteX3" fmla="*/ 1695508 w 2782312"/>
                <a:gd name="connsiteY3" fmla="*/ 14383 h 1070690"/>
                <a:gd name="connsiteX4" fmla="*/ 1307365 w 2782312"/>
                <a:gd name="connsiteY4" fmla="*/ 95 h 1070690"/>
                <a:gd name="connsiteX5" fmla="*/ 819208 w 2782312"/>
                <a:gd name="connsiteY5" fmla="*/ 21526 h 1070690"/>
                <a:gd name="connsiteX6" fmla="*/ 466784 w 2782312"/>
                <a:gd name="connsiteY6" fmla="*/ 95346 h 1070690"/>
                <a:gd name="connsiteX7" fmla="*/ 197702 w 2782312"/>
                <a:gd name="connsiteY7" fmla="*/ 247745 h 1070690"/>
                <a:gd name="connsiteX8" fmla="*/ 57208 w 2782312"/>
                <a:gd name="connsiteY8" fmla="*/ 438245 h 1070690"/>
                <a:gd name="connsiteX9" fmla="*/ 4821 w 2782312"/>
                <a:gd name="connsiteY9" fmla="*/ 626364 h 1070690"/>
                <a:gd name="connsiteX10" fmla="*/ 7202 w 2782312"/>
                <a:gd name="connsiteY10" fmla="*/ 778764 h 1070690"/>
                <a:gd name="connsiteX11" fmla="*/ 47684 w 2782312"/>
                <a:gd name="connsiteY11" fmla="*/ 885921 h 1070690"/>
                <a:gd name="connsiteX12" fmla="*/ 116740 w 2782312"/>
                <a:gd name="connsiteY12" fmla="*/ 962119 h 1070690"/>
                <a:gd name="connsiteX13" fmla="*/ 231040 w 2782312"/>
                <a:gd name="connsiteY13" fmla="*/ 1031177 h 1070690"/>
                <a:gd name="connsiteX14" fmla="*/ 407252 w 2782312"/>
                <a:gd name="connsiteY14" fmla="*/ 1066896 h 1070690"/>
                <a:gd name="connsiteX15" fmla="*/ 654903 w 2782312"/>
                <a:gd name="connsiteY15" fmla="*/ 1062132 h 1070690"/>
                <a:gd name="connsiteX16" fmla="*/ 973990 w 2782312"/>
                <a:gd name="connsiteY16" fmla="*/ 1000221 h 1070690"/>
                <a:gd name="connsiteX17" fmla="*/ 1359751 w 2782312"/>
                <a:gd name="connsiteY17" fmla="*/ 828770 h 1070690"/>
                <a:gd name="connsiteX18" fmla="*/ 1962208 w 2782312"/>
                <a:gd name="connsiteY18" fmla="*/ 485870 h 1070690"/>
                <a:gd name="connsiteX19" fmla="*/ 2390833 w 2782312"/>
                <a:gd name="connsiteY19" fmla="*/ 250126 h 1070690"/>
                <a:gd name="connsiteX20" fmla="*/ 2782312 w 2782312"/>
                <a:gd name="connsiteY20" fmla="*/ 115347 h 1070690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59751 w 2782312"/>
                <a:gd name="connsiteY17" fmla="*/ 828770 h 1071373"/>
                <a:gd name="connsiteX18" fmla="*/ 1962208 w 2782312"/>
                <a:gd name="connsiteY18" fmla="*/ 485870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85870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76345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4183 w 2782312"/>
                <a:gd name="connsiteY1" fmla="*/ 26289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76345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17 h 1071364"/>
                <a:gd name="connsiteX1" fmla="*/ 2524183 w 2782312"/>
                <a:gd name="connsiteY1" fmla="*/ 26280 h 1071364"/>
                <a:gd name="connsiteX2" fmla="*/ 2159853 w 2782312"/>
                <a:gd name="connsiteY2" fmla="*/ 23899 h 1071364"/>
                <a:gd name="connsiteX3" fmla="*/ 1695508 w 2782312"/>
                <a:gd name="connsiteY3" fmla="*/ 14374 h 1071364"/>
                <a:gd name="connsiteX4" fmla="*/ 1307365 w 2782312"/>
                <a:gd name="connsiteY4" fmla="*/ 86 h 1071364"/>
                <a:gd name="connsiteX5" fmla="*/ 819208 w 2782312"/>
                <a:gd name="connsiteY5" fmla="*/ 21517 h 1071364"/>
                <a:gd name="connsiteX6" fmla="*/ 466784 w 2782312"/>
                <a:gd name="connsiteY6" fmla="*/ 95337 h 1071364"/>
                <a:gd name="connsiteX7" fmla="*/ 197702 w 2782312"/>
                <a:gd name="connsiteY7" fmla="*/ 247736 h 1071364"/>
                <a:gd name="connsiteX8" fmla="*/ 57208 w 2782312"/>
                <a:gd name="connsiteY8" fmla="*/ 438236 h 1071364"/>
                <a:gd name="connsiteX9" fmla="*/ 4821 w 2782312"/>
                <a:gd name="connsiteY9" fmla="*/ 626355 h 1071364"/>
                <a:gd name="connsiteX10" fmla="*/ 7202 w 2782312"/>
                <a:gd name="connsiteY10" fmla="*/ 778755 h 1071364"/>
                <a:gd name="connsiteX11" fmla="*/ 47684 w 2782312"/>
                <a:gd name="connsiteY11" fmla="*/ 885912 h 1071364"/>
                <a:gd name="connsiteX12" fmla="*/ 116740 w 2782312"/>
                <a:gd name="connsiteY12" fmla="*/ 962110 h 1071364"/>
                <a:gd name="connsiteX13" fmla="*/ 231040 w 2782312"/>
                <a:gd name="connsiteY13" fmla="*/ 1031168 h 1071364"/>
                <a:gd name="connsiteX14" fmla="*/ 407252 w 2782312"/>
                <a:gd name="connsiteY14" fmla="*/ 1066887 h 1071364"/>
                <a:gd name="connsiteX15" fmla="*/ 654903 w 2782312"/>
                <a:gd name="connsiteY15" fmla="*/ 1062123 h 1071364"/>
                <a:gd name="connsiteX16" fmla="*/ 978753 w 2782312"/>
                <a:gd name="connsiteY16" fmla="*/ 988305 h 1071364"/>
                <a:gd name="connsiteX17" fmla="*/ 1371657 w 2782312"/>
                <a:gd name="connsiteY17" fmla="*/ 826380 h 1071364"/>
                <a:gd name="connsiteX18" fmla="*/ 1962208 w 2782312"/>
                <a:gd name="connsiteY18" fmla="*/ 476336 h 1071364"/>
                <a:gd name="connsiteX19" fmla="*/ 2390833 w 2782312"/>
                <a:gd name="connsiteY19" fmla="*/ 250117 h 1071364"/>
                <a:gd name="connsiteX20" fmla="*/ 2782312 w 2782312"/>
                <a:gd name="connsiteY20" fmla="*/ 115338 h 1071364"/>
                <a:gd name="connsiteX0" fmla="*/ 2769452 w 2782312"/>
                <a:gd name="connsiteY0" fmla="*/ 22004 h 1071851"/>
                <a:gd name="connsiteX1" fmla="*/ 2524183 w 2782312"/>
                <a:gd name="connsiteY1" fmla="*/ 26767 h 1071851"/>
                <a:gd name="connsiteX2" fmla="*/ 2159853 w 2782312"/>
                <a:gd name="connsiteY2" fmla="*/ 24386 h 1071851"/>
                <a:gd name="connsiteX3" fmla="*/ 1709796 w 2782312"/>
                <a:gd name="connsiteY3" fmla="*/ 7717 h 1071851"/>
                <a:gd name="connsiteX4" fmla="*/ 1307365 w 2782312"/>
                <a:gd name="connsiteY4" fmla="*/ 573 h 1071851"/>
                <a:gd name="connsiteX5" fmla="*/ 819208 w 2782312"/>
                <a:gd name="connsiteY5" fmla="*/ 22004 h 1071851"/>
                <a:gd name="connsiteX6" fmla="*/ 466784 w 2782312"/>
                <a:gd name="connsiteY6" fmla="*/ 95824 h 1071851"/>
                <a:gd name="connsiteX7" fmla="*/ 197702 w 2782312"/>
                <a:gd name="connsiteY7" fmla="*/ 248223 h 1071851"/>
                <a:gd name="connsiteX8" fmla="*/ 57208 w 2782312"/>
                <a:gd name="connsiteY8" fmla="*/ 438723 h 1071851"/>
                <a:gd name="connsiteX9" fmla="*/ 4821 w 2782312"/>
                <a:gd name="connsiteY9" fmla="*/ 626842 h 1071851"/>
                <a:gd name="connsiteX10" fmla="*/ 7202 w 2782312"/>
                <a:gd name="connsiteY10" fmla="*/ 779242 h 1071851"/>
                <a:gd name="connsiteX11" fmla="*/ 47684 w 2782312"/>
                <a:gd name="connsiteY11" fmla="*/ 886399 h 1071851"/>
                <a:gd name="connsiteX12" fmla="*/ 116740 w 2782312"/>
                <a:gd name="connsiteY12" fmla="*/ 962597 h 1071851"/>
                <a:gd name="connsiteX13" fmla="*/ 231040 w 2782312"/>
                <a:gd name="connsiteY13" fmla="*/ 1031655 h 1071851"/>
                <a:gd name="connsiteX14" fmla="*/ 407252 w 2782312"/>
                <a:gd name="connsiteY14" fmla="*/ 1067374 h 1071851"/>
                <a:gd name="connsiteX15" fmla="*/ 654903 w 2782312"/>
                <a:gd name="connsiteY15" fmla="*/ 1062610 h 1071851"/>
                <a:gd name="connsiteX16" fmla="*/ 978753 w 2782312"/>
                <a:gd name="connsiteY16" fmla="*/ 988792 h 1071851"/>
                <a:gd name="connsiteX17" fmla="*/ 1371657 w 2782312"/>
                <a:gd name="connsiteY17" fmla="*/ 826867 h 1071851"/>
                <a:gd name="connsiteX18" fmla="*/ 1962208 w 2782312"/>
                <a:gd name="connsiteY18" fmla="*/ 476823 h 1071851"/>
                <a:gd name="connsiteX19" fmla="*/ 2390833 w 2782312"/>
                <a:gd name="connsiteY19" fmla="*/ 250604 h 1071851"/>
                <a:gd name="connsiteX20" fmla="*/ 2782312 w 2782312"/>
                <a:gd name="connsiteY20" fmla="*/ 115825 h 1071851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466784 w 2782312"/>
                <a:gd name="connsiteY6" fmla="*/ 98086 h 1074113"/>
                <a:gd name="connsiteX7" fmla="*/ 197702 w 2782312"/>
                <a:gd name="connsiteY7" fmla="*/ 250485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197702 w 2782312"/>
                <a:gd name="connsiteY7" fmla="*/ 250485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97851 w 2782312"/>
                <a:gd name="connsiteY17" fmla="*/ 807698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97851 w 2782312"/>
                <a:gd name="connsiteY17" fmla="*/ 807698 h 1074113"/>
                <a:gd name="connsiteX18" fmla="*/ 1957446 w 2782312"/>
                <a:gd name="connsiteY18" fmla="*/ 471941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5456"/>
                <a:gd name="connsiteX1" fmla="*/ 2524183 w 2782312"/>
                <a:gd name="connsiteY1" fmla="*/ 29029 h 1075456"/>
                <a:gd name="connsiteX2" fmla="*/ 2159853 w 2782312"/>
                <a:gd name="connsiteY2" fmla="*/ 26648 h 1075456"/>
                <a:gd name="connsiteX3" fmla="*/ 1709796 w 2782312"/>
                <a:gd name="connsiteY3" fmla="*/ 9979 h 1075456"/>
                <a:gd name="connsiteX4" fmla="*/ 1304984 w 2782312"/>
                <a:gd name="connsiteY4" fmla="*/ 454 h 1075456"/>
                <a:gd name="connsiteX5" fmla="*/ 819208 w 2782312"/>
                <a:gd name="connsiteY5" fmla="*/ 24266 h 1075456"/>
                <a:gd name="connsiteX6" fmla="*/ 504884 w 2782312"/>
                <a:gd name="connsiteY6" fmla="*/ 83799 h 1075456"/>
                <a:gd name="connsiteX7" fmla="*/ 223895 w 2782312"/>
                <a:gd name="connsiteY7" fmla="*/ 236197 h 1075456"/>
                <a:gd name="connsiteX8" fmla="*/ 57208 w 2782312"/>
                <a:gd name="connsiteY8" fmla="*/ 440985 h 1075456"/>
                <a:gd name="connsiteX9" fmla="*/ 4821 w 2782312"/>
                <a:gd name="connsiteY9" fmla="*/ 629104 h 1075456"/>
                <a:gd name="connsiteX10" fmla="*/ 7202 w 2782312"/>
                <a:gd name="connsiteY10" fmla="*/ 781504 h 1075456"/>
                <a:gd name="connsiteX11" fmla="*/ 47684 w 2782312"/>
                <a:gd name="connsiteY11" fmla="*/ 888661 h 1075456"/>
                <a:gd name="connsiteX12" fmla="*/ 116740 w 2782312"/>
                <a:gd name="connsiteY12" fmla="*/ 964859 h 1075456"/>
                <a:gd name="connsiteX13" fmla="*/ 231040 w 2782312"/>
                <a:gd name="connsiteY13" fmla="*/ 1033917 h 1075456"/>
                <a:gd name="connsiteX14" fmla="*/ 407252 w 2782312"/>
                <a:gd name="connsiteY14" fmla="*/ 1069636 h 1075456"/>
                <a:gd name="connsiteX15" fmla="*/ 654903 w 2782312"/>
                <a:gd name="connsiteY15" fmla="*/ 1064872 h 1075456"/>
                <a:gd name="connsiteX16" fmla="*/ 1033522 w 2782312"/>
                <a:gd name="connsiteY16" fmla="*/ 969623 h 1075456"/>
                <a:gd name="connsiteX17" fmla="*/ 1397851 w 2782312"/>
                <a:gd name="connsiteY17" fmla="*/ 807698 h 1075456"/>
                <a:gd name="connsiteX18" fmla="*/ 1957446 w 2782312"/>
                <a:gd name="connsiteY18" fmla="*/ 471941 h 1075456"/>
                <a:gd name="connsiteX19" fmla="*/ 2390833 w 2782312"/>
                <a:gd name="connsiteY19" fmla="*/ 252866 h 1075456"/>
                <a:gd name="connsiteX20" fmla="*/ 2782312 w 2782312"/>
                <a:gd name="connsiteY20" fmla="*/ 118087 h 1075456"/>
                <a:gd name="connsiteX0" fmla="*/ 2769452 w 2782312"/>
                <a:gd name="connsiteY0" fmla="*/ 24266 h 1070346"/>
                <a:gd name="connsiteX1" fmla="*/ 2524183 w 2782312"/>
                <a:gd name="connsiteY1" fmla="*/ 29029 h 1070346"/>
                <a:gd name="connsiteX2" fmla="*/ 2159853 w 2782312"/>
                <a:gd name="connsiteY2" fmla="*/ 26648 h 1070346"/>
                <a:gd name="connsiteX3" fmla="*/ 1709796 w 2782312"/>
                <a:gd name="connsiteY3" fmla="*/ 9979 h 1070346"/>
                <a:gd name="connsiteX4" fmla="*/ 1304984 w 2782312"/>
                <a:gd name="connsiteY4" fmla="*/ 454 h 1070346"/>
                <a:gd name="connsiteX5" fmla="*/ 819208 w 2782312"/>
                <a:gd name="connsiteY5" fmla="*/ 24266 h 1070346"/>
                <a:gd name="connsiteX6" fmla="*/ 504884 w 2782312"/>
                <a:gd name="connsiteY6" fmla="*/ 83799 h 1070346"/>
                <a:gd name="connsiteX7" fmla="*/ 223895 w 2782312"/>
                <a:gd name="connsiteY7" fmla="*/ 236197 h 1070346"/>
                <a:gd name="connsiteX8" fmla="*/ 57208 w 2782312"/>
                <a:gd name="connsiteY8" fmla="*/ 440985 h 1070346"/>
                <a:gd name="connsiteX9" fmla="*/ 4821 w 2782312"/>
                <a:gd name="connsiteY9" fmla="*/ 629104 h 1070346"/>
                <a:gd name="connsiteX10" fmla="*/ 7202 w 2782312"/>
                <a:gd name="connsiteY10" fmla="*/ 781504 h 1070346"/>
                <a:gd name="connsiteX11" fmla="*/ 47684 w 2782312"/>
                <a:gd name="connsiteY11" fmla="*/ 888661 h 1070346"/>
                <a:gd name="connsiteX12" fmla="*/ 116740 w 2782312"/>
                <a:gd name="connsiteY12" fmla="*/ 964859 h 1070346"/>
                <a:gd name="connsiteX13" fmla="*/ 231040 w 2782312"/>
                <a:gd name="connsiteY13" fmla="*/ 1033917 h 1070346"/>
                <a:gd name="connsiteX14" fmla="*/ 407252 w 2782312"/>
                <a:gd name="connsiteY14" fmla="*/ 1069636 h 1070346"/>
                <a:gd name="connsiteX15" fmla="*/ 731103 w 2782312"/>
                <a:gd name="connsiteY15" fmla="*/ 1050584 h 1070346"/>
                <a:gd name="connsiteX16" fmla="*/ 1033522 w 2782312"/>
                <a:gd name="connsiteY16" fmla="*/ 969623 h 1070346"/>
                <a:gd name="connsiteX17" fmla="*/ 1397851 w 2782312"/>
                <a:gd name="connsiteY17" fmla="*/ 807698 h 1070346"/>
                <a:gd name="connsiteX18" fmla="*/ 1957446 w 2782312"/>
                <a:gd name="connsiteY18" fmla="*/ 471941 h 1070346"/>
                <a:gd name="connsiteX19" fmla="*/ 2390833 w 2782312"/>
                <a:gd name="connsiteY19" fmla="*/ 252866 h 1070346"/>
                <a:gd name="connsiteX20" fmla="*/ 2782312 w 2782312"/>
                <a:gd name="connsiteY20" fmla="*/ 118087 h 1070346"/>
                <a:gd name="connsiteX0" fmla="*/ 2769452 w 2782312"/>
                <a:gd name="connsiteY0" fmla="*/ 24266 h 1068150"/>
                <a:gd name="connsiteX1" fmla="*/ 2524183 w 2782312"/>
                <a:gd name="connsiteY1" fmla="*/ 29029 h 1068150"/>
                <a:gd name="connsiteX2" fmla="*/ 2159853 w 2782312"/>
                <a:gd name="connsiteY2" fmla="*/ 26648 h 1068150"/>
                <a:gd name="connsiteX3" fmla="*/ 1709796 w 2782312"/>
                <a:gd name="connsiteY3" fmla="*/ 9979 h 1068150"/>
                <a:gd name="connsiteX4" fmla="*/ 1304984 w 2782312"/>
                <a:gd name="connsiteY4" fmla="*/ 454 h 1068150"/>
                <a:gd name="connsiteX5" fmla="*/ 819208 w 2782312"/>
                <a:gd name="connsiteY5" fmla="*/ 24266 h 1068150"/>
                <a:gd name="connsiteX6" fmla="*/ 504884 w 2782312"/>
                <a:gd name="connsiteY6" fmla="*/ 83799 h 1068150"/>
                <a:gd name="connsiteX7" fmla="*/ 223895 w 2782312"/>
                <a:gd name="connsiteY7" fmla="*/ 236197 h 1068150"/>
                <a:gd name="connsiteX8" fmla="*/ 57208 w 2782312"/>
                <a:gd name="connsiteY8" fmla="*/ 440985 h 1068150"/>
                <a:gd name="connsiteX9" fmla="*/ 4821 w 2782312"/>
                <a:gd name="connsiteY9" fmla="*/ 629104 h 1068150"/>
                <a:gd name="connsiteX10" fmla="*/ 7202 w 2782312"/>
                <a:gd name="connsiteY10" fmla="*/ 781504 h 1068150"/>
                <a:gd name="connsiteX11" fmla="*/ 47684 w 2782312"/>
                <a:gd name="connsiteY11" fmla="*/ 888661 h 1068150"/>
                <a:gd name="connsiteX12" fmla="*/ 116740 w 2782312"/>
                <a:gd name="connsiteY12" fmla="*/ 964859 h 1068150"/>
                <a:gd name="connsiteX13" fmla="*/ 231040 w 2782312"/>
                <a:gd name="connsiteY13" fmla="*/ 1033917 h 1068150"/>
                <a:gd name="connsiteX14" fmla="*/ 457258 w 2782312"/>
                <a:gd name="connsiteY14" fmla="*/ 1067254 h 1068150"/>
                <a:gd name="connsiteX15" fmla="*/ 731103 w 2782312"/>
                <a:gd name="connsiteY15" fmla="*/ 1050584 h 1068150"/>
                <a:gd name="connsiteX16" fmla="*/ 1033522 w 2782312"/>
                <a:gd name="connsiteY16" fmla="*/ 969623 h 1068150"/>
                <a:gd name="connsiteX17" fmla="*/ 1397851 w 2782312"/>
                <a:gd name="connsiteY17" fmla="*/ 807698 h 1068150"/>
                <a:gd name="connsiteX18" fmla="*/ 1957446 w 2782312"/>
                <a:gd name="connsiteY18" fmla="*/ 471941 h 1068150"/>
                <a:gd name="connsiteX19" fmla="*/ 2390833 w 2782312"/>
                <a:gd name="connsiteY19" fmla="*/ 252866 h 1068150"/>
                <a:gd name="connsiteX20" fmla="*/ 2782312 w 2782312"/>
                <a:gd name="connsiteY20" fmla="*/ 118087 h 1068150"/>
                <a:gd name="connsiteX0" fmla="*/ 2769452 w 2782312"/>
                <a:gd name="connsiteY0" fmla="*/ 24266 h 1067701"/>
                <a:gd name="connsiteX1" fmla="*/ 2524183 w 2782312"/>
                <a:gd name="connsiteY1" fmla="*/ 29029 h 1067701"/>
                <a:gd name="connsiteX2" fmla="*/ 2159853 w 2782312"/>
                <a:gd name="connsiteY2" fmla="*/ 26648 h 1067701"/>
                <a:gd name="connsiteX3" fmla="*/ 1709796 w 2782312"/>
                <a:gd name="connsiteY3" fmla="*/ 9979 h 1067701"/>
                <a:gd name="connsiteX4" fmla="*/ 1304984 w 2782312"/>
                <a:gd name="connsiteY4" fmla="*/ 454 h 1067701"/>
                <a:gd name="connsiteX5" fmla="*/ 819208 w 2782312"/>
                <a:gd name="connsiteY5" fmla="*/ 24266 h 1067701"/>
                <a:gd name="connsiteX6" fmla="*/ 504884 w 2782312"/>
                <a:gd name="connsiteY6" fmla="*/ 83799 h 1067701"/>
                <a:gd name="connsiteX7" fmla="*/ 223895 w 2782312"/>
                <a:gd name="connsiteY7" fmla="*/ 236197 h 1067701"/>
                <a:gd name="connsiteX8" fmla="*/ 57208 w 2782312"/>
                <a:gd name="connsiteY8" fmla="*/ 440985 h 1067701"/>
                <a:gd name="connsiteX9" fmla="*/ 4821 w 2782312"/>
                <a:gd name="connsiteY9" fmla="*/ 629104 h 1067701"/>
                <a:gd name="connsiteX10" fmla="*/ 7202 w 2782312"/>
                <a:gd name="connsiteY10" fmla="*/ 781504 h 1067701"/>
                <a:gd name="connsiteX11" fmla="*/ 47684 w 2782312"/>
                <a:gd name="connsiteY11" fmla="*/ 888661 h 1067701"/>
                <a:gd name="connsiteX12" fmla="*/ 116740 w 2782312"/>
                <a:gd name="connsiteY12" fmla="*/ 964859 h 1067701"/>
                <a:gd name="connsiteX13" fmla="*/ 271521 w 2782312"/>
                <a:gd name="connsiteY13" fmla="*/ 1041060 h 1067701"/>
                <a:gd name="connsiteX14" fmla="*/ 457258 w 2782312"/>
                <a:gd name="connsiteY14" fmla="*/ 1067254 h 1067701"/>
                <a:gd name="connsiteX15" fmla="*/ 731103 w 2782312"/>
                <a:gd name="connsiteY15" fmla="*/ 1050584 h 1067701"/>
                <a:gd name="connsiteX16" fmla="*/ 1033522 w 2782312"/>
                <a:gd name="connsiteY16" fmla="*/ 969623 h 1067701"/>
                <a:gd name="connsiteX17" fmla="*/ 1397851 w 2782312"/>
                <a:gd name="connsiteY17" fmla="*/ 807698 h 1067701"/>
                <a:gd name="connsiteX18" fmla="*/ 1957446 w 2782312"/>
                <a:gd name="connsiteY18" fmla="*/ 471941 h 1067701"/>
                <a:gd name="connsiteX19" fmla="*/ 2390833 w 2782312"/>
                <a:gd name="connsiteY19" fmla="*/ 252866 h 1067701"/>
                <a:gd name="connsiteX20" fmla="*/ 2782312 w 2782312"/>
                <a:gd name="connsiteY20" fmla="*/ 118087 h 1067701"/>
                <a:gd name="connsiteX0" fmla="*/ 2769452 w 2782312"/>
                <a:gd name="connsiteY0" fmla="*/ 24266 h 1067701"/>
                <a:gd name="connsiteX1" fmla="*/ 2524183 w 2782312"/>
                <a:gd name="connsiteY1" fmla="*/ 29029 h 1067701"/>
                <a:gd name="connsiteX2" fmla="*/ 2159853 w 2782312"/>
                <a:gd name="connsiteY2" fmla="*/ 26648 h 1067701"/>
                <a:gd name="connsiteX3" fmla="*/ 1709796 w 2782312"/>
                <a:gd name="connsiteY3" fmla="*/ 9979 h 1067701"/>
                <a:gd name="connsiteX4" fmla="*/ 1304984 w 2782312"/>
                <a:gd name="connsiteY4" fmla="*/ 454 h 1067701"/>
                <a:gd name="connsiteX5" fmla="*/ 819208 w 2782312"/>
                <a:gd name="connsiteY5" fmla="*/ 24266 h 1067701"/>
                <a:gd name="connsiteX6" fmla="*/ 504884 w 2782312"/>
                <a:gd name="connsiteY6" fmla="*/ 83799 h 1067701"/>
                <a:gd name="connsiteX7" fmla="*/ 223895 w 2782312"/>
                <a:gd name="connsiteY7" fmla="*/ 236197 h 1067701"/>
                <a:gd name="connsiteX8" fmla="*/ 57208 w 2782312"/>
                <a:gd name="connsiteY8" fmla="*/ 440985 h 1067701"/>
                <a:gd name="connsiteX9" fmla="*/ 4821 w 2782312"/>
                <a:gd name="connsiteY9" fmla="*/ 629104 h 1067701"/>
                <a:gd name="connsiteX10" fmla="*/ 7202 w 2782312"/>
                <a:gd name="connsiteY10" fmla="*/ 781504 h 1067701"/>
                <a:gd name="connsiteX11" fmla="*/ 47684 w 2782312"/>
                <a:gd name="connsiteY11" fmla="*/ 888661 h 1067701"/>
                <a:gd name="connsiteX12" fmla="*/ 159603 w 2782312"/>
                <a:gd name="connsiteY12" fmla="*/ 983909 h 1067701"/>
                <a:gd name="connsiteX13" fmla="*/ 271521 w 2782312"/>
                <a:gd name="connsiteY13" fmla="*/ 1041060 h 1067701"/>
                <a:gd name="connsiteX14" fmla="*/ 457258 w 2782312"/>
                <a:gd name="connsiteY14" fmla="*/ 1067254 h 1067701"/>
                <a:gd name="connsiteX15" fmla="*/ 731103 w 2782312"/>
                <a:gd name="connsiteY15" fmla="*/ 1050584 h 1067701"/>
                <a:gd name="connsiteX16" fmla="*/ 1033522 w 2782312"/>
                <a:gd name="connsiteY16" fmla="*/ 969623 h 1067701"/>
                <a:gd name="connsiteX17" fmla="*/ 1397851 w 2782312"/>
                <a:gd name="connsiteY17" fmla="*/ 807698 h 1067701"/>
                <a:gd name="connsiteX18" fmla="*/ 1957446 w 2782312"/>
                <a:gd name="connsiteY18" fmla="*/ 471941 h 1067701"/>
                <a:gd name="connsiteX19" fmla="*/ 2390833 w 2782312"/>
                <a:gd name="connsiteY19" fmla="*/ 252866 h 1067701"/>
                <a:gd name="connsiteX20" fmla="*/ 2782312 w 2782312"/>
                <a:gd name="connsiteY20" fmla="*/ 118087 h 1067701"/>
                <a:gd name="connsiteX0" fmla="*/ 2771182 w 2784042"/>
                <a:gd name="connsiteY0" fmla="*/ 24266 h 1067701"/>
                <a:gd name="connsiteX1" fmla="*/ 2525913 w 2784042"/>
                <a:gd name="connsiteY1" fmla="*/ 29029 h 1067701"/>
                <a:gd name="connsiteX2" fmla="*/ 2161583 w 2784042"/>
                <a:gd name="connsiteY2" fmla="*/ 26648 h 1067701"/>
                <a:gd name="connsiteX3" fmla="*/ 1711526 w 2784042"/>
                <a:gd name="connsiteY3" fmla="*/ 9979 h 1067701"/>
                <a:gd name="connsiteX4" fmla="*/ 1306714 w 2784042"/>
                <a:gd name="connsiteY4" fmla="*/ 454 h 1067701"/>
                <a:gd name="connsiteX5" fmla="*/ 820938 w 2784042"/>
                <a:gd name="connsiteY5" fmla="*/ 24266 h 1067701"/>
                <a:gd name="connsiteX6" fmla="*/ 506614 w 2784042"/>
                <a:gd name="connsiteY6" fmla="*/ 83799 h 1067701"/>
                <a:gd name="connsiteX7" fmla="*/ 225625 w 2784042"/>
                <a:gd name="connsiteY7" fmla="*/ 236197 h 1067701"/>
                <a:gd name="connsiteX8" fmla="*/ 58938 w 2784042"/>
                <a:gd name="connsiteY8" fmla="*/ 440985 h 1067701"/>
                <a:gd name="connsiteX9" fmla="*/ 6551 w 2784042"/>
                <a:gd name="connsiteY9" fmla="*/ 629104 h 1067701"/>
                <a:gd name="connsiteX10" fmla="*/ 8932 w 2784042"/>
                <a:gd name="connsiteY10" fmla="*/ 781504 h 1067701"/>
                <a:gd name="connsiteX11" fmla="*/ 80371 w 2784042"/>
                <a:gd name="connsiteY11" fmla="*/ 905329 h 1067701"/>
                <a:gd name="connsiteX12" fmla="*/ 161333 w 2784042"/>
                <a:gd name="connsiteY12" fmla="*/ 983909 h 1067701"/>
                <a:gd name="connsiteX13" fmla="*/ 273251 w 2784042"/>
                <a:gd name="connsiteY13" fmla="*/ 1041060 h 1067701"/>
                <a:gd name="connsiteX14" fmla="*/ 458988 w 2784042"/>
                <a:gd name="connsiteY14" fmla="*/ 1067254 h 1067701"/>
                <a:gd name="connsiteX15" fmla="*/ 732833 w 2784042"/>
                <a:gd name="connsiteY15" fmla="*/ 1050584 h 1067701"/>
                <a:gd name="connsiteX16" fmla="*/ 1035252 w 2784042"/>
                <a:gd name="connsiteY16" fmla="*/ 969623 h 1067701"/>
                <a:gd name="connsiteX17" fmla="*/ 1399581 w 2784042"/>
                <a:gd name="connsiteY17" fmla="*/ 807698 h 1067701"/>
                <a:gd name="connsiteX18" fmla="*/ 1959176 w 2784042"/>
                <a:gd name="connsiteY18" fmla="*/ 471941 h 1067701"/>
                <a:gd name="connsiteX19" fmla="*/ 2392563 w 2784042"/>
                <a:gd name="connsiteY19" fmla="*/ 252866 h 1067701"/>
                <a:gd name="connsiteX20" fmla="*/ 2784042 w 2784042"/>
                <a:gd name="connsiteY20" fmla="*/ 118087 h 1067701"/>
                <a:gd name="connsiteX0" fmla="*/ 2770613 w 2783473"/>
                <a:gd name="connsiteY0" fmla="*/ 24266 h 1067701"/>
                <a:gd name="connsiteX1" fmla="*/ 2525344 w 2783473"/>
                <a:gd name="connsiteY1" fmla="*/ 29029 h 1067701"/>
                <a:gd name="connsiteX2" fmla="*/ 2161014 w 2783473"/>
                <a:gd name="connsiteY2" fmla="*/ 26648 h 1067701"/>
                <a:gd name="connsiteX3" fmla="*/ 1710957 w 2783473"/>
                <a:gd name="connsiteY3" fmla="*/ 9979 h 1067701"/>
                <a:gd name="connsiteX4" fmla="*/ 1306145 w 2783473"/>
                <a:gd name="connsiteY4" fmla="*/ 454 h 1067701"/>
                <a:gd name="connsiteX5" fmla="*/ 820369 w 2783473"/>
                <a:gd name="connsiteY5" fmla="*/ 24266 h 1067701"/>
                <a:gd name="connsiteX6" fmla="*/ 506045 w 2783473"/>
                <a:gd name="connsiteY6" fmla="*/ 83799 h 1067701"/>
                <a:gd name="connsiteX7" fmla="*/ 225056 w 2783473"/>
                <a:gd name="connsiteY7" fmla="*/ 236197 h 1067701"/>
                <a:gd name="connsiteX8" fmla="*/ 58369 w 2783473"/>
                <a:gd name="connsiteY8" fmla="*/ 440985 h 1067701"/>
                <a:gd name="connsiteX9" fmla="*/ 5982 w 2783473"/>
                <a:gd name="connsiteY9" fmla="*/ 629104 h 1067701"/>
                <a:gd name="connsiteX10" fmla="*/ 8363 w 2783473"/>
                <a:gd name="connsiteY10" fmla="*/ 781504 h 1067701"/>
                <a:gd name="connsiteX11" fmla="*/ 70277 w 2783473"/>
                <a:gd name="connsiteY11" fmla="*/ 900567 h 1067701"/>
                <a:gd name="connsiteX12" fmla="*/ 160764 w 2783473"/>
                <a:gd name="connsiteY12" fmla="*/ 983909 h 1067701"/>
                <a:gd name="connsiteX13" fmla="*/ 272682 w 2783473"/>
                <a:gd name="connsiteY13" fmla="*/ 1041060 h 1067701"/>
                <a:gd name="connsiteX14" fmla="*/ 458419 w 2783473"/>
                <a:gd name="connsiteY14" fmla="*/ 1067254 h 1067701"/>
                <a:gd name="connsiteX15" fmla="*/ 732264 w 2783473"/>
                <a:gd name="connsiteY15" fmla="*/ 1050584 h 1067701"/>
                <a:gd name="connsiteX16" fmla="*/ 1034683 w 2783473"/>
                <a:gd name="connsiteY16" fmla="*/ 969623 h 1067701"/>
                <a:gd name="connsiteX17" fmla="*/ 1399012 w 2783473"/>
                <a:gd name="connsiteY17" fmla="*/ 807698 h 1067701"/>
                <a:gd name="connsiteX18" fmla="*/ 1958607 w 2783473"/>
                <a:gd name="connsiteY18" fmla="*/ 471941 h 1067701"/>
                <a:gd name="connsiteX19" fmla="*/ 2391994 w 2783473"/>
                <a:gd name="connsiteY19" fmla="*/ 252866 h 1067701"/>
                <a:gd name="connsiteX20" fmla="*/ 2783473 w 2783473"/>
                <a:gd name="connsiteY20" fmla="*/ 118087 h 1067701"/>
                <a:gd name="connsiteX0" fmla="*/ 2769265 w 2782125"/>
                <a:gd name="connsiteY0" fmla="*/ 24266 h 1067701"/>
                <a:gd name="connsiteX1" fmla="*/ 2523996 w 2782125"/>
                <a:gd name="connsiteY1" fmla="*/ 29029 h 1067701"/>
                <a:gd name="connsiteX2" fmla="*/ 2159666 w 2782125"/>
                <a:gd name="connsiteY2" fmla="*/ 26648 h 1067701"/>
                <a:gd name="connsiteX3" fmla="*/ 1709609 w 2782125"/>
                <a:gd name="connsiteY3" fmla="*/ 9979 h 1067701"/>
                <a:gd name="connsiteX4" fmla="*/ 1304797 w 2782125"/>
                <a:gd name="connsiteY4" fmla="*/ 454 h 1067701"/>
                <a:gd name="connsiteX5" fmla="*/ 819021 w 2782125"/>
                <a:gd name="connsiteY5" fmla="*/ 24266 h 1067701"/>
                <a:gd name="connsiteX6" fmla="*/ 504697 w 2782125"/>
                <a:gd name="connsiteY6" fmla="*/ 83799 h 1067701"/>
                <a:gd name="connsiteX7" fmla="*/ 223708 w 2782125"/>
                <a:gd name="connsiteY7" fmla="*/ 236197 h 1067701"/>
                <a:gd name="connsiteX8" fmla="*/ 57021 w 2782125"/>
                <a:gd name="connsiteY8" fmla="*/ 440985 h 1067701"/>
                <a:gd name="connsiteX9" fmla="*/ 7015 w 2782125"/>
                <a:gd name="connsiteY9" fmla="*/ 614816 h 1067701"/>
                <a:gd name="connsiteX10" fmla="*/ 7015 w 2782125"/>
                <a:gd name="connsiteY10" fmla="*/ 781504 h 1067701"/>
                <a:gd name="connsiteX11" fmla="*/ 68929 w 2782125"/>
                <a:gd name="connsiteY11" fmla="*/ 900567 h 1067701"/>
                <a:gd name="connsiteX12" fmla="*/ 159416 w 2782125"/>
                <a:gd name="connsiteY12" fmla="*/ 983909 h 1067701"/>
                <a:gd name="connsiteX13" fmla="*/ 271334 w 2782125"/>
                <a:gd name="connsiteY13" fmla="*/ 1041060 h 1067701"/>
                <a:gd name="connsiteX14" fmla="*/ 457071 w 2782125"/>
                <a:gd name="connsiteY14" fmla="*/ 1067254 h 1067701"/>
                <a:gd name="connsiteX15" fmla="*/ 730916 w 2782125"/>
                <a:gd name="connsiteY15" fmla="*/ 1050584 h 1067701"/>
                <a:gd name="connsiteX16" fmla="*/ 1033335 w 2782125"/>
                <a:gd name="connsiteY16" fmla="*/ 969623 h 1067701"/>
                <a:gd name="connsiteX17" fmla="*/ 1397664 w 2782125"/>
                <a:gd name="connsiteY17" fmla="*/ 807698 h 1067701"/>
                <a:gd name="connsiteX18" fmla="*/ 1957259 w 2782125"/>
                <a:gd name="connsiteY18" fmla="*/ 471941 h 1067701"/>
                <a:gd name="connsiteX19" fmla="*/ 2390646 w 2782125"/>
                <a:gd name="connsiteY19" fmla="*/ 252866 h 1067701"/>
                <a:gd name="connsiteX20" fmla="*/ 2782125 w 2782125"/>
                <a:gd name="connsiteY20" fmla="*/ 118087 h 1067701"/>
                <a:gd name="connsiteX0" fmla="*/ 2769265 w 2782125"/>
                <a:gd name="connsiteY0" fmla="*/ 24266 h 1067701"/>
                <a:gd name="connsiteX1" fmla="*/ 2523996 w 2782125"/>
                <a:gd name="connsiteY1" fmla="*/ 29029 h 1067701"/>
                <a:gd name="connsiteX2" fmla="*/ 2159666 w 2782125"/>
                <a:gd name="connsiteY2" fmla="*/ 26648 h 1067701"/>
                <a:gd name="connsiteX3" fmla="*/ 1709609 w 2782125"/>
                <a:gd name="connsiteY3" fmla="*/ 9979 h 1067701"/>
                <a:gd name="connsiteX4" fmla="*/ 1304797 w 2782125"/>
                <a:gd name="connsiteY4" fmla="*/ 454 h 1067701"/>
                <a:gd name="connsiteX5" fmla="*/ 819021 w 2782125"/>
                <a:gd name="connsiteY5" fmla="*/ 24266 h 1067701"/>
                <a:gd name="connsiteX6" fmla="*/ 504697 w 2782125"/>
                <a:gd name="connsiteY6" fmla="*/ 83799 h 1067701"/>
                <a:gd name="connsiteX7" fmla="*/ 223708 w 2782125"/>
                <a:gd name="connsiteY7" fmla="*/ 236197 h 1067701"/>
                <a:gd name="connsiteX8" fmla="*/ 57021 w 2782125"/>
                <a:gd name="connsiteY8" fmla="*/ 440985 h 1067701"/>
                <a:gd name="connsiteX9" fmla="*/ 7015 w 2782125"/>
                <a:gd name="connsiteY9" fmla="*/ 600529 h 1067701"/>
                <a:gd name="connsiteX10" fmla="*/ 7015 w 2782125"/>
                <a:gd name="connsiteY10" fmla="*/ 781504 h 1067701"/>
                <a:gd name="connsiteX11" fmla="*/ 68929 w 2782125"/>
                <a:gd name="connsiteY11" fmla="*/ 900567 h 1067701"/>
                <a:gd name="connsiteX12" fmla="*/ 159416 w 2782125"/>
                <a:gd name="connsiteY12" fmla="*/ 983909 h 1067701"/>
                <a:gd name="connsiteX13" fmla="*/ 271334 w 2782125"/>
                <a:gd name="connsiteY13" fmla="*/ 1041060 h 1067701"/>
                <a:gd name="connsiteX14" fmla="*/ 457071 w 2782125"/>
                <a:gd name="connsiteY14" fmla="*/ 1067254 h 1067701"/>
                <a:gd name="connsiteX15" fmla="*/ 730916 w 2782125"/>
                <a:gd name="connsiteY15" fmla="*/ 1050584 h 1067701"/>
                <a:gd name="connsiteX16" fmla="*/ 1033335 w 2782125"/>
                <a:gd name="connsiteY16" fmla="*/ 969623 h 1067701"/>
                <a:gd name="connsiteX17" fmla="*/ 1397664 w 2782125"/>
                <a:gd name="connsiteY17" fmla="*/ 807698 h 1067701"/>
                <a:gd name="connsiteX18" fmla="*/ 1957259 w 2782125"/>
                <a:gd name="connsiteY18" fmla="*/ 471941 h 1067701"/>
                <a:gd name="connsiteX19" fmla="*/ 2390646 w 2782125"/>
                <a:gd name="connsiteY19" fmla="*/ 252866 h 1067701"/>
                <a:gd name="connsiteX20" fmla="*/ 2782125 w 2782125"/>
                <a:gd name="connsiteY20" fmla="*/ 118087 h 1067701"/>
                <a:gd name="connsiteX0" fmla="*/ 2770289 w 2783149"/>
                <a:gd name="connsiteY0" fmla="*/ 24266 h 1067701"/>
                <a:gd name="connsiteX1" fmla="*/ 2525020 w 2783149"/>
                <a:gd name="connsiteY1" fmla="*/ 29029 h 1067701"/>
                <a:gd name="connsiteX2" fmla="*/ 2160690 w 2783149"/>
                <a:gd name="connsiteY2" fmla="*/ 26648 h 1067701"/>
                <a:gd name="connsiteX3" fmla="*/ 1710633 w 2783149"/>
                <a:gd name="connsiteY3" fmla="*/ 9979 h 1067701"/>
                <a:gd name="connsiteX4" fmla="*/ 1305821 w 2783149"/>
                <a:gd name="connsiteY4" fmla="*/ 454 h 1067701"/>
                <a:gd name="connsiteX5" fmla="*/ 820045 w 2783149"/>
                <a:gd name="connsiteY5" fmla="*/ 24266 h 1067701"/>
                <a:gd name="connsiteX6" fmla="*/ 505721 w 2783149"/>
                <a:gd name="connsiteY6" fmla="*/ 83799 h 1067701"/>
                <a:gd name="connsiteX7" fmla="*/ 224732 w 2783149"/>
                <a:gd name="connsiteY7" fmla="*/ 236197 h 1067701"/>
                <a:gd name="connsiteX8" fmla="*/ 74714 w 2783149"/>
                <a:gd name="connsiteY8" fmla="*/ 410029 h 1067701"/>
                <a:gd name="connsiteX9" fmla="*/ 8039 w 2783149"/>
                <a:gd name="connsiteY9" fmla="*/ 600529 h 1067701"/>
                <a:gd name="connsiteX10" fmla="*/ 8039 w 2783149"/>
                <a:gd name="connsiteY10" fmla="*/ 781504 h 1067701"/>
                <a:gd name="connsiteX11" fmla="*/ 69953 w 2783149"/>
                <a:gd name="connsiteY11" fmla="*/ 900567 h 1067701"/>
                <a:gd name="connsiteX12" fmla="*/ 160440 w 2783149"/>
                <a:gd name="connsiteY12" fmla="*/ 983909 h 1067701"/>
                <a:gd name="connsiteX13" fmla="*/ 272358 w 2783149"/>
                <a:gd name="connsiteY13" fmla="*/ 1041060 h 1067701"/>
                <a:gd name="connsiteX14" fmla="*/ 458095 w 2783149"/>
                <a:gd name="connsiteY14" fmla="*/ 1067254 h 1067701"/>
                <a:gd name="connsiteX15" fmla="*/ 731940 w 2783149"/>
                <a:gd name="connsiteY15" fmla="*/ 1050584 h 1067701"/>
                <a:gd name="connsiteX16" fmla="*/ 1034359 w 2783149"/>
                <a:gd name="connsiteY16" fmla="*/ 969623 h 1067701"/>
                <a:gd name="connsiteX17" fmla="*/ 1398688 w 2783149"/>
                <a:gd name="connsiteY17" fmla="*/ 807698 h 1067701"/>
                <a:gd name="connsiteX18" fmla="*/ 1958283 w 2783149"/>
                <a:gd name="connsiteY18" fmla="*/ 471941 h 1067701"/>
                <a:gd name="connsiteX19" fmla="*/ 2391670 w 2783149"/>
                <a:gd name="connsiteY19" fmla="*/ 252866 h 1067701"/>
                <a:gd name="connsiteX20" fmla="*/ 2783149 w 2783149"/>
                <a:gd name="connsiteY20" fmla="*/ 118087 h 1067701"/>
                <a:gd name="connsiteX0" fmla="*/ 2770289 w 2783149"/>
                <a:gd name="connsiteY0" fmla="*/ 24266 h 1067519"/>
                <a:gd name="connsiteX1" fmla="*/ 2525020 w 2783149"/>
                <a:gd name="connsiteY1" fmla="*/ 29029 h 1067519"/>
                <a:gd name="connsiteX2" fmla="*/ 2160690 w 2783149"/>
                <a:gd name="connsiteY2" fmla="*/ 26648 h 1067519"/>
                <a:gd name="connsiteX3" fmla="*/ 1710633 w 2783149"/>
                <a:gd name="connsiteY3" fmla="*/ 9979 h 1067519"/>
                <a:gd name="connsiteX4" fmla="*/ 1305821 w 2783149"/>
                <a:gd name="connsiteY4" fmla="*/ 454 h 1067519"/>
                <a:gd name="connsiteX5" fmla="*/ 820045 w 2783149"/>
                <a:gd name="connsiteY5" fmla="*/ 24266 h 1067519"/>
                <a:gd name="connsiteX6" fmla="*/ 505721 w 2783149"/>
                <a:gd name="connsiteY6" fmla="*/ 83799 h 1067519"/>
                <a:gd name="connsiteX7" fmla="*/ 224732 w 2783149"/>
                <a:gd name="connsiteY7" fmla="*/ 236197 h 1067519"/>
                <a:gd name="connsiteX8" fmla="*/ 74714 w 2783149"/>
                <a:gd name="connsiteY8" fmla="*/ 410029 h 1067519"/>
                <a:gd name="connsiteX9" fmla="*/ 8039 w 2783149"/>
                <a:gd name="connsiteY9" fmla="*/ 600529 h 1067519"/>
                <a:gd name="connsiteX10" fmla="*/ 8039 w 2783149"/>
                <a:gd name="connsiteY10" fmla="*/ 781504 h 1067519"/>
                <a:gd name="connsiteX11" fmla="*/ 69953 w 2783149"/>
                <a:gd name="connsiteY11" fmla="*/ 900567 h 1067519"/>
                <a:gd name="connsiteX12" fmla="*/ 160440 w 2783149"/>
                <a:gd name="connsiteY12" fmla="*/ 983909 h 1067519"/>
                <a:gd name="connsiteX13" fmla="*/ 297758 w 2783149"/>
                <a:gd name="connsiteY13" fmla="*/ 1044235 h 1067519"/>
                <a:gd name="connsiteX14" fmla="*/ 458095 w 2783149"/>
                <a:gd name="connsiteY14" fmla="*/ 1067254 h 1067519"/>
                <a:gd name="connsiteX15" fmla="*/ 731940 w 2783149"/>
                <a:gd name="connsiteY15" fmla="*/ 1050584 h 1067519"/>
                <a:gd name="connsiteX16" fmla="*/ 1034359 w 2783149"/>
                <a:gd name="connsiteY16" fmla="*/ 969623 h 1067519"/>
                <a:gd name="connsiteX17" fmla="*/ 1398688 w 2783149"/>
                <a:gd name="connsiteY17" fmla="*/ 807698 h 1067519"/>
                <a:gd name="connsiteX18" fmla="*/ 1958283 w 2783149"/>
                <a:gd name="connsiteY18" fmla="*/ 471941 h 1067519"/>
                <a:gd name="connsiteX19" fmla="*/ 2391670 w 2783149"/>
                <a:gd name="connsiteY19" fmla="*/ 252866 h 1067519"/>
                <a:gd name="connsiteX20" fmla="*/ 2783149 w 2783149"/>
                <a:gd name="connsiteY20" fmla="*/ 118087 h 1067519"/>
                <a:gd name="connsiteX0" fmla="*/ 2770289 w 2783149"/>
                <a:gd name="connsiteY0" fmla="*/ 24266 h 1064631"/>
                <a:gd name="connsiteX1" fmla="*/ 2525020 w 2783149"/>
                <a:gd name="connsiteY1" fmla="*/ 29029 h 1064631"/>
                <a:gd name="connsiteX2" fmla="*/ 2160690 w 2783149"/>
                <a:gd name="connsiteY2" fmla="*/ 26648 h 1064631"/>
                <a:gd name="connsiteX3" fmla="*/ 1710633 w 2783149"/>
                <a:gd name="connsiteY3" fmla="*/ 9979 h 1064631"/>
                <a:gd name="connsiteX4" fmla="*/ 1305821 w 2783149"/>
                <a:gd name="connsiteY4" fmla="*/ 454 h 1064631"/>
                <a:gd name="connsiteX5" fmla="*/ 820045 w 2783149"/>
                <a:gd name="connsiteY5" fmla="*/ 24266 h 1064631"/>
                <a:gd name="connsiteX6" fmla="*/ 505721 w 2783149"/>
                <a:gd name="connsiteY6" fmla="*/ 83799 h 1064631"/>
                <a:gd name="connsiteX7" fmla="*/ 224732 w 2783149"/>
                <a:gd name="connsiteY7" fmla="*/ 236197 h 1064631"/>
                <a:gd name="connsiteX8" fmla="*/ 74714 w 2783149"/>
                <a:gd name="connsiteY8" fmla="*/ 410029 h 1064631"/>
                <a:gd name="connsiteX9" fmla="*/ 8039 w 2783149"/>
                <a:gd name="connsiteY9" fmla="*/ 600529 h 1064631"/>
                <a:gd name="connsiteX10" fmla="*/ 8039 w 2783149"/>
                <a:gd name="connsiteY10" fmla="*/ 781504 h 1064631"/>
                <a:gd name="connsiteX11" fmla="*/ 69953 w 2783149"/>
                <a:gd name="connsiteY11" fmla="*/ 900567 h 1064631"/>
                <a:gd name="connsiteX12" fmla="*/ 160440 w 2783149"/>
                <a:gd name="connsiteY12" fmla="*/ 983909 h 1064631"/>
                <a:gd name="connsiteX13" fmla="*/ 297758 w 2783149"/>
                <a:gd name="connsiteY13" fmla="*/ 1044235 h 1064631"/>
                <a:gd name="connsiteX14" fmla="*/ 493020 w 2783149"/>
                <a:gd name="connsiteY14" fmla="*/ 1064079 h 1064631"/>
                <a:gd name="connsiteX15" fmla="*/ 731940 w 2783149"/>
                <a:gd name="connsiteY15" fmla="*/ 1050584 h 1064631"/>
                <a:gd name="connsiteX16" fmla="*/ 1034359 w 2783149"/>
                <a:gd name="connsiteY16" fmla="*/ 969623 h 1064631"/>
                <a:gd name="connsiteX17" fmla="*/ 1398688 w 2783149"/>
                <a:gd name="connsiteY17" fmla="*/ 807698 h 1064631"/>
                <a:gd name="connsiteX18" fmla="*/ 1958283 w 2783149"/>
                <a:gd name="connsiteY18" fmla="*/ 471941 h 1064631"/>
                <a:gd name="connsiteX19" fmla="*/ 2391670 w 2783149"/>
                <a:gd name="connsiteY19" fmla="*/ 252866 h 1064631"/>
                <a:gd name="connsiteX20" fmla="*/ 2783149 w 2783149"/>
                <a:gd name="connsiteY20" fmla="*/ 118087 h 1064631"/>
                <a:gd name="connsiteX0" fmla="*/ 2770289 w 2783149"/>
                <a:gd name="connsiteY0" fmla="*/ 24266 h 1064079"/>
                <a:gd name="connsiteX1" fmla="*/ 2525020 w 2783149"/>
                <a:gd name="connsiteY1" fmla="*/ 29029 h 1064079"/>
                <a:gd name="connsiteX2" fmla="*/ 2160690 w 2783149"/>
                <a:gd name="connsiteY2" fmla="*/ 26648 h 1064079"/>
                <a:gd name="connsiteX3" fmla="*/ 1710633 w 2783149"/>
                <a:gd name="connsiteY3" fmla="*/ 9979 h 1064079"/>
                <a:gd name="connsiteX4" fmla="*/ 1305821 w 2783149"/>
                <a:gd name="connsiteY4" fmla="*/ 454 h 1064079"/>
                <a:gd name="connsiteX5" fmla="*/ 820045 w 2783149"/>
                <a:gd name="connsiteY5" fmla="*/ 24266 h 1064079"/>
                <a:gd name="connsiteX6" fmla="*/ 505721 w 2783149"/>
                <a:gd name="connsiteY6" fmla="*/ 83799 h 1064079"/>
                <a:gd name="connsiteX7" fmla="*/ 224732 w 2783149"/>
                <a:gd name="connsiteY7" fmla="*/ 236197 h 1064079"/>
                <a:gd name="connsiteX8" fmla="*/ 74714 w 2783149"/>
                <a:gd name="connsiteY8" fmla="*/ 410029 h 1064079"/>
                <a:gd name="connsiteX9" fmla="*/ 8039 w 2783149"/>
                <a:gd name="connsiteY9" fmla="*/ 600529 h 1064079"/>
                <a:gd name="connsiteX10" fmla="*/ 8039 w 2783149"/>
                <a:gd name="connsiteY10" fmla="*/ 781504 h 1064079"/>
                <a:gd name="connsiteX11" fmla="*/ 69953 w 2783149"/>
                <a:gd name="connsiteY11" fmla="*/ 900567 h 1064079"/>
                <a:gd name="connsiteX12" fmla="*/ 160440 w 2783149"/>
                <a:gd name="connsiteY12" fmla="*/ 983909 h 1064079"/>
                <a:gd name="connsiteX13" fmla="*/ 297758 w 2783149"/>
                <a:gd name="connsiteY13" fmla="*/ 1044235 h 1064079"/>
                <a:gd name="connsiteX14" fmla="*/ 493020 w 2783149"/>
                <a:gd name="connsiteY14" fmla="*/ 1064079 h 1064079"/>
                <a:gd name="connsiteX15" fmla="*/ 754165 w 2783149"/>
                <a:gd name="connsiteY15" fmla="*/ 1044234 h 1064079"/>
                <a:gd name="connsiteX16" fmla="*/ 1034359 w 2783149"/>
                <a:gd name="connsiteY16" fmla="*/ 969623 h 1064079"/>
                <a:gd name="connsiteX17" fmla="*/ 1398688 w 2783149"/>
                <a:gd name="connsiteY17" fmla="*/ 807698 h 1064079"/>
                <a:gd name="connsiteX18" fmla="*/ 1958283 w 2783149"/>
                <a:gd name="connsiteY18" fmla="*/ 471941 h 1064079"/>
                <a:gd name="connsiteX19" fmla="*/ 2391670 w 2783149"/>
                <a:gd name="connsiteY19" fmla="*/ 252866 h 1064079"/>
                <a:gd name="connsiteX20" fmla="*/ 2783149 w 2783149"/>
                <a:gd name="connsiteY20" fmla="*/ 118087 h 1064079"/>
                <a:gd name="connsiteX0" fmla="*/ 2770289 w 2783149"/>
                <a:gd name="connsiteY0" fmla="*/ 24266 h 1067254"/>
                <a:gd name="connsiteX1" fmla="*/ 2525020 w 2783149"/>
                <a:gd name="connsiteY1" fmla="*/ 29029 h 1067254"/>
                <a:gd name="connsiteX2" fmla="*/ 2160690 w 2783149"/>
                <a:gd name="connsiteY2" fmla="*/ 26648 h 1067254"/>
                <a:gd name="connsiteX3" fmla="*/ 1710633 w 2783149"/>
                <a:gd name="connsiteY3" fmla="*/ 9979 h 1067254"/>
                <a:gd name="connsiteX4" fmla="*/ 1305821 w 2783149"/>
                <a:gd name="connsiteY4" fmla="*/ 454 h 1067254"/>
                <a:gd name="connsiteX5" fmla="*/ 820045 w 2783149"/>
                <a:gd name="connsiteY5" fmla="*/ 24266 h 1067254"/>
                <a:gd name="connsiteX6" fmla="*/ 505721 w 2783149"/>
                <a:gd name="connsiteY6" fmla="*/ 83799 h 1067254"/>
                <a:gd name="connsiteX7" fmla="*/ 224732 w 2783149"/>
                <a:gd name="connsiteY7" fmla="*/ 236197 h 1067254"/>
                <a:gd name="connsiteX8" fmla="*/ 74714 w 2783149"/>
                <a:gd name="connsiteY8" fmla="*/ 410029 h 1067254"/>
                <a:gd name="connsiteX9" fmla="*/ 8039 w 2783149"/>
                <a:gd name="connsiteY9" fmla="*/ 600529 h 1067254"/>
                <a:gd name="connsiteX10" fmla="*/ 8039 w 2783149"/>
                <a:gd name="connsiteY10" fmla="*/ 781504 h 1067254"/>
                <a:gd name="connsiteX11" fmla="*/ 69953 w 2783149"/>
                <a:gd name="connsiteY11" fmla="*/ 900567 h 1067254"/>
                <a:gd name="connsiteX12" fmla="*/ 160440 w 2783149"/>
                <a:gd name="connsiteY12" fmla="*/ 983909 h 1067254"/>
                <a:gd name="connsiteX13" fmla="*/ 297758 w 2783149"/>
                <a:gd name="connsiteY13" fmla="*/ 1044235 h 1067254"/>
                <a:gd name="connsiteX14" fmla="*/ 480320 w 2783149"/>
                <a:gd name="connsiteY14" fmla="*/ 1067254 h 1067254"/>
                <a:gd name="connsiteX15" fmla="*/ 754165 w 2783149"/>
                <a:gd name="connsiteY15" fmla="*/ 1044234 h 1067254"/>
                <a:gd name="connsiteX16" fmla="*/ 1034359 w 2783149"/>
                <a:gd name="connsiteY16" fmla="*/ 969623 h 1067254"/>
                <a:gd name="connsiteX17" fmla="*/ 1398688 w 2783149"/>
                <a:gd name="connsiteY17" fmla="*/ 807698 h 1067254"/>
                <a:gd name="connsiteX18" fmla="*/ 1958283 w 2783149"/>
                <a:gd name="connsiteY18" fmla="*/ 471941 h 1067254"/>
                <a:gd name="connsiteX19" fmla="*/ 2391670 w 2783149"/>
                <a:gd name="connsiteY19" fmla="*/ 252866 h 1067254"/>
                <a:gd name="connsiteX20" fmla="*/ 2783149 w 2783149"/>
                <a:gd name="connsiteY20" fmla="*/ 118087 h 1067254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24732 w 2783149"/>
                <a:gd name="connsiteY7" fmla="*/ 235855 h 1066912"/>
                <a:gd name="connsiteX8" fmla="*/ 74714 w 2783149"/>
                <a:gd name="connsiteY8" fmla="*/ 409687 h 1066912"/>
                <a:gd name="connsiteX9" fmla="*/ 8039 w 2783149"/>
                <a:gd name="connsiteY9" fmla="*/ 600187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40607 w 2783149"/>
                <a:gd name="connsiteY7" fmla="*/ 219980 h 1066912"/>
                <a:gd name="connsiteX8" fmla="*/ 74714 w 2783149"/>
                <a:gd name="connsiteY8" fmla="*/ 409687 h 1066912"/>
                <a:gd name="connsiteX9" fmla="*/ 8039 w 2783149"/>
                <a:gd name="connsiteY9" fmla="*/ 600187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40607 w 2783149"/>
                <a:gd name="connsiteY7" fmla="*/ 219980 h 1066912"/>
                <a:gd name="connsiteX8" fmla="*/ 74714 w 2783149"/>
                <a:gd name="connsiteY8" fmla="*/ 409687 h 1066912"/>
                <a:gd name="connsiteX9" fmla="*/ 8039 w 2783149"/>
                <a:gd name="connsiteY9" fmla="*/ 603362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2256 w 2785116"/>
                <a:gd name="connsiteY0" fmla="*/ 23924 h 1066912"/>
                <a:gd name="connsiteX1" fmla="*/ 2526987 w 2785116"/>
                <a:gd name="connsiteY1" fmla="*/ 28687 h 1066912"/>
                <a:gd name="connsiteX2" fmla="*/ 2162657 w 2785116"/>
                <a:gd name="connsiteY2" fmla="*/ 26306 h 1066912"/>
                <a:gd name="connsiteX3" fmla="*/ 1712600 w 2785116"/>
                <a:gd name="connsiteY3" fmla="*/ 9637 h 1066912"/>
                <a:gd name="connsiteX4" fmla="*/ 1307788 w 2785116"/>
                <a:gd name="connsiteY4" fmla="*/ 112 h 1066912"/>
                <a:gd name="connsiteX5" fmla="*/ 882337 w 2785116"/>
                <a:gd name="connsiteY5" fmla="*/ 11224 h 1066912"/>
                <a:gd name="connsiteX6" fmla="*/ 507688 w 2785116"/>
                <a:gd name="connsiteY6" fmla="*/ 83457 h 1066912"/>
                <a:gd name="connsiteX7" fmla="*/ 242574 w 2785116"/>
                <a:gd name="connsiteY7" fmla="*/ 219980 h 1066912"/>
                <a:gd name="connsiteX8" fmla="*/ 76681 w 2785116"/>
                <a:gd name="connsiteY8" fmla="*/ 409687 h 1066912"/>
                <a:gd name="connsiteX9" fmla="*/ 6831 w 2785116"/>
                <a:gd name="connsiteY9" fmla="*/ 593837 h 1066912"/>
                <a:gd name="connsiteX10" fmla="*/ 10006 w 2785116"/>
                <a:gd name="connsiteY10" fmla="*/ 781162 h 1066912"/>
                <a:gd name="connsiteX11" fmla="*/ 71920 w 2785116"/>
                <a:gd name="connsiteY11" fmla="*/ 900225 h 1066912"/>
                <a:gd name="connsiteX12" fmla="*/ 162407 w 2785116"/>
                <a:gd name="connsiteY12" fmla="*/ 983567 h 1066912"/>
                <a:gd name="connsiteX13" fmla="*/ 299725 w 2785116"/>
                <a:gd name="connsiteY13" fmla="*/ 1043893 h 1066912"/>
                <a:gd name="connsiteX14" fmla="*/ 482287 w 2785116"/>
                <a:gd name="connsiteY14" fmla="*/ 1066912 h 1066912"/>
                <a:gd name="connsiteX15" fmla="*/ 756132 w 2785116"/>
                <a:gd name="connsiteY15" fmla="*/ 1043892 h 1066912"/>
                <a:gd name="connsiteX16" fmla="*/ 1036326 w 2785116"/>
                <a:gd name="connsiteY16" fmla="*/ 969281 h 1066912"/>
                <a:gd name="connsiteX17" fmla="*/ 1400655 w 2785116"/>
                <a:gd name="connsiteY17" fmla="*/ 807356 h 1066912"/>
                <a:gd name="connsiteX18" fmla="*/ 1960250 w 2785116"/>
                <a:gd name="connsiteY18" fmla="*/ 471599 h 1066912"/>
                <a:gd name="connsiteX19" fmla="*/ 2393637 w 2785116"/>
                <a:gd name="connsiteY19" fmla="*/ 252524 h 1066912"/>
                <a:gd name="connsiteX20" fmla="*/ 2785116 w 2785116"/>
                <a:gd name="connsiteY20" fmla="*/ 117745 h 1066912"/>
                <a:gd name="connsiteX0" fmla="*/ 2771933 w 2784793"/>
                <a:gd name="connsiteY0" fmla="*/ 23924 h 1066912"/>
                <a:gd name="connsiteX1" fmla="*/ 2526664 w 2784793"/>
                <a:gd name="connsiteY1" fmla="*/ 28687 h 1066912"/>
                <a:gd name="connsiteX2" fmla="*/ 2162334 w 2784793"/>
                <a:gd name="connsiteY2" fmla="*/ 26306 h 1066912"/>
                <a:gd name="connsiteX3" fmla="*/ 1712277 w 2784793"/>
                <a:gd name="connsiteY3" fmla="*/ 9637 h 1066912"/>
                <a:gd name="connsiteX4" fmla="*/ 1307465 w 2784793"/>
                <a:gd name="connsiteY4" fmla="*/ 112 h 1066912"/>
                <a:gd name="connsiteX5" fmla="*/ 882014 w 2784793"/>
                <a:gd name="connsiteY5" fmla="*/ 11224 h 1066912"/>
                <a:gd name="connsiteX6" fmla="*/ 507365 w 2784793"/>
                <a:gd name="connsiteY6" fmla="*/ 83457 h 1066912"/>
                <a:gd name="connsiteX7" fmla="*/ 242251 w 2784793"/>
                <a:gd name="connsiteY7" fmla="*/ 219980 h 1066912"/>
                <a:gd name="connsiteX8" fmla="*/ 76358 w 2784793"/>
                <a:gd name="connsiteY8" fmla="*/ 409687 h 1066912"/>
                <a:gd name="connsiteX9" fmla="*/ 6508 w 2784793"/>
                <a:gd name="connsiteY9" fmla="*/ 593837 h 1066912"/>
                <a:gd name="connsiteX10" fmla="*/ 9683 w 2784793"/>
                <a:gd name="connsiteY10" fmla="*/ 781162 h 1066912"/>
                <a:gd name="connsiteX11" fmla="*/ 65247 w 2784793"/>
                <a:gd name="connsiteY11" fmla="*/ 897050 h 1066912"/>
                <a:gd name="connsiteX12" fmla="*/ 162084 w 2784793"/>
                <a:gd name="connsiteY12" fmla="*/ 983567 h 1066912"/>
                <a:gd name="connsiteX13" fmla="*/ 299402 w 2784793"/>
                <a:gd name="connsiteY13" fmla="*/ 1043893 h 1066912"/>
                <a:gd name="connsiteX14" fmla="*/ 481964 w 2784793"/>
                <a:gd name="connsiteY14" fmla="*/ 1066912 h 1066912"/>
                <a:gd name="connsiteX15" fmla="*/ 755809 w 2784793"/>
                <a:gd name="connsiteY15" fmla="*/ 1043892 h 1066912"/>
                <a:gd name="connsiteX16" fmla="*/ 1036003 w 2784793"/>
                <a:gd name="connsiteY16" fmla="*/ 969281 h 1066912"/>
                <a:gd name="connsiteX17" fmla="*/ 1400332 w 2784793"/>
                <a:gd name="connsiteY17" fmla="*/ 807356 h 1066912"/>
                <a:gd name="connsiteX18" fmla="*/ 1959927 w 2784793"/>
                <a:gd name="connsiteY18" fmla="*/ 471599 h 1066912"/>
                <a:gd name="connsiteX19" fmla="*/ 2393314 w 2784793"/>
                <a:gd name="connsiteY19" fmla="*/ 252524 h 1066912"/>
                <a:gd name="connsiteX20" fmla="*/ 2784793 w 2784793"/>
                <a:gd name="connsiteY20" fmla="*/ 117745 h 1066912"/>
                <a:gd name="connsiteX0" fmla="*/ 2771573 w 2784433"/>
                <a:gd name="connsiteY0" fmla="*/ 23924 h 1066912"/>
                <a:gd name="connsiteX1" fmla="*/ 2526304 w 2784433"/>
                <a:gd name="connsiteY1" fmla="*/ 28687 h 1066912"/>
                <a:gd name="connsiteX2" fmla="*/ 2161974 w 2784433"/>
                <a:gd name="connsiteY2" fmla="*/ 26306 h 1066912"/>
                <a:gd name="connsiteX3" fmla="*/ 1711917 w 2784433"/>
                <a:gd name="connsiteY3" fmla="*/ 9637 h 1066912"/>
                <a:gd name="connsiteX4" fmla="*/ 1307105 w 2784433"/>
                <a:gd name="connsiteY4" fmla="*/ 112 h 1066912"/>
                <a:gd name="connsiteX5" fmla="*/ 881654 w 2784433"/>
                <a:gd name="connsiteY5" fmla="*/ 11224 h 1066912"/>
                <a:gd name="connsiteX6" fmla="*/ 507005 w 2784433"/>
                <a:gd name="connsiteY6" fmla="*/ 83457 h 1066912"/>
                <a:gd name="connsiteX7" fmla="*/ 241891 w 2784433"/>
                <a:gd name="connsiteY7" fmla="*/ 219980 h 1066912"/>
                <a:gd name="connsiteX8" fmla="*/ 75998 w 2784433"/>
                <a:gd name="connsiteY8" fmla="*/ 409687 h 1066912"/>
                <a:gd name="connsiteX9" fmla="*/ 6148 w 2784433"/>
                <a:gd name="connsiteY9" fmla="*/ 593837 h 1066912"/>
                <a:gd name="connsiteX10" fmla="*/ 9323 w 2784433"/>
                <a:gd name="connsiteY10" fmla="*/ 781162 h 1066912"/>
                <a:gd name="connsiteX11" fmla="*/ 57463 w 2784433"/>
                <a:gd name="connsiteY11" fmla="*/ 889625 h 1066912"/>
                <a:gd name="connsiteX12" fmla="*/ 161724 w 2784433"/>
                <a:gd name="connsiteY12" fmla="*/ 983567 h 1066912"/>
                <a:gd name="connsiteX13" fmla="*/ 299042 w 2784433"/>
                <a:gd name="connsiteY13" fmla="*/ 1043893 h 1066912"/>
                <a:gd name="connsiteX14" fmla="*/ 481604 w 2784433"/>
                <a:gd name="connsiteY14" fmla="*/ 1066912 h 1066912"/>
                <a:gd name="connsiteX15" fmla="*/ 755449 w 2784433"/>
                <a:gd name="connsiteY15" fmla="*/ 1043892 h 1066912"/>
                <a:gd name="connsiteX16" fmla="*/ 1035643 w 2784433"/>
                <a:gd name="connsiteY16" fmla="*/ 969281 h 1066912"/>
                <a:gd name="connsiteX17" fmla="*/ 1399972 w 2784433"/>
                <a:gd name="connsiteY17" fmla="*/ 807356 h 1066912"/>
                <a:gd name="connsiteX18" fmla="*/ 1959567 w 2784433"/>
                <a:gd name="connsiteY18" fmla="*/ 471599 h 1066912"/>
                <a:gd name="connsiteX19" fmla="*/ 2392954 w 2784433"/>
                <a:gd name="connsiteY19" fmla="*/ 252524 h 1066912"/>
                <a:gd name="connsiteX20" fmla="*/ 2784433 w 2784433"/>
                <a:gd name="connsiteY20" fmla="*/ 117745 h 1066912"/>
                <a:gd name="connsiteX0" fmla="*/ 2773995 w 2786855"/>
                <a:gd name="connsiteY0" fmla="*/ 23924 h 1066912"/>
                <a:gd name="connsiteX1" fmla="*/ 2528726 w 2786855"/>
                <a:gd name="connsiteY1" fmla="*/ 28687 h 1066912"/>
                <a:gd name="connsiteX2" fmla="*/ 2164396 w 2786855"/>
                <a:gd name="connsiteY2" fmla="*/ 26306 h 1066912"/>
                <a:gd name="connsiteX3" fmla="*/ 1714339 w 2786855"/>
                <a:gd name="connsiteY3" fmla="*/ 9637 h 1066912"/>
                <a:gd name="connsiteX4" fmla="*/ 1309527 w 2786855"/>
                <a:gd name="connsiteY4" fmla="*/ 112 h 1066912"/>
                <a:gd name="connsiteX5" fmla="*/ 884076 w 2786855"/>
                <a:gd name="connsiteY5" fmla="*/ 11224 h 1066912"/>
                <a:gd name="connsiteX6" fmla="*/ 509427 w 2786855"/>
                <a:gd name="connsiteY6" fmla="*/ 83457 h 1066912"/>
                <a:gd name="connsiteX7" fmla="*/ 244313 w 2786855"/>
                <a:gd name="connsiteY7" fmla="*/ 219980 h 1066912"/>
                <a:gd name="connsiteX8" fmla="*/ 78420 w 2786855"/>
                <a:gd name="connsiteY8" fmla="*/ 409687 h 1066912"/>
                <a:gd name="connsiteX9" fmla="*/ 8570 w 2786855"/>
                <a:gd name="connsiteY9" fmla="*/ 593837 h 1066912"/>
                <a:gd name="connsiteX10" fmla="*/ 6795 w 2786855"/>
                <a:gd name="connsiteY10" fmla="*/ 776213 h 1066912"/>
                <a:gd name="connsiteX11" fmla="*/ 59885 w 2786855"/>
                <a:gd name="connsiteY11" fmla="*/ 889625 h 1066912"/>
                <a:gd name="connsiteX12" fmla="*/ 164146 w 2786855"/>
                <a:gd name="connsiteY12" fmla="*/ 983567 h 1066912"/>
                <a:gd name="connsiteX13" fmla="*/ 301464 w 2786855"/>
                <a:gd name="connsiteY13" fmla="*/ 1043893 h 1066912"/>
                <a:gd name="connsiteX14" fmla="*/ 484026 w 2786855"/>
                <a:gd name="connsiteY14" fmla="*/ 1066912 h 1066912"/>
                <a:gd name="connsiteX15" fmla="*/ 757871 w 2786855"/>
                <a:gd name="connsiteY15" fmla="*/ 1043892 h 1066912"/>
                <a:gd name="connsiteX16" fmla="*/ 1038065 w 2786855"/>
                <a:gd name="connsiteY16" fmla="*/ 969281 h 1066912"/>
                <a:gd name="connsiteX17" fmla="*/ 1402394 w 2786855"/>
                <a:gd name="connsiteY17" fmla="*/ 807356 h 1066912"/>
                <a:gd name="connsiteX18" fmla="*/ 1961989 w 2786855"/>
                <a:gd name="connsiteY18" fmla="*/ 471599 h 1066912"/>
                <a:gd name="connsiteX19" fmla="*/ 2395376 w 2786855"/>
                <a:gd name="connsiteY19" fmla="*/ 252524 h 1066912"/>
                <a:gd name="connsiteX20" fmla="*/ 2786855 w 2786855"/>
                <a:gd name="connsiteY20" fmla="*/ 117745 h 106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86855" h="1066912">
                  <a:moveTo>
                    <a:pt x="2773995" y="23924"/>
                  </a:moveTo>
                  <a:cubicBezTo>
                    <a:pt x="2716448" y="28289"/>
                    <a:pt x="2630326" y="28290"/>
                    <a:pt x="2528726" y="28687"/>
                  </a:cubicBezTo>
                  <a:lnTo>
                    <a:pt x="2164396" y="26306"/>
                  </a:lnTo>
                  <a:cubicBezTo>
                    <a:pt x="2028665" y="23131"/>
                    <a:pt x="1856817" y="14003"/>
                    <a:pt x="1714339" y="9637"/>
                  </a:cubicBezTo>
                  <a:cubicBezTo>
                    <a:pt x="1571861" y="5271"/>
                    <a:pt x="1447904" y="-152"/>
                    <a:pt x="1309527" y="112"/>
                  </a:cubicBezTo>
                  <a:cubicBezTo>
                    <a:pt x="1171150" y="376"/>
                    <a:pt x="1017426" y="-2667"/>
                    <a:pt x="884076" y="11224"/>
                  </a:cubicBezTo>
                  <a:cubicBezTo>
                    <a:pt x="750726" y="25115"/>
                    <a:pt x="616054" y="48664"/>
                    <a:pt x="509427" y="83457"/>
                  </a:cubicBezTo>
                  <a:cubicBezTo>
                    <a:pt x="402800" y="118250"/>
                    <a:pt x="316147" y="165608"/>
                    <a:pt x="244313" y="219980"/>
                  </a:cubicBezTo>
                  <a:cubicBezTo>
                    <a:pt x="172479" y="274352"/>
                    <a:pt x="117711" y="347378"/>
                    <a:pt x="78420" y="409687"/>
                  </a:cubicBezTo>
                  <a:cubicBezTo>
                    <a:pt x="39130" y="471997"/>
                    <a:pt x="20507" y="532749"/>
                    <a:pt x="8570" y="593837"/>
                  </a:cubicBezTo>
                  <a:cubicBezTo>
                    <a:pt x="-3367" y="654925"/>
                    <a:pt x="-1757" y="726915"/>
                    <a:pt x="6795" y="776213"/>
                  </a:cubicBezTo>
                  <a:cubicBezTo>
                    <a:pt x="15347" y="825511"/>
                    <a:pt x="33660" y="855066"/>
                    <a:pt x="59885" y="889625"/>
                  </a:cubicBezTo>
                  <a:cubicBezTo>
                    <a:pt x="86110" y="924184"/>
                    <a:pt x="123883" y="957856"/>
                    <a:pt x="164146" y="983567"/>
                  </a:cubicBezTo>
                  <a:cubicBezTo>
                    <a:pt x="204409" y="1009278"/>
                    <a:pt x="248151" y="1030002"/>
                    <a:pt x="301464" y="1043893"/>
                  </a:cubicBezTo>
                  <a:cubicBezTo>
                    <a:pt x="354777" y="1057784"/>
                    <a:pt x="407958" y="1066912"/>
                    <a:pt x="484026" y="1066912"/>
                  </a:cubicBezTo>
                  <a:cubicBezTo>
                    <a:pt x="560094" y="1066912"/>
                    <a:pt x="665531" y="1060164"/>
                    <a:pt x="757871" y="1043892"/>
                  </a:cubicBezTo>
                  <a:cubicBezTo>
                    <a:pt x="850211" y="1027620"/>
                    <a:pt x="930645" y="1008704"/>
                    <a:pt x="1038065" y="969281"/>
                  </a:cubicBezTo>
                  <a:cubicBezTo>
                    <a:pt x="1145485" y="929858"/>
                    <a:pt x="1248407" y="890303"/>
                    <a:pt x="1402394" y="807356"/>
                  </a:cubicBezTo>
                  <a:cubicBezTo>
                    <a:pt x="1556381" y="724409"/>
                    <a:pt x="1791333" y="579946"/>
                    <a:pt x="1961989" y="471599"/>
                  </a:cubicBezTo>
                  <a:cubicBezTo>
                    <a:pt x="2132645" y="363252"/>
                    <a:pt x="2257898" y="311500"/>
                    <a:pt x="2395376" y="252524"/>
                  </a:cubicBezTo>
                  <a:cubicBezTo>
                    <a:pt x="2532854" y="193548"/>
                    <a:pt x="2646004" y="156083"/>
                    <a:pt x="2786855" y="117745"/>
                  </a:cubicBezTo>
                </a:path>
              </a:pathLst>
            </a:custGeom>
            <a:noFill/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9" name="Straight Connector 17">
              <a:extLst>
                <a:ext uri="{FF2B5EF4-FFF2-40B4-BE49-F238E27FC236}">
                  <a16:creationId xmlns:a16="http://schemas.microsoft.com/office/drawing/2014/main" id="{33F58583-CA7A-4DC0-AE9A-4B6D191708BB}"/>
                </a:ext>
              </a:extLst>
            </p:cNvPr>
            <p:cNvCxnSpPr>
              <a:stCxn id="18" idx="0"/>
              <a:endCxn id="34" idx="0"/>
            </p:cNvCxnSpPr>
            <p:nvPr/>
          </p:nvCxnSpPr>
          <p:spPr>
            <a:xfrm>
              <a:off x="10746769" y="2596780"/>
              <a:ext cx="1242908" cy="993379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24">
              <a:extLst>
                <a:ext uri="{FF2B5EF4-FFF2-40B4-BE49-F238E27FC236}">
                  <a16:creationId xmlns:a16="http://schemas.microsoft.com/office/drawing/2014/main" id="{4EC3BC64-DCFE-43BC-BD4E-6E65225E0DD1}"/>
                </a:ext>
              </a:extLst>
            </p:cNvPr>
            <p:cNvCxnSpPr/>
            <p:nvPr/>
          </p:nvCxnSpPr>
          <p:spPr>
            <a:xfrm>
              <a:off x="10748838" y="2595664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6">
              <a:extLst>
                <a:ext uri="{FF2B5EF4-FFF2-40B4-BE49-F238E27FC236}">
                  <a16:creationId xmlns:a16="http://schemas.microsoft.com/office/drawing/2014/main" id="{982DBABA-AD2D-4E22-91FB-200A17AE0A8A}"/>
                </a:ext>
              </a:extLst>
            </p:cNvPr>
            <p:cNvCxnSpPr>
              <a:stCxn id="18" idx="20"/>
            </p:cNvCxnSpPr>
            <p:nvPr/>
          </p:nvCxnSpPr>
          <p:spPr>
            <a:xfrm flipH="1" flipV="1">
              <a:off x="10748838" y="2595664"/>
              <a:ext cx="18248" cy="149344"/>
            </a:xfrm>
            <a:prstGeom prst="line">
              <a:avLst/>
            </a:prstGeom>
            <a:ln w="952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7DF83A14-BE0B-488C-8AB5-F57A74A3B72C}"/>
                </a:ext>
              </a:extLst>
            </p:cNvPr>
            <p:cNvSpPr/>
            <p:nvPr/>
          </p:nvSpPr>
          <p:spPr>
            <a:xfrm rot="10800000">
              <a:off x="8569530" y="4783609"/>
              <a:ext cx="1024849" cy="493989"/>
            </a:xfrm>
            <a:custGeom>
              <a:avLst/>
              <a:gdLst>
                <a:gd name="connsiteX0" fmla="*/ 628650 w 628650"/>
                <a:gd name="connsiteY0" fmla="*/ 0 h 193675"/>
                <a:gd name="connsiteX1" fmla="*/ 495300 w 628650"/>
                <a:gd name="connsiteY1" fmla="*/ 6350 h 193675"/>
                <a:gd name="connsiteX2" fmla="*/ 422275 w 628650"/>
                <a:gd name="connsiteY2" fmla="*/ 6350 h 193675"/>
                <a:gd name="connsiteX3" fmla="*/ 320675 w 628650"/>
                <a:gd name="connsiteY3" fmla="*/ 15875 h 193675"/>
                <a:gd name="connsiteX4" fmla="*/ 231775 w 628650"/>
                <a:gd name="connsiteY4" fmla="*/ 28575 h 193675"/>
                <a:gd name="connsiteX5" fmla="*/ 171450 w 628650"/>
                <a:gd name="connsiteY5" fmla="*/ 38100 h 193675"/>
                <a:gd name="connsiteX6" fmla="*/ 79375 w 628650"/>
                <a:gd name="connsiteY6" fmla="*/ 69850 h 193675"/>
                <a:gd name="connsiteX7" fmla="*/ 0 w 628650"/>
                <a:gd name="connsiteY7" fmla="*/ 98425 h 193675"/>
                <a:gd name="connsiteX8" fmla="*/ 0 w 628650"/>
                <a:gd name="connsiteY8" fmla="*/ 193675 h 193675"/>
                <a:gd name="connsiteX9" fmla="*/ 38100 w 628650"/>
                <a:gd name="connsiteY9" fmla="*/ 174625 h 193675"/>
                <a:gd name="connsiteX10" fmla="*/ 104775 w 628650"/>
                <a:gd name="connsiteY10" fmla="*/ 146050 h 193675"/>
                <a:gd name="connsiteX11" fmla="*/ 187325 w 628650"/>
                <a:gd name="connsiteY11" fmla="*/ 123825 h 193675"/>
                <a:gd name="connsiteX12" fmla="*/ 276225 w 628650"/>
                <a:gd name="connsiteY12" fmla="*/ 107950 h 193675"/>
                <a:gd name="connsiteX13" fmla="*/ 409575 w 628650"/>
                <a:gd name="connsiteY13" fmla="*/ 101600 h 193675"/>
                <a:gd name="connsiteX14" fmla="*/ 536575 w 628650"/>
                <a:gd name="connsiteY14" fmla="*/ 92075 h 193675"/>
                <a:gd name="connsiteX15" fmla="*/ 625475 w 628650"/>
                <a:gd name="connsiteY15" fmla="*/ 88900 h 193675"/>
                <a:gd name="connsiteX16" fmla="*/ 628650 w 628650"/>
                <a:gd name="connsiteY16" fmla="*/ 0 h 193675"/>
                <a:gd name="connsiteX0" fmla="*/ 626268 w 626268"/>
                <a:gd name="connsiteY0" fmla="*/ 0 h 274637"/>
                <a:gd name="connsiteX1" fmla="*/ 495300 w 626268"/>
                <a:gd name="connsiteY1" fmla="*/ 87312 h 274637"/>
                <a:gd name="connsiteX2" fmla="*/ 422275 w 626268"/>
                <a:gd name="connsiteY2" fmla="*/ 87312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22275 w 626268"/>
                <a:gd name="connsiteY2" fmla="*/ 87312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11150 w 626268"/>
                <a:gd name="connsiteY3" fmla="*/ 75406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11150 w 626268"/>
                <a:gd name="connsiteY3" fmla="*/ 75406 h 274637"/>
                <a:gd name="connsiteX4" fmla="*/ 227013 w 626268"/>
                <a:gd name="connsiteY4" fmla="*/ 97631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82562 h 274637"/>
                <a:gd name="connsiteX14" fmla="*/ 536575 w 630248"/>
                <a:gd name="connsiteY14" fmla="*/ 173037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82562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42080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07988 w 630248"/>
                <a:gd name="connsiteY2" fmla="*/ 39688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65881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65881 h 274637"/>
                <a:gd name="connsiteX4" fmla="*/ 227013 w 630248"/>
                <a:gd name="connsiteY4" fmla="*/ 97631 h 274637"/>
                <a:gd name="connsiteX5" fmla="*/ 164307 w 630248"/>
                <a:gd name="connsiteY5" fmla="*/ 121443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1756 w 632629"/>
                <a:gd name="connsiteY6" fmla="*/ 150812 h 286544"/>
                <a:gd name="connsiteX7" fmla="*/ 2381 w 632629"/>
                <a:gd name="connsiteY7" fmla="*/ 179387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1756 w 632629"/>
                <a:gd name="connsiteY6" fmla="*/ 150812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62718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50006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50006 w 632629"/>
                <a:gd name="connsiteY9" fmla="*/ 255587 h 286544"/>
                <a:gd name="connsiteX10" fmla="*/ 109537 w 632629"/>
                <a:gd name="connsiteY10" fmla="*/ 227011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3506 h 286544"/>
                <a:gd name="connsiteX15" fmla="*/ 625474 w 628649"/>
                <a:gd name="connsiteY15" fmla="*/ 103187 h 286544"/>
                <a:gd name="connsiteX16" fmla="*/ 628649 w 62864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1125 h 286544"/>
                <a:gd name="connsiteX15" fmla="*/ 625474 w 628649"/>
                <a:gd name="connsiteY15" fmla="*/ 103187 h 286544"/>
                <a:gd name="connsiteX16" fmla="*/ 628649 w 62864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1125 h 286544"/>
                <a:gd name="connsiteX15" fmla="*/ 627855 w 628649"/>
                <a:gd name="connsiteY15" fmla="*/ 98425 h 286544"/>
                <a:gd name="connsiteX16" fmla="*/ 628649 w 628649"/>
                <a:gd name="connsiteY16" fmla="*/ 0 h 286544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45473 w 624116"/>
                <a:gd name="connsiteY9" fmla="*/ 255587 h 300831"/>
                <a:gd name="connsiteX10" fmla="*/ 105004 w 624116"/>
                <a:gd name="connsiteY10" fmla="*/ 227011 h 300831"/>
                <a:gd name="connsiteX11" fmla="*/ 185173 w 624116"/>
                <a:gd name="connsiteY11" fmla="*/ 197643 h 300831"/>
                <a:gd name="connsiteX12" fmla="*/ 269311 w 624116"/>
                <a:gd name="connsiteY12" fmla="*/ 172243 h 300831"/>
                <a:gd name="connsiteX13" fmla="*/ 402661 w 624116"/>
                <a:gd name="connsiteY13" fmla="*/ 137317 h 300831"/>
                <a:gd name="connsiteX14" fmla="*/ 529660 w 624116"/>
                <a:gd name="connsiteY14" fmla="*/ 111125 h 300831"/>
                <a:gd name="connsiteX15" fmla="*/ 623322 w 624116"/>
                <a:gd name="connsiteY15" fmla="*/ 98425 h 300831"/>
                <a:gd name="connsiteX16" fmla="*/ 624116 w 624116"/>
                <a:gd name="connsiteY16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105004 w 624116"/>
                <a:gd name="connsiteY9" fmla="*/ 227011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6473 w 624116"/>
                <a:gd name="connsiteY12" fmla="*/ 125410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6473 w 624116"/>
                <a:gd name="connsiteY12" fmla="*/ 125410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1711 w 624116"/>
                <a:gd name="connsiteY12" fmla="*/ 123029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90742 w 624116"/>
                <a:gd name="connsiteY11" fmla="*/ 160337 h 300831"/>
                <a:gd name="connsiteX12" fmla="*/ 421711 w 624116"/>
                <a:gd name="connsiteY12" fmla="*/ 123029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4116" h="300831">
                  <a:moveTo>
                    <a:pt x="624116" y="0"/>
                  </a:moveTo>
                  <a:lnTo>
                    <a:pt x="524104" y="11112"/>
                  </a:lnTo>
                  <a:lnTo>
                    <a:pt x="405836" y="39688"/>
                  </a:lnTo>
                  <a:lnTo>
                    <a:pt x="308998" y="65881"/>
                  </a:lnTo>
                  <a:cubicBezTo>
                    <a:pt x="282540" y="77258"/>
                    <a:pt x="249335" y="88371"/>
                    <a:pt x="224861" y="97631"/>
                  </a:cubicBezTo>
                  <a:cubicBezTo>
                    <a:pt x="200387" y="106891"/>
                    <a:pt x="182263" y="118268"/>
                    <a:pt x="162155" y="121443"/>
                  </a:cubicBezTo>
                  <a:cubicBezTo>
                    <a:pt x="133844" y="131233"/>
                    <a:pt x="106592" y="143140"/>
                    <a:pt x="79605" y="155575"/>
                  </a:cubicBezTo>
                  <a:cubicBezTo>
                    <a:pt x="52618" y="168010"/>
                    <a:pt x="25894" y="180975"/>
                    <a:pt x="230" y="196056"/>
                  </a:cubicBezTo>
                  <a:cubicBezTo>
                    <a:pt x="-564" y="231775"/>
                    <a:pt x="1023" y="265112"/>
                    <a:pt x="229" y="300831"/>
                  </a:cubicBezTo>
                  <a:cubicBezTo>
                    <a:pt x="37535" y="269874"/>
                    <a:pt x="51030" y="257969"/>
                    <a:pt x="90717" y="238918"/>
                  </a:cubicBezTo>
                  <a:lnTo>
                    <a:pt x="185173" y="197643"/>
                  </a:lnTo>
                  <a:lnTo>
                    <a:pt x="290742" y="160337"/>
                  </a:lnTo>
                  <a:lnTo>
                    <a:pt x="421711" y="123029"/>
                  </a:lnTo>
                  <a:lnTo>
                    <a:pt x="536803" y="101600"/>
                  </a:lnTo>
                  <a:lnTo>
                    <a:pt x="623322" y="98425"/>
                  </a:lnTo>
                  <a:cubicBezTo>
                    <a:pt x="623586" y="41804"/>
                    <a:pt x="623852" y="56621"/>
                    <a:pt x="624116" y="0"/>
                  </a:cubicBez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 55">
              <a:extLst>
                <a:ext uri="{FF2B5EF4-FFF2-40B4-BE49-F238E27FC236}">
                  <a16:creationId xmlns:a16="http://schemas.microsoft.com/office/drawing/2014/main" id="{62C64E9E-FB33-48C2-8498-CB07626E8F6C}"/>
                </a:ext>
              </a:extLst>
            </p:cNvPr>
            <p:cNvSpPr/>
            <p:nvPr/>
          </p:nvSpPr>
          <p:spPr>
            <a:xfrm rot="10800000">
              <a:off x="7437938" y="3728100"/>
              <a:ext cx="1024849" cy="493989"/>
            </a:xfrm>
            <a:custGeom>
              <a:avLst/>
              <a:gdLst>
                <a:gd name="connsiteX0" fmla="*/ 628650 w 628650"/>
                <a:gd name="connsiteY0" fmla="*/ 0 h 193675"/>
                <a:gd name="connsiteX1" fmla="*/ 495300 w 628650"/>
                <a:gd name="connsiteY1" fmla="*/ 6350 h 193675"/>
                <a:gd name="connsiteX2" fmla="*/ 422275 w 628650"/>
                <a:gd name="connsiteY2" fmla="*/ 6350 h 193675"/>
                <a:gd name="connsiteX3" fmla="*/ 320675 w 628650"/>
                <a:gd name="connsiteY3" fmla="*/ 15875 h 193675"/>
                <a:gd name="connsiteX4" fmla="*/ 231775 w 628650"/>
                <a:gd name="connsiteY4" fmla="*/ 28575 h 193675"/>
                <a:gd name="connsiteX5" fmla="*/ 171450 w 628650"/>
                <a:gd name="connsiteY5" fmla="*/ 38100 h 193675"/>
                <a:gd name="connsiteX6" fmla="*/ 79375 w 628650"/>
                <a:gd name="connsiteY6" fmla="*/ 69850 h 193675"/>
                <a:gd name="connsiteX7" fmla="*/ 0 w 628650"/>
                <a:gd name="connsiteY7" fmla="*/ 98425 h 193675"/>
                <a:gd name="connsiteX8" fmla="*/ 0 w 628650"/>
                <a:gd name="connsiteY8" fmla="*/ 193675 h 193675"/>
                <a:gd name="connsiteX9" fmla="*/ 38100 w 628650"/>
                <a:gd name="connsiteY9" fmla="*/ 174625 h 193675"/>
                <a:gd name="connsiteX10" fmla="*/ 104775 w 628650"/>
                <a:gd name="connsiteY10" fmla="*/ 146050 h 193675"/>
                <a:gd name="connsiteX11" fmla="*/ 187325 w 628650"/>
                <a:gd name="connsiteY11" fmla="*/ 123825 h 193675"/>
                <a:gd name="connsiteX12" fmla="*/ 276225 w 628650"/>
                <a:gd name="connsiteY12" fmla="*/ 107950 h 193675"/>
                <a:gd name="connsiteX13" fmla="*/ 409575 w 628650"/>
                <a:gd name="connsiteY13" fmla="*/ 101600 h 193675"/>
                <a:gd name="connsiteX14" fmla="*/ 536575 w 628650"/>
                <a:gd name="connsiteY14" fmla="*/ 92075 h 193675"/>
                <a:gd name="connsiteX15" fmla="*/ 625475 w 628650"/>
                <a:gd name="connsiteY15" fmla="*/ 88900 h 193675"/>
                <a:gd name="connsiteX16" fmla="*/ 628650 w 628650"/>
                <a:gd name="connsiteY16" fmla="*/ 0 h 193675"/>
                <a:gd name="connsiteX0" fmla="*/ 626268 w 626268"/>
                <a:gd name="connsiteY0" fmla="*/ 0 h 274637"/>
                <a:gd name="connsiteX1" fmla="*/ 495300 w 626268"/>
                <a:gd name="connsiteY1" fmla="*/ 87312 h 274637"/>
                <a:gd name="connsiteX2" fmla="*/ 422275 w 626268"/>
                <a:gd name="connsiteY2" fmla="*/ 87312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22275 w 626268"/>
                <a:gd name="connsiteY2" fmla="*/ 87312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20675 w 626268"/>
                <a:gd name="connsiteY3" fmla="*/ 96837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11150 w 626268"/>
                <a:gd name="connsiteY3" fmla="*/ 75406 h 274637"/>
                <a:gd name="connsiteX4" fmla="*/ 231775 w 626268"/>
                <a:gd name="connsiteY4" fmla="*/ 109537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26268"/>
                <a:gd name="connsiteY0" fmla="*/ 0 h 274637"/>
                <a:gd name="connsiteX1" fmla="*/ 483394 w 626268"/>
                <a:gd name="connsiteY1" fmla="*/ 20637 h 274637"/>
                <a:gd name="connsiteX2" fmla="*/ 417513 w 626268"/>
                <a:gd name="connsiteY2" fmla="*/ 42069 h 274637"/>
                <a:gd name="connsiteX3" fmla="*/ 311150 w 626268"/>
                <a:gd name="connsiteY3" fmla="*/ 75406 h 274637"/>
                <a:gd name="connsiteX4" fmla="*/ 227013 w 626268"/>
                <a:gd name="connsiteY4" fmla="*/ 97631 h 274637"/>
                <a:gd name="connsiteX5" fmla="*/ 171450 w 626268"/>
                <a:gd name="connsiteY5" fmla="*/ 119062 h 274637"/>
                <a:gd name="connsiteX6" fmla="*/ 79375 w 626268"/>
                <a:gd name="connsiteY6" fmla="*/ 150812 h 274637"/>
                <a:gd name="connsiteX7" fmla="*/ 0 w 626268"/>
                <a:gd name="connsiteY7" fmla="*/ 179387 h 274637"/>
                <a:gd name="connsiteX8" fmla="*/ 0 w 626268"/>
                <a:gd name="connsiteY8" fmla="*/ 274637 h 274637"/>
                <a:gd name="connsiteX9" fmla="*/ 38100 w 626268"/>
                <a:gd name="connsiteY9" fmla="*/ 255587 h 274637"/>
                <a:gd name="connsiteX10" fmla="*/ 104775 w 626268"/>
                <a:gd name="connsiteY10" fmla="*/ 227012 h 274637"/>
                <a:gd name="connsiteX11" fmla="*/ 187325 w 626268"/>
                <a:gd name="connsiteY11" fmla="*/ 204787 h 274637"/>
                <a:gd name="connsiteX12" fmla="*/ 276225 w 626268"/>
                <a:gd name="connsiteY12" fmla="*/ 188912 h 274637"/>
                <a:gd name="connsiteX13" fmla="*/ 409575 w 626268"/>
                <a:gd name="connsiteY13" fmla="*/ 182562 h 274637"/>
                <a:gd name="connsiteX14" fmla="*/ 536575 w 626268"/>
                <a:gd name="connsiteY14" fmla="*/ 173037 h 274637"/>
                <a:gd name="connsiteX15" fmla="*/ 625475 w 626268"/>
                <a:gd name="connsiteY15" fmla="*/ 169862 h 274637"/>
                <a:gd name="connsiteX16" fmla="*/ 626268 w 62626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82562 h 274637"/>
                <a:gd name="connsiteX14" fmla="*/ 536575 w 630248"/>
                <a:gd name="connsiteY14" fmla="*/ 173037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82562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9575 w 630248"/>
                <a:gd name="connsiteY13" fmla="*/ 142080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6225 w 630248"/>
                <a:gd name="connsiteY12" fmla="*/ 188912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17513 w 630248"/>
                <a:gd name="connsiteY2" fmla="*/ 42069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483394 w 630248"/>
                <a:gd name="connsiteY1" fmla="*/ 20637 h 274637"/>
                <a:gd name="connsiteX2" fmla="*/ 407988 w 630248"/>
                <a:gd name="connsiteY2" fmla="*/ 39688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75406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65881 h 274637"/>
                <a:gd name="connsiteX4" fmla="*/ 227013 w 630248"/>
                <a:gd name="connsiteY4" fmla="*/ 97631 h 274637"/>
                <a:gd name="connsiteX5" fmla="*/ 171450 w 630248"/>
                <a:gd name="connsiteY5" fmla="*/ 119062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6268 w 630248"/>
                <a:gd name="connsiteY0" fmla="*/ 0 h 274637"/>
                <a:gd name="connsiteX1" fmla="*/ 526256 w 630248"/>
                <a:gd name="connsiteY1" fmla="*/ 11112 h 274637"/>
                <a:gd name="connsiteX2" fmla="*/ 407988 w 630248"/>
                <a:gd name="connsiteY2" fmla="*/ 39688 h 274637"/>
                <a:gd name="connsiteX3" fmla="*/ 311150 w 630248"/>
                <a:gd name="connsiteY3" fmla="*/ 65881 h 274637"/>
                <a:gd name="connsiteX4" fmla="*/ 227013 w 630248"/>
                <a:gd name="connsiteY4" fmla="*/ 97631 h 274637"/>
                <a:gd name="connsiteX5" fmla="*/ 164307 w 630248"/>
                <a:gd name="connsiteY5" fmla="*/ 121443 h 274637"/>
                <a:gd name="connsiteX6" fmla="*/ 79375 w 630248"/>
                <a:gd name="connsiteY6" fmla="*/ 150812 h 274637"/>
                <a:gd name="connsiteX7" fmla="*/ 0 w 630248"/>
                <a:gd name="connsiteY7" fmla="*/ 179387 h 274637"/>
                <a:gd name="connsiteX8" fmla="*/ 0 w 630248"/>
                <a:gd name="connsiteY8" fmla="*/ 274637 h 274637"/>
                <a:gd name="connsiteX9" fmla="*/ 38100 w 630248"/>
                <a:gd name="connsiteY9" fmla="*/ 255587 h 274637"/>
                <a:gd name="connsiteX10" fmla="*/ 104775 w 630248"/>
                <a:gd name="connsiteY10" fmla="*/ 227012 h 274637"/>
                <a:gd name="connsiteX11" fmla="*/ 187325 w 630248"/>
                <a:gd name="connsiteY11" fmla="*/ 204787 h 274637"/>
                <a:gd name="connsiteX12" fmla="*/ 271463 w 630248"/>
                <a:gd name="connsiteY12" fmla="*/ 172243 h 274637"/>
                <a:gd name="connsiteX13" fmla="*/ 404813 w 630248"/>
                <a:gd name="connsiteY13" fmla="*/ 137317 h 274637"/>
                <a:gd name="connsiteX14" fmla="*/ 531812 w 630248"/>
                <a:gd name="connsiteY14" fmla="*/ 113506 h 274637"/>
                <a:gd name="connsiteX15" fmla="*/ 630237 w 630248"/>
                <a:gd name="connsiteY15" fmla="*/ 103187 h 274637"/>
                <a:gd name="connsiteX16" fmla="*/ 626268 w 630248"/>
                <a:gd name="connsiteY16" fmla="*/ 0 h 274637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1756 w 632629"/>
                <a:gd name="connsiteY6" fmla="*/ 150812 h 286544"/>
                <a:gd name="connsiteX7" fmla="*/ 2381 w 632629"/>
                <a:gd name="connsiteY7" fmla="*/ 179387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1756 w 632629"/>
                <a:gd name="connsiteY6" fmla="*/ 150812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62718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7156 w 632629"/>
                <a:gd name="connsiteY10" fmla="*/ 227012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204787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40481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50006 w 632629"/>
                <a:gd name="connsiteY9" fmla="*/ 255587 h 286544"/>
                <a:gd name="connsiteX10" fmla="*/ 109537 w 632629"/>
                <a:gd name="connsiteY10" fmla="*/ 234155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32629"/>
                <a:gd name="connsiteY0" fmla="*/ 0 h 286544"/>
                <a:gd name="connsiteX1" fmla="*/ 528637 w 632629"/>
                <a:gd name="connsiteY1" fmla="*/ 11112 h 286544"/>
                <a:gd name="connsiteX2" fmla="*/ 410369 w 632629"/>
                <a:gd name="connsiteY2" fmla="*/ 39688 h 286544"/>
                <a:gd name="connsiteX3" fmla="*/ 313531 w 632629"/>
                <a:gd name="connsiteY3" fmla="*/ 65881 h 286544"/>
                <a:gd name="connsiteX4" fmla="*/ 229394 w 632629"/>
                <a:gd name="connsiteY4" fmla="*/ 97631 h 286544"/>
                <a:gd name="connsiteX5" fmla="*/ 166688 w 632629"/>
                <a:gd name="connsiteY5" fmla="*/ 121443 h 286544"/>
                <a:gd name="connsiteX6" fmla="*/ 84138 w 632629"/>
                <a:gd name="connsiteY6" fmla="*/ 155575 h 286544"/>
                <a:gd name="connsiteX7" fmla="*/ 4763 w 632629"/>
                <a:gd name="connsiteY7" fmla="*/ 196056 h 286544"/>
                <a:gd name="connsiteX8" fmla="*/ 0 w 632629"/>
                <a:gd name="connsiteY8" fmla="*/ 286544 h 286544"/>
                <a:gd name="connsiteX9" fmla="*/ 50006 w 632629"/>
                <a:gd name="connsiteY9" fmla="*/ 255587 h 286544"/>
                <a:gd name="connsiteX10" fmla="*/ 109537 w 632629"/>
                <a:gd name="connsiteY10" fmla="*/ 227011 h 286544"/>
                <a:gd name="connsiteX11" fmla="*/ 189706 w 632629"/>
                <a:gd name="connsiteY11" fmla="*/ 197643 h 286544"/>
                <a:gd name="connsiteX12" fmla="*/ 273844 w 632629"/>
                <a:gd name="connsiteY12" fmla="*/ 172243 h 286544"/>
                <a:gd name="connsiteX13" fmla="*/ 407194 w 632629"/>
                <a:gd name="connsiteY13" fmla="*/ 137317 h 286544"/>
                <a:gd name="connsiteX14" fmla="*/ 534193 w 632629"/>
                <a:gd name="connsiteY14" fmla="*/ 113506 h 286544"/>
                <a:gd name="connsiteX15" fmla="*/ 632618 w 632629"/>
                <a:gd name="connsiteY15" fmla="*/ 103187 h 286544"/>
                <a:gd name="connsiteX16" fmla="*/ 628649 w 63262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3506 h 286544"/>
                <a:gd name="connsiteX15" fmla="*/ 625474 w 628649"/>
                <a:gd name="connsiteY15" fmla="*/ 103187 h 286544"/>
                <a:gd name="connsiteX16" fmla="*/ 628649 w 62864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1125 h 286544"/>
                <a:gd name="connsiteX15" fmla="*/ 625474 w 628649"/>
                <a:gd name="connsiteY15" fmla="*/ 103187 h 286544"/>
                <a:gd name="connsiteX16" fmla="*/ 628649 w 628649"/>
                <a:gd name="connsiteY16" fmla="*/ 0 h 286544"/>
                <a:gd name="connsiteX0" fmla="*/ 628649 w 628649"/>
                <a:gd name="connsiteY0" fmla="*/ 0 h 286544"/>
                <a:gd name="connsiteX1" fmla="*/ 528637 w 628649"/>
                <a:gd name="connsiteY1" fmla="*/ 11112 h 286544"/>
                <a:gd name="connsiteX2" fmla="*/ 410369 w 628649"/>
                <a:gd name="connsiteY2" fmla="*/ 39688 h 286544"/>
                <a:gd name="connsiteX3" fmla="*/ 313531 w 628649"/>
                <a:gd name="connsiteY3" fmla="*/ 65881 h 286544"/>
                <a:gd name="connsiteX4" fmla="*/ 229394 w 628649"/>
                <a:gd name="connsiteY4" fmla="*/ 97631 h 286544"/>
                <a:gd name="connsiteX5" fmla="*/ 166688 w 628649"/>
                <a:gd name="connsiteY5" fmla="*/ 121443 h 286544"/>
                <a:gd name="connsiteX6" fmla="*/ 84138 w 628649"/>
                <a:gd name="connsiteY6" fmla="*/ 155575 h 286544"/>
                <a:gd name="connsiteX7" fmla="*/ 4763 w 628649"/>
                <a:gd name="connsiteY7" fmla="*/ 196056 h 286544"/>
                <a:gd name="connsiteX8" fmla="*/ 0 w 628649"/>
                <a:gd name="connsiteY8" fmla="*/ 286544 h 286544"/>
                <a:gd name="connsiteX9" fmla="*/ 50006 w 628649"/>
                <a:gd name="connsiteY9" fmla="*/ 255587 h 286544"/>
                <a:gd name="connsiteX10" fmla="*/ 109537 w 628649"/>
                <a:gd name="connsiteY10" fmla="*/ 227011 h 286544"/>
                <a:gd name="connsiteX11" fmla="*/ 189706 w 628649"/>
                <a:gd name="connsiteY11" fmla="*/ 197643 h 286544"/>
                <a:gd name="connsiteX12" fmla="*/ 273844 w 628649"/>
                <a:gd name="connsiteY12" fmla="*/ 172243 h 286544"/>
                <a:gd name="connsiteX13" fmla="*/ 407194 w 628649"/>
                <a:gd name="connsiteY13" fmla="*/ 137317 h 286544"/>
                <a:gd name="connsiteX14" fmla="*/ 534193 w 628649"/>
                <a:gd name="connsiteY14" fmla="*/ 111125 h 286544"/>
                <a:gd name="connsiteX15" fmla="*/ 627855 w 628649"/>
                <a:gd name="connsiteY15" fmla="*/ 98425 h 286544"/>
                <a:gd name="connsiteX16" fmla="*/ 628649 w 628649"/>
                <a:gd name="connsiteY16" fmla="*/ 0 h 286544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45473 w 624116"/>
                <a:gd name="connsiteY9" fmla="*/ 255587 h 300831"/>
                <a:gd name="connsiteX10" fmla="*/ 105004 w 624116"/>
                <a:gd name="connsiteY10" fmla="*/ 227011 h 300831"/>
                <a:gd name="connsiteX11" fmla="*/ 185173 w 624116"/>
                <a:gd name="connsiteY11" fmla="*/ 197643 h 300831"/>
                <a:gd name="connsiteX12" fmla="*/ 269311 w 624116"/>
                <a:gd name="connsiteY12" fmla="*/ 172243 h 300831"/>
                <a:gd name="connsiteX13" fmla="*/ 402661 w 624116"/>
                <a:gd name="connsiteY13" fmla="*/ 137317 h 300831"/>
                <a:gd name="connsiteX14" fmla="*/ 529660 w 624116"/>
                <a:gd name="connsiteY14" fmla="*/ 111125 h 300831"/>
                <a:gd name="connsiteX15" fmla="*/ 623322 w 624116"/>
                <a:gd name="connsiteY15" fmla="*/ 98425 h 300831"/>
                <a:gd name="connsiteX16" fmla="*/ 624116 w 624116"/>
                <a:gd name="connsiteY16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105004 w 624116"/>
                <a:gd name="connsiteY9" fmla="*/ 227011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83573 w 624116"/>
                <a:gd name="connsiteY9" fmla="*/ 236536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69311 w 624116"/>
                <a:gd name="connsiteY11" fmla="*/ 172243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02661 w 624116"/>
                <a:gd name="connsiteY12" fmla="*/ 137317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6473 w 624116"/>
                <a:gd name="connsiteY12" fmla="*/ 125410 h 300831"/>
                <a:gd name="connsiteX13" fmla="*/ 529660 w 624116"/>
                <a:gd name="connsiteY13" fmla="*/ 111125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6473 w 624116"/>
                <a:gd name="connsiteY12" fmla="*/ 125410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300267 w 624116"/>
                <a:gd name="connsiteY11" fmla="*/ 162718 h 300831"/>
                <a:gd name="connsiteX12" fmla="*/ 421711 w 624116"/>
                <a:gd name="connsiteY12" fmla="*/ 123029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  <a:gd name="connsiteX0" fmla="*/ 624116 w 624116"/>
                <a:gd name="connsiteY0" fmla="*/ 0 h 300831"/>
                <a:gd name="connsiteX1" fmla="*/ 524104 w 624116"/>
                <a:gd name="connsiteY1" fmla="*/ 11112 h 300831"/>
                <a:gd name="connsiteX2" fmla="*/ 405836 w 624116"/>
                <a:gd name="connsiteY2" fmla="*/ 39688 h 300831"/>
                <a:gd name="connsiteX3" fmla="*/ 308998 w 624116"/>
                <a:gd name="connsiteY3" fmla="*/ 65881 h 300831"/>
                <a:gd name="connsiteX4" fmla="*/ 224861 w 624116"/>
                <a:gd name="connsiteY4" fmla="*/ 97631 h 300831"/>
                <a:gd name="connsiteX5" fmla="*/ 162155 w 624116"/>
                <a:gd name="connsiteY5" fmla="*/ 121443 h 300831"/>
                <a:gd name="connsiteX6" fmla="*/ 79605 w 624116"/>
                <a:gd name="connsiteY6" fmla="*/ 155575 h 300831"/>
                <a:gd name="connsiteX7" fmla="*/ 230 w 624116"/>
                <a:gd name="connsiteY7" fmla="*/ 196056 h 300831"/>
                <a:gd name="connsiteX8" fmla="*/ 229 w 624116"/>
                <a:gd name="connsiteY8" fmla="*/ 300831 h 300831"/>
                <a:gd name="connsiteX9" fmla="*/ 90717 w 624116"/>
                <a:gd name="connsiteY9" fmla="*/ 238918 h 300831"/>
                <a:gd name="connsiteX10" fmla="*/ 185173 w 624116"/>
                <a:gd name="connsiteY10" fmla="*/ 197643 h 300831"/>
                <a:gd name="connsiteX11" fmla="*/ 290742 w 624116"/>
                <a:gd name="connsiteY11" fmla="*/ 160337 h 300831"/>
                <a:gd name="connsiteX12" fmla="*/ 421711 w 624116"/>
                <a:gd name="connsiteY12" fmla="*/ 123029 h 300831"/>
                <a:gd name="connsiteX13" fmla="*/ 536803 w 624116"/>
                <a:gd name="connsiteY13" fmla="*/ 101600 h 300831"/>
                <a:gd name="connsiteX14" fmla="*/ 623322 w 624116"/>
                <a:gd name="connsiteY14" fmla="*/ 98425 h 300831"/>
                <a:gd name="connsiteX15" fmla="*/ 624116 w 624116"/>
                <a:gd name="connsiteY15" fmla="*/ 0 h 300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4116" h="300831">
                  <a:moveTo>
                    <a:pt x="624116" y="0"/>
                  </a:moveTo>
                  <a:lnTo>
                    <a:pt x="524104" y="11112"/>
                  </a:lnTo>
                  <a:lnTo>
                    <a:pt x="405836" y="39688"/>
                  </a:lnTo>
                  <a:lnTo>
                    <a:pt x="308998" y="65881"/>
                  </a:lnTo>
                  <a:cubicBezTo>
                    <a:pt x="282540" y="77258"/>
                    <a:pt x="249335" y="88371"/>
                    <a:pt x="224861" y="97631"/>
                  </a:cubicBezTo>
                  <a:cubicBezTo>
                    <a:pt x="200387" y="106891"/>
                    <a:pt x="182263" y="118268"/>
                    <a:pt x="162155" y="121443"/>
                  </a:cubicBezTo>
                  <a:cubicBezTo>
                    <a:pt x="133844" y="131233"/>
                    <a:pt x="106592" y="143140"/>
                    <a:pt x="79605" y="155575"/>
                  </a:cubicBezTo>
                  <a:cubicBezTo>
                    <a:pt x="52618" y="168010"/>
                    <a:pt x="25894" y="180975"/>
                    <a:pt x="230" y="196056"/>
                  </a:cubicBezTo>
                  <a:cubicBezTo>
                    <a:pt x="-564" y="231775"/>
                    <a:pt x="1023" y="265112"/>
                    <a:pt x="229" y="300831"/>
                  </a:cubicBezTo>
                  <a:cubicBezTo>
                    <a:pt x="37535" y="269874"/>
                    <a:pt x="51030" y="257969"/>
                    <a:pt x="90717" y="238918"/>
                  </a:cubicBezTo>
                  <a:lnTo>
                    <a:pt x="185173" y="197643"/>
                  </a:lnTo>
                  <a:lnTo>
                    <a:pt x="290742" y="160337"/>
                  </a:lnTo>
                  <a:lnTo>
                    <a:pt x="421711" y="123029"/>
                  </a:lnTo>
                  <a:lnTo>
                    <a:pt x="536803" y="101600"/>
                  </a:lnTo>
                  <a:lnTo>
                    <a:pt x="623322" y="98425"/>
                  </a:lnTo>
                  <a:cubicBezTo>
                    <a:pt x="623586" y="41804"/>
                    <a:pt x="623852" y="56621"/>
                    <a:pt x="624116" y="0"/>
                  </a:cubicBezTo>
                  <a:close/>
                </a:path>
              </a:pathLst>
            </a:custGeom>
            <a:pattFill prst="pct20">
              <a:fgClr>
                <a:schemeClr val="bg2">
                  <a:lumMod val="25000"/>
                </a:schemeClr>
              </a:fgClr>
              <a:bgClr>
                <a:schemeClr val="bg1"/>
              </a:bgClr>
            </a:patt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Freeform 56">
              <a:extLst>
                <a:ext uri="{FF2B5EF4-FFF2-40B4-BE49-F238E27FC236}">
                  <a16:creationId xmlns:a16="http://schemas.microsoft.com/office/drawing/2014/main" id="{D3C8AC67-754F-4426-B7A3-02B1080A7374}"/>
                </a:ext>
              </a:extLst>
            </p:cNvPr>
            <p:cNvSpPr/>
            <p:nvPr/>
          </p:nvSpPr>
          <p:spPr>
            <a:xfrm>
              <a:off x="7437934" y="4071115"/>
              <a:ext cx="1139419" cy="1206485"/>
            </a:xfrm>
            <a:custGeom>
              <a:avLst/>
              <a:gdLst>
                <a:gd name="connsiteX0" fmla="*/ 3175 w 682625"/>
                <a:gd name="connsiteY0" fmla="*/ 0 h 701675"/>
                <a:gd name="connsiteX1" fmla="*/ 3175 w 682625"/>
                <a:gd name="connsiteY1" fmla="*/ 0 h 701675"/>
                <a:gd name="connsiteX2" fmla="*/ 0 w 682625"/>
                <a:gd name="connsiteY2" fmla="*/ 92075 h 701675"/>
                <a:gd name="connsiteX3" fmla="*/ 679450 w 682625"/>
                <a:gd name="connsiteY3" fmla="*/ 701675 h 701675"/>
                <a:gd name="connsiteX4" fmla="*/ 682625 w 682625"/>
                <a:gd name="connsiteY4" fmla="*/ 609600 h 701675"/>
                <a:gd name="connsiteX5" fmla="*/ 3175 w 682625"/>
                <a:gd name="connsiteY5" fmla="*/ 0 h 70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2625" h="701675">
                  <a:moveTo>
                    <a:pt x="3175" y="0"/>
                  </a:moveTo>
                  <a:lnTo>
                    <a:pt x="3175" y="0"/>
                  </a:lnTo>
                  <a:lnTo>
                    <a:pt x="0" y="92075"/>
                  </a:lnTo>
                  <a:lnTo>
                    <a:pt x="679450" y="701675"/>
                  </a:lnTo>
                  <a:lnTo>
                    <a:pt x="682625" y="609600"/>
                  </a:lnTo>
                  <a:lnTo>
                    <a:pt x="3175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Freeform 57">
              <a:extLst>
                <a:ext uri="{FF2B5EF4-FFF2-40B4-BE49-F238E27FC236}">
                  <a16:creationId xmlns:a16="http://schemas.microsoft.com/office/drawing/2014/main" id="{F98D65AC-D4D2-4665-90AA-CCF6F994FF7B}"/>
                </a:ext>
              </a:extLst>
            </p:cNvPr>
            <p:cNvSpPr/>
            <p:nvPr/>
          </p:nvSpPr>
          <p:spPr>
            <a:xfrm>
              <a:off x="7439501" y="3727017"/>
              <a:ext cx="2154524" cy="1392033"/>
            </a:xfrm>
            <a:custGeom>
              <a:avLst/>
              <a:gdLst>
                <a:gd name="connsiteX0" fmla="*/ 0 w 1312069"/>
                <a:gd name="connsiteY0" fmla="*/ 197644 h 847725"/>
                <a:gd name="connsiteX1" fmla="*/ 57150 w 1312069"/>
                <a:gd name="connsiteY1" fmla="*/ 204788 h 847725"/>
                <a:gd name="connsiteX2" fmla="*/ 116681 w 1312069"/>
                <a:gd name="connsiteY2" fmla="*/ 192881 h 847725"/>
                <a:gd name="connsiteX3" fmla="*/ 209550 w 1312069"/>
                <a:gd name="connsiteY3" fmla="*/ 180975 h 847725"/>
                <a:gd name="connsiteX4" fmla="*/ 269081 w 1312069"/>
                <a:gd name="connsiteY4" fmla="*/ 161925 h 847725"/>
                <a:gd name="connsiteX5" fmla="*/ 338137 w 1312069"/>
                <a:gd name="connsiteY5" fmla="*/ 140494 h 847725"/>
                <a:gd name="connsiteX6" fmla="*/ 411956 w 1312069"/>
                <a:gd name="connsiteY6" fmla="*/ 114300 h 847725"/>
                <a:gd name="connsiteX7" fmla="*/ 492919 w 1312069"/>
                <a:gd name="connsiteY7" fmla="*/ 88106 h 847725"/>
                <a:gd name="connsiteX8" fmla="*/ 550069 w 1312069"/>
                <a:gd name="connsiteY8" fmla="*/ 57150 h 847725"/>
                <a:gd name="connsiteX9" fmla="*/ 592931 w 1312069"/>
                <a:gd name="connsiteY9" fmla="*/ 30956 h 847725"/>
                <a:gd name="connsiteX10" fmla="*/ 628650 w 1312069"/>
                <a:gd name="connsiteY10" fmla="*/ 0 h 847725"/>
                <a:gd name="connsiteX11" fmla="*/ 1312069 w 1312069"/>
                <a:gd name="connsiteY11" fmla="*/ 638175 h 847725"/>
                <a:gd name="connsiteX12" fmla="*/ 1283494 w 1312069"/>
                <a:gd name="connsiteY12" fmla="*/ 666750 h 847725"/>
                <a:gd name="connsiteX13" fmla="*/ 1252537 w 1312069"/>
                <a:gd name="connsiteY13" fmla="*/ 692944 h 847725"/>
                <a:gd name="connsiteX14" fmla="*/ 1202531 w 1312069"/>
                <a:gd name="connsiteY14" fmla="*/ 711994 h 847725"/>
                <a:gd name="connsiteX15" fmla="*/ 1147762 w 1312069"/>
                <a:gd name="connsiteY15" fmla="*/ 738188 h 847725"/>
                <a:gd name="connsiteX16" fmla="*/ 1071562 w 1312069"/>
                <a:gd name="connsiteY16" fmla="*/ 766763 h 847725"/>
                <a:gd name="connsiteX17" fmla="*/ 988219 w 1312069"/>
                <a:gd name="connsiteY17" fmla="*/ 795338 h 847725"/>
                <a:gd name="connsiteX18" fmla="*/ 907256 w 1312069"/>
                <a:gd name="connsiteY18" fmla="*/ 814388 h 847725"/>
                <a:gd name="connsiteX19" fmla="*/ 828675 w 1312069"/>
                <a:gd name="connsiteY19" fmla="*/ 835819 h 847725"/>
                <a:gd name="connsiteX20" fmla="*/ 773906 w 1312069"/>
                <a:gd name="connsiteY20" fmla="*/ 842963 h 847725"/>
                <a:gd name="connsiteX21" fmla="*/ 688181 w 1312069"/>
                <a:gd name="connsiteY21" fmla="*/ 847725 h 847725"/>
                <a:gd name="connsiteX22" fmla="*/ 0 w 1312069"/>
                <a:gd name="connsiteY22" fmla="*/ 197644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12069" h="847725">
                  <a:moveTo>
                    <a:pt x="0" y="197644"/>
                  </a:moveTo>
                  <a:lnTo>
                    <a:pt x="57150" y="204788"/>
                  </a:lnTo>
                  <a:lnTo>
                    <a:pt x="116681" y="192881"/>
                  </a:lnTo>
                  <a:lnTo>
                    <a:pt x="209550" y="180975"/>
                  </a:lnTo>
                  <a:lnTo>
                    <a:pt x="269081" y="161925"/>
                  </a:lnTo>
                  <a:lnTo>
                    <a:pt x="338137" y="140494"/>
                  </a:lnTo>
                  <a:lnTo>
                    <a:pt x="411956" y="114300"/>
                  </a:lnTo>
                  <a:lnTo>
                    <a:pt x="492919" y="88106"/>
                  </a:lnTo>
                  <a:lnTo>
                    <a:pt x="550069" y="57150"/>
                  </a:lnTo>
                  <a:lnTo>
                    <a:pt x="592931" y="30956"/>
                  </a:lnTo>
                  <a:lnTo>
                    <a:pt x="628650" y="0"/>
                  </a:lnTo>
                  <a:lnTo>
                    <a:pt x="1312069" y="638175"/>
                  </a:lnTo>
                  <a:lnTo>
                    <a:pt x="1283494" y="666750"/>
                  </a:lnTo>
                  <a:lnTo>
                    <a:pt x="1252537" y="692944"/>
                  </a:lnTo>
                  <a:lnTo>
                    <a:pt x="1202531" y="711994"/>
                  </a:lnTo>
                  <a:lnTo>
                    <a:pt x="1147762" y="738188"/>
                  </a:lnTo>
                  <a:lnTo>
                    <a:pt x="1071562" y="766763"/>
                  </a:lnTo>
                  <a:lnTo>
                    <a:pt x="988219" y="795338"/>
                  </a:lnTo>
                  <a:lnTo>
                    <a:pt x="907256" y="814388"/>
                  </a:lnTo>
                  <a:lnTo>
                    <a:pt x="828675" y="835819"/>
                  </a:lnTo>
                  <a:lnTo>
                    <a:pt x="773906" y="842963"/>
                  </a:lnTo>
                  <a:lnTo>
                    <a:pt x="688181" y="847725"/>
                  </a:lnTo>
                  <a:lnTo>
                    <a:pt x="0" y="197644"/>
                  </a:lnTo>
                  <a:close/>
                </a:path>
              </a:pathLst>
            </a:custGeom>
            <a:blipFill dpi="0" rotWithShape="1">
              <a:blip r:embed="rId6"/>
              <a:srcRect/>
              <a:tile tx="0" ty="0" sx="10000" sy="10000" flip="none" algn="ctr"/>
            </a:blipFill>
            <a:ln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6" name="Freeform 65">
              <a:extLst>
                <a:ext uri="{FF2B5EF4-FFF2-40B4-BE49-F238E27FC236}">
                  <a16:creationId xmlns:a16="http://schemas.microsoft.com/office/drawing/2014/main" id="{BD0EE31E-994A-4FB0-8F10-FDABE0D56EDC}"/>
                </a:ext>
              </a:extLst>
            </p:cNvPr>
            <p:cNvSpPr/>
            <p:nvPr/>
          </p:nvSpPr>
          <p:spPr>
            <a:xfrm>
              <a:off x="9876862" y="2595258"/>
              <a:ext cx="881100" cy="437943"/>
            </a:xfrm>
            <a:custGeom>
              <a:avLst/>
              <a:gdLst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31750 w 536575"/>
                <a:gd name="connsiteY11" fmla="*/ 196850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65125 w 536575"/>
                <a:gd name="connsiteY15" fmla="*/ 60325 h 254000"/>
                <a:gd name="connsiteX16" fmla="*/ 212725 w 536575"/>
                <a:gd name="connsiteY16" fmla="*/ 76200 h 254000"/>
                <a:gd name="connsiteX17" fmla="*/ 254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31750 w 536575"/>
                <a:gd name="connsiteY11" fmla="*/ 196850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65125 w 536575"/>
                <a:gd name="connsiteY15" fmla="*/ 60325 h 254000"/>
                <a:gd name="connsiteX16" fmla="*/ 212725 w 536575"/>
                <a:gd name="connsiteY16" fmla="*/ 76200 h 254000"/>
                <a:gd name="connsiteX17" fmla="*/ 127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31750 w 536575"/>
                <a:gd name="connsiteY11" fmla="*/ 196850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17500 w 536575"/>
                <a:gd name="connsiteY15" fmla="*/ 69850 h 254000"/>
                <a:gd name="connsiteX16" fmla="*/ 212725 w 536575"/>
                <a:gd name="connsiteY16" fmla="*/ 76200 h 254000"/>
                <a:gd name="connsiteX17" fmla="*/ 127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31750 w 536575"/>
                <a:gd name="connsiteY11" fmla="*/ 196850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17500 w 536575"/>
                <a:gd name="connsiteY15" fmla="*/ 69850 h 254000"/>
                <a:gd name="connsiteX16" fmla="*/ 165100 w 536575"/>
                <a:gd name="connsiteY16" fmla="*/ 73025 h 254000"/>
                <a:gd name="connsiteX17" fmla="*/ 127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54000"/>
                <a:gd name="connsiteX1" fmla="*/ 161925 w 536575"/>
                <a:gd name="connsiteY1" fmla="*/ 9525 h 254000"/>
                <a:gd name="connsiteX2" fmla="*/ 292100 w 536575"/>
                <a:gd name="connsiteY2" fmla="*/ 6350 h 254000"/>
                <a:gd name="connsiteX3" fmla="*/ 441325 w 536575"/>
                <a:gd name="connsiteY3" fmla="*/ 6350 h 254000"/>
                <a:gd name="connsiteX4" fmla="*/ 533400 w 536575"/>
                <a:gd name="connsiteY4" fmla="*/ 0 h 254000"/>
                <a:gd name="connsiteX5" fmla="*/ 536575 w 536575"/>
                <a:gd name="connsiteY5" fmla="*/ 92075 h 254000"/>
                <a:gd name="connsiteX6" fmla="*/ 454025 w 536575"/>
                <a:gd name="connsiteY6" fmla="*/ 114300 h 254000"/>
                <a:gd name="connsiteX7" fmla="*/ 371475 w 536575"/>
                <a:gd name="connsiteY7" fmla="*/ 136525 h 254000"/>
                <a:gd name="connsiteX8" fmla="*/ 266700 w 536575"/>
                <a:gd name="connsiteY8" fmla="*/ 165100 h 254000"/>
                <a:gd name="connsiteX9" fmla="*/ 193675 w 536575"/>
                <a:gd name="connsiteY9" fmla="*/ 200025 h 254000"/>
                <a:gd name="connsiteX10" fmla="*/ 76200 w 536575"/>
                <a:gd name="connsiteY10" fmla="*/ 254000 h 254000"/>
                <a:gd name="connsiteX11" fmla="*/ 28575 w 536575"/>
                <a:gd name="connsiteY11" fmla="*/ 187325 h 254000"/>
                <a:gd name="connsiteX12" fmla="*/ 127000 w 536575"/>
                <a:gd name="connsiteY12" fmla="*/ 174625 h 254000"/>
                <a:gd name="connsiteX13" fmla="*/ 244475 w 536575"/>
                <a:gd name="connsiteY13" fmla="*/ 136525 h 254000"/>
                <a:gd name="connsiteX14" fmla="*/ 374650 w 536575"/>
                <a:gd name="connsiteY14" fmla="*/ 98425 h 254000"/>
                <a:gd name="connsiteX15" fmla="*/ 317500 w 536575"/>
                <a:gd name="connsiteY15" fmla="*/ 69850 h 254000"/>
                <a:gd name="connsiteX16" fmla="*/ 165100 w 536575"/>
                <a:gd name="connsiteY16" fmla="*/ 73025 h 254000"/>
                <a:gd name="connsiteX17" fmla="*/ 12700 w 536575"/>
                <a:gd name="connsiteY17" fmla="*/ 73025 h 254000"/>
                <a:gd name="connsiteX18" fmla="*/ 0 w 536575"/>
                <a:gd name="connsiteY18" fmla="*/ 3175 h 2540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002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74625 h 266700"/>
                <a:gd name="connsiteX13" fmla="*/ 244475 w 536575"/>
                <a:gd name="connsiteY13" fmla="*/ 136525 h 266700"/>
                <a:gd name="connsiteX14" fmla="*/ 374650 w 536575"/>
                <a:gd name="connsiteY14" fmla="*/ 9842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74625 h 266700"/>
                <a:gd name="connsiteX13" fmla="*/ 244475 w 536575"/>
                <a:gd name="connsiteY13" fmla="*/ 136525 h 266700"/>
                <a:gd name="connsiteX14" fmla="*/ 374650 w 536575"/>
                <a:gd name="connsiteY14" fmla="*/ 9842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4475 w 536575"/>
                <a:gd name="connsiteY13" fmla="*/ 136525 h 266700"/>
                <a:gd name="connsiteX14" fmla="*/ 374650 w 536575"/>
                <a:gd name="connsiteY14" fmla="*/ 9842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4475 w 536575"/>
                <a:gd name="connsiteY13" fmla="*/ 13652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66700 w 536575"/>
                <a:gd name="connsiteY8" fmla="*/ 165100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71475 w 536575"/>
                <a:gd name="connsiteY7" fmla="*/ 136525 h 266700"/>
                <a:gd name="connsiteX8" fmla="*/ 285750 w 536575"/>
                <a:gd name="connsiteY8" fmla="*/ 168275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54025 w 536575"/>
                <a:gd name="connsiteY6" fmla="*/ 114300 h 266700"/>
                <a:gd name="connsiteX7" fmla="*/ 365125 w 536575"/>
                <a:gd name="connsiteY7" fmla="*/ 142875 h 266700"/>
                <a:gd name="connsiteX8" fmla="*/ 285750 w 536575"/>
                <a:gd name="connsiteY8" fmla="*/ 168275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65125 w 536575"/>
                <a:gd name="connsiteY7" fmla="*/ 142875 h 266700"/>
                <a:gd name="connsiteX8" fmla="*/ 285750 w 536575"/>
                <a:gd name="connsiteY8" fmla="*/ 168275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65125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41300 w 536575"/>
                <a:gd name="connsiteY13" fmla="*/ 130175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27000 w 536575"/>
                <a:gd name="connsiteY12" fmla="*/ 158750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19856 w 536575"/>
                <a:gd name="connsiteY12" fmla="*/ 151606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3025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19856 w 536575"/>
                <a:gd name="connsiteY12" fmla="*/ 151606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7788 h 266700"/>
                <a:gd name="connsiteX17" fmla="*/ 12700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19856 w 536575"/>
                <a:gd name="connsiteY12" fmla="*/ 151606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7788 h 266700"/>
                <a:gd name="connsiteX17" fmla="*/ 3175 w 536575"/>
                <a:gd name="connsiteY17" fmla="*/ 73025 h 266700"/>
                <a:gd name="connsiteX18" fmla="*/ 0 w 536575"/>
                <a:gd name="connsiteY18" fmla="*/ 3175 h 266700"/>
                <a:gd name="connsiteX0" fmla="*/ 0 w 536575"/>
                <a:gd name="connsiteY0" fmla="*/ 3175 h 266700"/>
                <a:gd name="connsiteX1" fmla="*/ 161925 w 536575"/>
                <a:gd name="connsiteY1" fmla="*/ 9525 h 266700"/>
                <a:gd name="connsiteX2" fmla="*/ 292100 w 536575"/>
                <a:gd name="connsiteY2" fmla="*/ 6350 h 266700"/>
                <a:gd name="connsiteX3" fmla="*/ 441325 w 536575"/>
                <a:gd name="connsiteY3" fmla="*/ 6350 h 266700"/>
                <a:gd name="connsiteX4" fmla="*/ 533400 w 536575"/>
                <a:gd name="connsiteY4" fmla="*/ 0 h 266700"/>
                <a:gd name="connsiteX5" fmla="*/ 536575 w 536575"/>
                <a:gd name="connsiteY5" fmla="*/ 92075 h 266700"/>
                <a:gd name="connsiteX6" fmla="*/ 463550 w 536575"/>
                <a:gd name="connsiteY6" fmla="*/ 114300 h 266700"/>
                <a:gd name="connsiteX7" fmla="*/ 374650 w 536575"/>
                <a:gd name="connsiteY7" fmla="*/ 142875 h 266700"/>
                <a:gd name="connsiteX8" fmla="*/ 283369 w 536575"/>
                <a:gd name="connsiteY8" fmla="*/ 173037 h 266700"/>
                <a:gd name="connsiteX9" fmla="*/ 193675 w 536575"/>
                <a:gd name="connsiteY9" fmla="*/ 206375 h 266700"/>
                <a:gd name="connsiteX10" fmla="*/ 47625 w 536575"/>
                <a:gd name="connsiteY10" fmla="*/ 266700 h 266700"/>
                <a:gd name="connsiteX11" fmla="*/ 28575 w 536575"/>
                <a:gd name="connsiteY11" fmla="*/ 187325 h 266700"/>
                <a:gd name="connsiteX12" fmla="*/ 119856 w 536575"/>
                <a:gd name="connsiteY12" fmla="*/ 151606 h 266700"/>
                <a:gd name="connsiteX13" fmla="*/ 238919 w 536575"/>
                <a:gd name="connsiteY13" fmla="*/ 123032 h 266700"/>
                <a:gd name="connsiteX14" fmla="*/ 320675 w 536575"/>
                <a:gd name="connsiteY14" fmla="*/ 104775 h 266700"/>
                <a:gd name="connsiteX15" fmla="*/ 317500 w 536575"/>
                <a:gd name="connsiteY15" fmla="*/ 69850 h 266700"/>
                <a:gd name="connsiteX16" fmla="*/ 165100 w 536575"/>
                <a:gd name="connsiteY16" fmla="*/ 77788 h 266700"/>
                <a:gd name="connsiteX17" fmla="*/ 3175 w 536575"/>
                <a:gd name="connsiteY17" fmla="*/ 73025 h 266700"/>
                <a:gd name="connsiteX18" fmla="*/ 0 w 536575"/>
                <a:gd name="connsiteY18" fmla="*/ 3175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36575" h="266700">
                  <a:moveTo>
                    <a:pt x="0" y="3175"/>
                  </a:moveTo>
                  <a:lnTo>
                    <a:pt x="161925" y="9525"/>
                  </a:lnTo>
                  <a:lnTo>
                    <a:pt x="292100" y="6350"/>
                  </a:lnTo>
                  <a:lnTo>
                    <a:pt x="441325" y="6350"/>
                  </a:lnTo>
                  <a:lnTo>
                    <a:pt x="533400" y="0"/>
                  </a:lnTo>
                  <a:lnTo>
                    <a:pt x="536575" y="92075"/>
                  </a:lnTo>
                  <a:cubicBezTo>
                    <a:pt x="509058" y="99483"/>
                    <a:pt x="490538" y="105833"/>
                    <a:pt x="463550" y="114300"/>
                  </a:cubicBezTo>
                  <a:lnTo>
                    <a:pt x="374650" y="142875"/>
                  </a:lnTo>
                  <a:cubicBezTo>
                    <a:pt x="344620" y="152665"/>
                    <a:pt x="311944" y="162454"/>
                    <a:pt x="283369" y="173037"/>
                  </a:cubicBezTo>
                  <a:cubicBezTo>
                    <a:pt x="259027" y="184679"/>
                    <a:pt x="232966" y="190765"/>
                    <a:pt x="193675" y="206375"/>
                  </a:cubicBezTo>
                  <a:cubicBezTo>
                    <a:pt x="154384" y="221985"/>
                    <a:pt x="96308" y="246592"/>
                    <a:pt x="47625" y="266700"/>
                  </a:cubicBezTo>
                  <a:lnTo>
                    <a:pt x="28575" y="187325"/>
                  </a:lnTo>
                  <a:lnTo>
                    <a:pt x="119856" y="151606"/>
                  </a:lnTo>
                  <a:lnTo>
                    <a:pt x="238919" y="123032"/>
                  </a:lnTo>
                  <a:lnTo>
                    <a:pt x="320675" y="104775"/>
                  </a:lnTo>
                  <a:lnTo>
                    <a:pt x="317500" y="69850"/>
                  </a:lnTo>
                  <a:lnTo>
                    <a:pt x="165100" y="77788"/>
                  </a:lnTo>
                  <a:lnTo>
                    <a:pt x="3175" y="73025"/>
                  </a:lnTo>
                  <a:lnTo>
                    <a:pt x="0" y="3175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Freeform 58">
              <a:extLst>
                <a:ext uri="{FF2B5EF4-FFF2-40B4-BE49-F238E27FC236}">
                  <a16:creationId xmlns:a16="http://schemas.microsoft.com/office/drawing/2014/main" id="{E1362D52-DC2D-4693-A589-7FEB1AF40C83}"/>
                </a:ext>
              </a:extLst>
            </p:cNvPr>
            <p:cNvSpPr/>
            <p:nvPr/>
          </p:nvSpPr>
          <p:spPr>
            <a:xfrm>
              <a:off x="8307566" y="2561776"/>
              <a:ext cx="3730337" cy="1044024"/>
            </a:xfrm>
            <a:custGeom>
              <a:avLst/>
              <a:gdLst>
                <a:gd name="connsiteX0" fmla="*/ 1483519 w 2271713"/>
                <a:gd name="connsiteY0" fmla="*/ 16668 h 635793"/>
                <a:gd name="connsiteX1" fmla="*/ 1431132 w 2271713"/>
                <a:gd name="connsiteY1" fmla="*/ 26193 h 635793"/>
                <a:gd name="connsiteX2" fmla="*/ 1345407 w 2271713"/>
                <a:gd name="connsiteY2" fmla="*/ 26193 h 635793"/>
                <a:gd name="connsiteX3" fmla="*/ 1243013 w 2271713"/>
                <a:gd name="connsiteY3" fmla="*/ 28575 h 635793"/>
                <a:gd name="connsiteX4" fmla="*/ 1221582 w 2271713"/>
                <a:gd name="connsiteY4" fmla="*/ 28575 h 635793"/>
                <a:gd name="connsiteX5" fmla="*/ 1062038 w 2271713"/>
                <a:gd name="connsiteY5" fmla="*/ 23812 h 635793"/>
                <a:gd name="connsiteX6" fmla="*/ 866775 w 2271713"/>
                <a:gd name="connsiteY6" fmla="*/ 23812 h 635793"/>
                <a:gd name="connsiteX7" fmla="*/ 671513 w 2271713"/>
                <a:gd name="connsiteY7" fmla="*/ 16668 h 635793"/>
                <a:gd name="connsiteX8" fmla="*/ 431007 w 2271713"/>
                <a:gd name="connsiteY8" fmla="*/ 7143 h 635793"/>
                <a:gd name="connsiteX9" fmla="*/ 271463 w 2271713"/>
                <a:gd name="connsiteY9" fmla="*/ 4762 h 635793"/>
                <a:gd name="connsiteX10" fmla="*/ 147638 w 2271713"/>
                <a:gd name="connsiteY10" fmla="*/ 0 h 635793"/>
                <a:gd name="connsiteX11" fmla="*/ 0 w 2271713"/>
                <a:gd name="connsiteY11" fmla="*/ 0 h 635793"/>
                <a:gd name="connsiteX12" fmla="*/ 778669 w 2271713"/>
                <a:gd name="connsiteY12" fmla="*/ 607218 h 635793"/>
                <a:gd name="connsiteX13" fmla="*/ 926307 w 2271713"/>
                <a:gd name="connsiteY13" fmla="*/ 602456 h 635793"/>
                <a:gd name="connsiteX14" fmla="*/ 1088232 w 2271713"/>
                <a:gd name="connsiteY14" fmla="*/ 604837 h 635793"/>
                <a:gd name="connsiteX15" fmla="*/ 1252538 w 2271713"/>
                <a:gd name="connsiteY15" fmla="*/ 611981 h 635793"/>
                <a:gd name="connsiteX16" fmla="*/ 1383507 w 2271713"/>
                <a:gd name="connsiteY16" fmla="*/ 623887 h 635793"/>
                <a:gd name="connsiteX17" fmla="*/ 1521619 w 2271713"/>
                <a:gd name="connsiteY17" fmla="*/ 628650 h 635793"/>
                <a:gd name="connsiteX18" fmla="*/ 1702594 w 2271713"/>
                <a:gd name="connsiteY18" fmla="*/ 633412 h 635793"/>
                <a:gd name="connsiteX19" fmla="*/ 1928813 w 2271713"/>
                <a:gd name="connsiteY19" fmla="*/ 633412 h 635793"/>
                <a:gd name="connsiteX20" fmla="*/ 2109788 w 2271713"/>
                <a:gd name="connsiteY20" fmla="*/ 635793 h 635793"/>
                <a:gd name="connsiteX21" fmla="*/ 2271713 w 2271713"/>
                <a:gd name="connsiteY21" fmla="*/ 631031 h 635793"/>
                <a:gd name="connsiteX22" fmla="*/ 1483519 w 2271713"/>
                <a:gd name="connsiteY22" fmla="*/ 16668 h 635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71713" h="635793">
                  <a:moveTo>
                    <a:pt x="1483519" y="16668"/>
                  </a:moveTo>
                  <a:lnTo>
                    <a:pt x="1431132" y="26193"/>
                  </a:lnTo>
                  <a:lnTo>
                    <a:pt x="1345407" y="26193"/>
                  </a:lnTo>
                  <a:lnTo>
                    <a:pt x="1243013" y="28575"/>
                  </a:lnTo>
                  <a:lnTo>
                    <a:pt x="1221582" y="28575"/>
                  </a:lnTo>
                  <a:lnTo>
                    <a:pt x="1062038" y="23812"/>
                  </a:lnTo>
                  <a:lnTo>
                    <a:pt x="866775" y="23812"/>
                  </a:lnTo>
                  <a:lnTo>
                    <a:pt x="671513" y="16668"/>
                  </a:lnTo>
                  <a:lnTo>
                    <a:pt x="431007" y="7143"/>
                  </a:lnTo>
                  <a:lnTo>
                    <a:pt x="271463" y="4762"/>
                  </a:lnTo>
                  <a:lnTo>
                    <a:pt x="147638" y="0"/>
                  </a:lnTo>
                  <a:lnTo>
                    <a:pt x="0" y="0"/>
                  </a:lnTo>
                  <a:lnTo>
                    <a:pt x="778669" y="607218"/>
                  </a:lnTo>
                  <a:lnTo>
                    <a:pt x="926307" y="602456"/>
                  </a:lnTo>
                  <a:lnTo>
                    <a:pt x="1088232" y="604837"/>
                  </a:lnTo>
                  <a:lnTo>
                    <a:pt x="1252538" y="611981"/>
                  </a:lnTo>
                  <a:lnTo>
                    <a:pt x="1383507" y="623887"/>
                  </a:lnTo>
                  <a:lnTo>
                    <a:pt x="1521619" y="628650"/>
                  </a:lnTo>
                  <a:lnTo>
                    <a:pt x="1702594" y="633412"/>
                  </a:lnTo>
                  <a:lnTo>
                    <a:pt x="1928813" y="633412"/>
                  </a:lnTo>
                  <a:lnTo>
                    <a:pt x="2109788" y="635793"/>
                  </a:lnTo>
                  <a:lnTo>
                    <a:pt x="2271713" y="631031"/>
                  </a:lnTo>
                  <a:lnTo>
                    <a:pt x="1483519" y="16668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ctr"/>
            </a:blipFill>
            <a:ln w="158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B2E8827C-8379-409B-8CE6-04B67979AE51}"/>
                </a:ext>
              </a:extLst>
            </p:cNvPr>
            <p:cNvSpPr/>
            <p:nvPr/>
          </p:nvSpPr>
          <p:spPr>
            <a:xfrm>
              <a:off x="8144256" y="2576765"/>
              <a:ext cx="1240839" cy="2314842"/>
            </a:xfrm>
            <a:custGeom>
              <a:avLst/>
              <a:gdLst>
                <a:gd name="connsiteX0" fmla="*/ 0 w 781050"/>
                <a:gd name="connsiteY0" fmla="*/ 0 h 1409700"/>
                <a:gd name="connsiteX1" fmla="*/ 69850 w 781050"/>
                <a:gd name="connsiteY1" fmla="*/ 819150 h 1409700"/>
                <a:gd name="connsiteX2" fmla="*/ 749300 w 781050"/>
                <a:gd name="connsiteY2" fmla="*/ 1409700 h 1409700"/>
                <a:gd name="connsiteX3" fmla="*/ 781050 w 781050"/>
                <a:gd name="connsiteY3" fmla="*/ 622300 h 1409700"/>
                <a:gd name="connsiteX4" fmla="*/ 0 w 781050"/>
                <a:gd name="connsiteY4" fmla="*/ 0 h 1409700"/>
                <a:gd name="connsiteX0" fmla="*/ 0 w 755650"/>
                <a:gd name="connsiteY0" fmla="*/ 0 h 1409700"/>
                <a:gd name="connsiteX1" fmla="*/ 69850 w 755650"/>
                <a:gd name="connsiteY1" fmla="*/ 819150 h 1409700"/>
                <a:gd name="connsiteX2" fmla="*/ 749300 w 755650"/>
                <a:gd name="connsiteY2" fmla="*/ 1409700 h 1409700"/>
                <a:gd name="connsiteX3" fmla="*/ 755650 w 755650"/>
                <a:gd name="connsiteY3" fmla="*/ 622300 h 1409700"/>
                <a:gd name="connsiteX4" fmla="*/ 0 w 755650"/>
                <a:gd name="connsiteY4" fmla="*/ 0 h 1409700"/>
                <a:gd name="connsiteX0" fmla="*/ 0 w 762281"/>
                <a:gd name="connsiteY0" fmla="*/ 0 h 1403350"/>
                <a:gd name="connsiteX1" fmla="*/ 69850 w 762281"/>
                <a:gd name="connsiteY1" fmla="*/ 819150 h 1403350"/>
                <a:gd name="connsiteX2" fmla="*/ 762000 w 762281"/>
                <a:gd name="connsiteY2" fmla="*/ 1403350 h 1403350"/>
                <a:gd name="connsiteX3" fmla="*/ 755650 w 762281"/>
                <a:gd name="connsiteY3" fmla="*/ 622300 h 1403350"/>
                <a:gd name="connsiteX4" fmla="*/ 0 w 762281"/>
                <a:gd name="connsiteY4" fmla="*/ 0 h 1403350"/>
                <a:gd name="connsiteX0" fmla="*/ 0 w 755650"/>
                <a:gd name="connsiteY0" fmla="*/ 0 h 1409700"/>
                <a:gd name="connsiteX1" fmla="*/ 69850 w 755650"/>
                <a:gd name="connsiteY1" fmla="*/ 819150 h 1409700"/>
                <a:gd name="connsiteX2" fmla="*/ 749300 w 755650"/>
                <a:gd name="connsiteY2" fmla="*/ 1409700 h 1409700"/>
                <a:gd name="connsiteX3" fmla="*/ 755650 w 755650"/>
                <a:gd name="connsiteY3" fmla="*/ 622300 h 1409700"/>
                <a:gd name="connsiteX4" fmla="*/ 0 w 755650"/>
                <a:gd name="connsiteY4" fmla="*/ 0 h 140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5650" h="1409700">
                  <a:moveTo>
                    <a:pt x="0" y="0"/>
                  </a:moveTo>
                  <a:lnTo>
                    <a:pt x="69850" y="819150"/>
                  </a:lnTo>
                  <a:lnTo>
                    <a:pt x="749300" y="1409700"/>
                  </a:lnTo>
                  <a:cubicBezTo>
                    <a:pt x="751417" y="1147233"/>
                    <a:pt x="753533" y="884767"/>
                    <a:pt x="755650" y="622300"/>
                  </a:cubicBez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A59C5A9D-D406-49A3-A921-3DDCC62F632B}"/>
                </a:ext>
              </a:extLst>
            </p:cNvPr>
            <p:cNvSpPr/>
            <p:nvPr/>
          </p:nvSpPr>
          <p:spPr>
            <a:xfrm>
              <a:off x="7544822" y="2721689"/>
              <a:ext cx="1199130" cy="2356551"/>
            </a:xfrm>
            <a:custGeom>
              <a:avLst/>
              <a:gdLst>
                <a:gd name="connsiteX0" fmla="*/ 0 w 781050"/>
                <a:gd name="connsiteY0" fmla="*/ 0 h 1409700"/>
                <a:gd name="connsiteX1" fmla="*/ 69850 w 781050"/>
                <a:gd name="connsiteY1" fmla="*/ 819150 h 1409700"/>
                <a:gd name="connsiteX2" fmla="*/ 749300 w 781050"/>
                <a:gd name="connsiteY2" fmla="*/ 1409700 h 1409700"/>
                <a:gd name="connsiteX3" fmla="*/ 781050 w 781050"/>
                <a:gd name="connsiteY3" fmla="*/ 622300 h 1409700"/>
                <a:gd name="connsiteX4" fmla="*/ 0 w 781050"/>
                <a:gd name="connsiteY4" fmla="*/ 0 h 1409700"/>
                <a:gd name="connsiteX0" fmla="*/ 0 w 781050"/>
                <a:gd name="connsiteY0" fmla="*/ 0 h 1409700"/>
                <a:gd name="connsiteX1" fmla="*/ 63500 w 781050"/>
                <a:gd name="connsiteY1" fmla="*/ 774700 h 1409700"/>
                <a:gd name="connsiteX2" fmla="*/ 749300 w 781050"/>
                <a:gd name="connsiteY2" fmla="*/ 1409700 h 1409700"/>
                <a:gd name="connsiteX3" fmla="*/ 781050 w 781050"/>
                <a:gd name="connsiteY3" fmla="*/ 622300 h 1409700"/>
                <a:gd name="connsiteX4" fmla="*/ 0 w 781050"/>
                <a:gd name="connsiteY4" fmla="*/ 0 h 1409700"/>
                <a:gd name="connsiteX0" fmla="*/ 0 w 762000"/>
                <a:gd name="connsiteY0" fmla="*/ 0 h 1435100"/>
                <a:gd name="connsiteX1" fmla="*/ 44450 w 762000"/>
                <a:gd name="connsiteY1" fmla="*/ 800100 h 1435100"/>
                <a:gd name="connsiteX2" fmla="*/ 730250 w 762000"/>
                <a:gd name="connsiteY2" fmla="*/ 1435100 h 1435100"/>
                <a:gd name="connsiteX3" fmla="*/ 762000 w 762000"/>
                <a:gd name="connsiteY3" fmla="*/ 647700 h 1435100"/>
                <a:gd name="connsiteX4" fmla="*/ 0 w 762000"/>
                <a:gd name="connsiteY4" fmla="*/ 0 h 1435100"/>
                <a:gd name="connsiteX0" fmla="*/ 0 w 730250"/>
                <a:gd name="connsiteY0" fmla="*/ 0 h 1435100"/>
                <a:gd name="connsiteX1" fmla="*/ 44450 w 730250"/>
                <a:gd name="connsiteY1" fmla="*/ 800100 h 1435100"/>
                <a:gd name="connsiteX2" fmla="*/ 730250 w 730250"/>
                <a:gd name="connsiteY2" fmla="*/ 1435100 h 1435100"/>
                <a:gd name="connsiteX3" fmla="*/ 704850 w 730250"/>
                <a:gd name="connsiteY3" fmla="*/ 615950 h 1435100"/>
                <a:gd name="connsiteX4" fmla="*/ 0 w 730250"/>
                <a:gd name="connsiteY4" fmla="*/ 0 h 1435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0250" h="1435100">
                  <a:moveTo>
                    <a:pt x="0" y="0"/>
                  </a:moveTo>
                  <a:lnTo>
                    <a:pt x="44450" y="800100"/>
                  </a:lnTo>
                  <a:lnTo>
                    <a:pt x="730250" y="1435100"/>
                  </a:lnTo>
                  <a:lnTo>
                    <a:pt x="704850" y="615950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53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/>
              </a:stretch>
            </a:blipFill>
            <a:ln w="38100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grpSp>
          <p:nvGrpSpPr>
            <p:cNvPr id="30" name="Group 41">
              <a:extLst>
                <a:ext uri="{FF2B5EF4-FFF2-40B4-BE49-F238E27FC236}">
                  <a16:creationId xmlns:a16="http://schemas.microsoft.com/office/drawing/2014/main" id="{6D13DA76-9363-4CDA-9413-730E31A01AFF}"/>
                </a:ext>
              </a:extLst>
            </p:cNvPr>
            <p:cNvGrpSpPr/>
            <p:nvPr/>
          </p:nvGrpSpPr>
          <p:grpSpPr>
            <a:xfrm>
              <a:off x="7214014" y="2560287"/>
              <a:ext cx="2380013" cy="1249064"/>
              <a:chOff x="1578135" y="747997"/>
              <a:chExt cx="1333261" cy="760659"/>
            </a:xfrm>
            <a:solidFill>
              <a:schemeClr val="bg1">
                <a:lumMod val="95000"/>
              </a:schemeClr>
            </a:solidFill>
          </p:grpSpPr>
          <p:sp>
            <p:nvSpPr>
              <p:cNvPr id="35" name="Freeform 37">
                <a:extLst>
                  <a:ext uri="{FF2B5EF4-FFF2-40B4-BE49-F238E27FC236}">
                    <a16:creationId xmlns:a16="http://schemas.microsoft.com/office/drawing/2014/main" id="{0E3077BC-ECEC-4D51-BD7A-5259E69992E9}"/>
                  </a:ext>
                </a:extLst>
              </p:cNvPr>
              <p:cNvSpPr/>
              <p:nvPr/>
            </p:nvSpPr>
            <p:spPr>
              <a:xfrm>
                <a:off x="1583531" y="747997"/>
                <a:ext cx="1326358" cy="669131"/>
              </a:xfrm>
              <a:custGeom>
                <a:avLst/>
                <a:gdLst>
                  <a:gd name="connsiteX0" fmla="*/ 0 w 1300163"/>
                  <a:gd name="connsiteY0" fmla="*/ 109537 h 714375"/>
                  <a:gd name="connsiteX1" fmla="*/ 676275 w 1300163"/>
                  <a:gd name="connsiteY1" fmla="*/ 714375 h 714375"/>
                  <a:gd name="connsiteX2" fmla="*/ 790575 w 1300163"/>
                  <a:gd name="connsiteY2" fmla="*/ 671512 h 714375"/>
                  <a:gd name="connsiteX3" fmla="*/ 904875 w 1300163"/>
                  <a:gd name="connsiteY3" fmla="*/ 642937 h 714375"/>
                  <a:gd name="connsiteX4" fmla="*/ 1009650 w 1300163"/>
                  <a:gd name="connsiteY4" fmla="*/ 628650 h 714375"/>
                  <a:gd name="connsiteX5" fmla="*/ 1147763 w 1300163"/>
                  <a:gd name="connsiteY5" fmla="*/ 619125 h 714375"/>
                  <a:gd name="connsiteX6" fmla="*/ 1300163 w 1300163"/>
                  <a:gd name="connsiteY6" fmla="*/ 614362 h 714375"/>
                  <a:gd name="connsiteX7" fmla="*/ 571500 w 1300163"/>
                  <a:gd name="connsiteY7" fmla="*/ 0 h 714375"/>
                  <a:gd name="connsiteX8" fmla="*/ 395288 w 1300163"/>
                  <a:gd name="connsiteY8" fmla="*/ 9525 h 714375"/>
                  <a:gd name="connsiteX9" fmla="*/ 223838 w 1300163"/>
                  <a:gd name="connsiteY9" fmla="*/ 38100 h 714375"/>
                  <a:gd name="connsiteX10" fmla="*/ 104775 w 1300163"/>
                  <a:gd name="connsiteY10" fmla="*/ 71437 h 714375"/>
                  <a:gd name="connsiteX11" fmla="*/ 0 w 1300163"/>
                  <a:gd name="connsiteY11" fmla="*/ 109537 h 714375"/>
                  <a:gd name="connsiteX0" fmla="*/ 0 w 1300163"/>
                  <a:gd name="connsiteY0" fmla="*/ 102393 h 707231"/>
                  <a:gd name="connsiteX1" fmla="*/ 676275 w 1300163"/>
                  <a:gd name="connsiteY1" fmla="*/ 707231 h 707231"/>
                  <a:gd name="connsiteX2" fmla="*/ 790575 w 1300163"/>
                  <a:gd name="connsiteY2" fmla="*/ 664368 h 707231"/>
                  <a:gd name="connsiteX3" fmla="*/ 904875 w 1300163"/>
                  <a:gd name="connsiteY3" fmla="*/ 635793 h 707231"/>
                  <a:gd name="connsiteX4" fmla="*/ 1009650 w 1300163"/>
                  <a:gd name="connsiteY4" fmla="*/ 621506 h 707231"/>
                  <a:gd name="connsiteX5" fmla="*/ 1147763 w 1300163"/>
                  <a:gd name="connsiteY5" fmla="*/ 611981 h 707231"/>
                  <a:gd name="connsiteX6" fmla="*/ 1300163 w 1300163"/>
                  <a:gd name="connsiteY6" fmla="*/ 607218 h 707231"/>
                  <a:gd name="connsiteX7" fmla="*/ 583406 w 1300163"/>
                  <a:gd name="connsiteY7" fmla="*/ 0 h 707231"/>
                  <a:gd name="connsiteX8" fmla="*/ 395288 w 1300163"/>
                  <a:gd name="connsiteY8" fmla="*/ 2381 h 707231"/>
                  <a:gd name="connsiteX9" fmla="*/ 223838 w 1300163"/>
                  <a:gd name="connsiteY9" fmla="*/ 30956 h 707231"/>
                  <a:gd name="connsiteX10" fmla="*/ 104775 w 1300163"/>
                  <a:gd name="connsiteY10" fmla="*/ 64293 h 707231"/>
                  <a:gd name="connsiteX11" fmla="*/ 0 w 1300163"/>
                  <a:gd name="connsiteY11" fmla="*/ 102393 h 707231"/>
                  <a:gd name="connsiteX0" fmla="*/ 0 w 1300163"/>
                  <a:gd name="connsiteY0" fmla="*/ 102393 h 707231"/>
                  <a:gd name="connsiteX1" fmla="*/ 676275 w 1300163"/>
                  <a:gd name="connsiteY1" fmla="*/ 707231 h 707231"/>
                  <a:gd name="connsiteX2" fmla="*/ 790575 w 1300163"/>
                  <a:gd name="connsiteY2" fmla="*/ 664368 h 707231"/>
                  <a:gd name="connsiteX3" fmla="*/ 904875 w 1300163"/>
                  <a:gd name="connsiteY3" fmla="*/ 635793 h 707231"/>
                  <a:gd name="connsiteX4" fmla="*/ 1009650 w 1300163"/>
                  <a:gd name="connsiteY4" fmla="*/ 621506 h 707231"/>
                  <a:gd name="connsiteX5" fmla="*/ 1147763 w 1300163"/>
                  <a:gd name="connsiteY5" fmla="*/ 611981 h 707231"/>
                  <a:gd name="connsiteX6" fmla="*/ 1300163 w 1300163"/>
                  <a:gd name="connsiteY6" fmla="*/ 607218 h 707231"/>
                  <a:gd name="connsiteX7" fmla="*/ 583406 w 1300163"/>
                  <a:gd name="connsiteY7" fmla="*/ 0 h 707231"/>
                  <a:gd name="connsiteX8" fmla="*/ 395288 w 1300163"/>
                  <a:gd name="connsiteY8" fmla="*/ 2381 h 707231"/>
                  <a:gd name="connsiteX9" fmla="*/ 240507 w 1300163"/>
                  <a:gd name="connsiteY9" fmla="*/ 16668 h 707231"/>
                  <a:gd name="connsiteX10" fmla="*/ 104775 w 1300163"/>
                  <a:gd name="connsiteY10" fmla="*/ 64293 h 707231"/>
                  <a:gd name="connsiteX11" fmla="*/ 0 w 1300163"/>
                  <a:gd name="connsiteY11" fmla="*/ 102393 h 707231"/>
                  <a:gd name="connsiteX0" fmla="*/ 0 w 1300163"/>
                  <a:gd name="connsiteY0" fmla="*/ 102393 h 707231"/>
                  <a:gd name="connsiteX1" fmla="*/ 676275 w 1300163"/>
                  <a:gd name="connsiteY1" fmla="*/ 707231 h 707231"/>
                  <a:gd name="connsiteX2" fmla="*/ 790575 w 1300163"/>
                  <a:gd name="connsiteY2" fmla="*/ 664368 h 707231"/>
                  <a:gd name="connsiteX3" fmla="*/ 904875 w 1300163"/>
                  <a:gd name="connsiteY3" fmla="*/ 635793 h 707231"/>
                  <a:gd name="connsiteX4" fmla="*/ 1009650 w 1300163"/>
                  <a:gd name="connsiteY4" fmla="*/ 621506 h 707231"/>
                  <a:gd name="connsiteX5" fmla="*/ 1147763 w 1300163"/>
                  <a:gd name="connsiteY5" fmla="*/ 611981 h 707231"/>
                  <a:gd name="connsiteX6" fmla="*/ 1300163 w 1300163"/>
                  <a:gd name="connsiteY6" fmla="*/ 607218 h 707231"/>
                  <a:gd name="connsiteX7" fmla="*/ 583406 w 1300163"/>
                  <a:gd name="connsiteY7" fmla="*/ 0 h 707231"/>
                  <a:gd name="connsiteX8" fmla="*/ 395288 w 1300163"/>
                  <a:gd name="connsiteY8" fmla="*/ 2381 h 707231"/>
                  <a:gd name="connsiteX9" fmla="*/ 240507 w 1300163"/>
                  <a:gd name="connsiteY9" fmla="*/ 16668 h 707231"/>
                  <a:gd name="connsiteX10" fmla="*/ 114300 w 1300163"/>
                  <a:gd name="connsiteY10" fmla="*/ 26193 h 707231"/>
                  <a:gd name="connsiteX11" fmla="*/ 0 w 1300163"/>
                  <a:gd name="connsiteY11" fmla="*/ 102393 h 707231"/>
                  <a:gd name="connsiteX0" fmla="*/ 0 w 1323976"/>
                  <a:gd name="connsiteY0" fmla="*/ 57150 h 707231"/>
                  <a:gd name="connsiteX1" fmla="*/ 700088 w 1323976"/>
                  <a:gd name="connsiteY1" fmla="*/ 707231 h 707231"/>
                  <a:gd name="connsiteX2" fmla="*/ 814388 w 1323976"/>
                  <a:gd name="connsiteY2" fmla="*/ 664368 h 707231"/>
                  <a:gd name="connsiteX3" fmla="*/ 928688 w 1323976"/>
                  <a:gd name="connsiteY3" fmla="*/ 635793 h 707231"/>
                  <a:gd name="connsiteX4" fmla="*/ 1033463 w 1323976"/>
                  <a:gd name="connsiteY4" fmla="*/ 621506 h 707231"/>
                  <a:gd name="connsiteX5" fmla="*/ 1171576 w 1323976"/>
                  <a:gd name="connsiteY5" fmla="*/ 611981 h 707231"/>
                  <a:gd name="connsiteX6" fmla="*/ 1323976 w 1323976"/>
                  <a:gd name="connsiteY6" fmla="*/ 607218 h 707231"/>
                  <a:gd name="connsiteX7" fmla="*/ 607219 w 1323976"/>
                  <a:gd name="connsiteY7" fmla="*/ 0 h 707231"/>
                  <a:gd name="connsiteX8" fmla="*/ 419101 w 1323976"/>
                  <a:gd name="connsiteY8" fmla="*/ 2381 h 707231"/>
                  <a:gd name="connsiteX9" fmla="*/ 264320 w 1323976"/>
                  <a:gd name="connsiteY9" fmla="*/ 16668 h 707231"/>
                  <a:gd name="connsiteX10" fmla="*/ 138113 w 1323976"/>
                  <a:gd name="connsiteY10" fmla="*/ 26193 h 707231"/>
                  <a:gd name="connsiteX11" fmla="*/ 0 w 1323976"/>
                  <a:gd name="connsiteY11" fmla="*/ 57150 h 707231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14388 w 1323976"/>
                  <a:gd name="connsiteY2" fmla="*/ 664368 h 676275"/>
                  <a:gd name="connsiteX3" fmla="*/ 928688 w 1323976"/>
                  <a:gd name="connsiteY3" fmla="*/ 635793 h 676275"/>
                  <a:gd name="connsiteX4" fmla="*/ 1033463 w 1323976"/>
                  <a:gd name="connsiteY4" fmla="*/ 621506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12006 w 1323976"/>
                  <a:gd name="connsiteY2" fmla="*/ 647699 h 676275"/>
                  <a:gd name="connsiteX3" fmla="*/ 928688 w 1323976"/>
                  <a:gd name="connsiteY3" fmla="*/ 635793 h 676275"/>
                  <a:gd name="connsiteX4" fmla="*/ 1033463 w 1323976"/>
                  <a:gd name="connsiteY4" fmla="*/ 621506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12006 w 1323976"/>
                  <a:gd name="connsiteY2" fmla="*/ 647699 h 676275"/>
                  <a:gd name="connsiteX3" fmla="*/ 916782 w 1323976"/>
                  <a:gd name="connsiteY3" fmla="*/ 621506 h 676275"/>
                  <a:gd name="connsiteX4" fmla="*/ 1033463 w 1323976"/>
                  <a:gd name="connsiteY4" fmla="*/ 621506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12006 w 1323976"/>
                  <a:gd name="connsiteY2" fmla="*/ 647699 h 676275"/>
                  <a:gd name="connsiteX3" fmla="*/ 916782 w 1323976"/>
                  <a:gd name="connsiteY3" fmla="*/ 621506 h 676275"/>
                  <a:gd name="connsiteX4" fmla="*/ 1040607 w 1323976"/>
                  <a:gd name="connsiteY4" fmla="*/ 609600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02481 w 1323976"/>
                  <a:gd name="connsiteY2" fmla="*/ 640555 h 676275"/>
                  <a:gd name="connsiteX3" fmla="*/ 916782 w 1323976"/>
                  <a:gd name="connsiteY3" fmla="*/ 621506 h 676275"/>
                  <a:gd name="connsiteX4" fmla="*/ 1040607 w 1323976"/>
                  <a:gd name="connsiteY4" fmla="*/ 609600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64320 w 1323976"/>
                  <a:gd name="connsiteY9" fmla="*/ 16668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02481 w 1323976"/>
                  <a:gd name="connsiteY2" fmla="*/ 640555 h 676275"/>
                  <a:gd name="connsiteX3" fmla="*/ 916782 w 1323976"/>
                  <a:gd name="connsiteY3" fmla="*/ 621506 h 676275"/>
                  <a:gd name="connsiteX4" fmla="*/ 1040607 w 1323976"/>
                  <a:gd name="connsiteY4" fmla="*/ 609600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73845 w 1323976"/>
                  <a:gd name="connsiteY9" fmla="*/ 14287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3976"/>
                  <a:gd name="connsiteY0" fmla="*/ 57150 h 676275"/>
                  <a:gd name="connsiteX1" fmla="*/ 669131 w 1323976"/>
                  <a:gd name="connsiteY1" fmla="*/ 676275 h 676275"/>
                  <a:gd name="connsiteX2" fmla="*/ 802481 w 1323976"/>
                  <a:gd name="connsiteY2" fmla="*/ 640555 h 676275"/>
                  <a:gd name="connsiteX3" fmla="*/ 916782 w 1323976"/>
                  <a:gd name="connsiteY3" fmla="*/ 621506 h 676275"/>
                  <a:gd name="connsiteX4" fmla="*/ 1040607 w 1323976"/>
                  <a:gd name="connsiteY4" fmla="*/ 609600 h 676275"/>
                  <a:gd name="connsiteX5" fmla="*/ 1171576 w 1323976"/>
                  <a:gd name="connsiteY5" fmla="*/ 611981 h 676275"/>
                  <a:gd name="connsiteX6" fmla="*/ 1323976 w 1323976"/>
                  <a:gd name="connsiteY6" fmla="*/ 607218 h 676275"/>
                  <a:gd name="connsiteX7" fmla="*/ 607219 w 1323976"/>
                  <a:gd name="connsiteY7" fmla="*/ 0 h 676275"/>
                  <a:gd name="connsiteX8" fmla="*/ 419101 w 1323976"/>
                  <a:gd name="connsiteY8" fmla="*/ 2381 h 676275"/>
                  <a:gd name="connsiteX9" fmla="*/ 283370 w 1323976"/>
                  <a:gd name="connsiteY9" fmla="*/ 7144 h 676275"/>
                  <a:gd name="connsiteX10" fmla="*/ 138113 w 1323976"/>
                  <a:gd name="connsiteY10" fmla="*/ 26193 h 676275"/>
                  <a:gd name="connsiteX11" fmla="*/ 0 w 1323976"/>
                  <a:gd name="connsiteY11" fmla="*/ 57150 h 676275"/>
                  <a:gd name="connsiteX0" fmla="*/ 0 w 1326358"/>
                  <a:gd name="connsiteY0" fmla="*/ 54769 h 676275"/>
                  <a:gd name="connsiteX1" fmla="*/ 671513 w 1326358"/>
                  <a:gd name="connsiteY1" fmla="*/ 676275 h 676275"/>
                  <a:gd name="connsiteX2" fmla="*/ 804863 w 1326358"/>
                  <a:gd name="connsiteY2" fmla="*/ 640555 h 676275"/>
                  <a:gd name="connsiteX3" fmla="*/ 919164 w 1326358"/>
                  <a:gd name="connsiteY3" fmla="*/ 621506 h 676275"/>
                  <a:gd name="connsiteX4" fmla="*/ 1042989 w 1326358"/>
                  <a:gd name="connsiteY4" fmla="*/ 609600 h 676275"/>
                  <a:gd name="connsiteX5" fmla="*/ 1173958 w 1326358"/>
                  <a:gd name="connsiteY5" fmla="*/ 611981 h 676275"/>
                  <a:gd name="connsiteX6" fmla="*/ 1326358 w 1326358"/>
                  <a:gd name="connsiteY6" fmla="*/ 607218 h 676275"/>
                  <a:gd name="connsiteX7" fmla="*/ 609601 w 1326358"/>
                  <a:gd name="connsiteY7" fmla="*/ 0 h 676275"/>
                  <a:gd name="connsiteX8" fmla="*/ 421483 w 1326358"/>
                  <a:gd name="connsiteY8" fmla="*/ 2381 h 676275"/>
                  <a:gd name="connsiteX9" fmla="*/ 285752 w 1326358"/>
                  <a:gd name="connsiteY9" fmla="*/ 7144 h 676275"/>
                  <a:gd name="connsiteX10" fmla="*/ 140495 w 1326358"/>
                  <a:gd name="connsiteY10" fmla="*/ 26193 h 676275"/>
                  <a:gd name="connsiteX11" fmla="*/ 0 w 1326358"/>
                  <a:gd name="connsiteY11" fmla="*/ 54769 h 676275"/>
                  <a:gd name="connsiteX0" fmla="*/ 0 w 1326358"/>
                  <a:gd name="connsiteY0" fmla="*/ 54769 h 676275"/>
                  <a:gd name="connsiteX1" fmla="*/ 671513 w 1326358"/>
                  <a:gd name="connsiteY1" fmla="*/ 676275 h 676275"/>
                  <a:gd name="connsiteX2" fmla="*/ 804863 w 1326358"/>
                  <a:gd name="connsiteY2" fmla="*/ 640555 h 676275"/>
                  <a:gd name="connsiteX3" fmla="*/ 919164 w 1326358"/>
                  <a:gd name="connsiteY3" fmla="*/ 621506 h 676275"/>
                  <a:gd name="connsiteX4" fmla="*/ 1042989 w 1326358"/>
                  <a:gd name="connsiteY4" fmla="*/ 609600 h 676275"/>
                  <a:gd name="connsiteX5" fmla="*/ 1173958 w 1326358"/>
                  <a:gd name="connsiteY5" fmla="*/ 611981 h 676275"/>
                  <a:gd name="connsiteX6" fmla="*/ 1326358 w 1326358"/>
                  <a:gd name="connsiteY6" fmla="*/ 607218 h 676275"/>
                  <a:gd name="connsiteX7" fmla="*/ 609601 w 1326358"/>
                  <a:gd name="connsiteY7" fmla="*/ 0 h 676275"/>
                  <a:gd name="connsiteX8" fmla="*/ 421483 w 1326358"/>
                  <a:gd name="connsiteY8" fmla="*/ 2381 h 676275"/>
                  <a:gd name="connsiteX9" fmla="*/ 285752 w 1326358"/>
                  <a:gd name="connsiteY9" fmla="*/ 7144 h 676275"/>
                  <a:gd name="connsiteX10" fmla="*/ 140495 w 1326358"/>
                  <a:gd name="connsiteY10" fmla="*/ 26193 h 676275"/>
                  <a:gd name="connsiteX11" fmla="*/ 0 w 1326358"/>
                  <a:gd name="connsiteY11" fmla="*/ 54769 h 676275"/>
                  <a:gd name="connsiteX0" fmla="*/ 0 w 1326358"/>
                  <a:gd name="connsiteY0" fmla="*/ 54769 h 676275"/>
                  <a:gd name="connsiteX1" fmla="*/ 671513 w 1326358"/>
                  <a:gd name="connsiteY1" fmla="*/ 676275 h 676275"/>
                  <a:gd name="connsiteX2" fmla="*/ 804863 w 1326358"/>
                  <a:gd name="connsiteY2" fmla="*/ 640555 h 676275"/>
                  <a:gd name="connsiteX3" fmla="*/ 919164 w 1326358"/>
                  <a:gd name="connsiteY3" fmla="*/ 621506 h 676275"/>
                  <a:gd name="connsiteX4" fmla="*/ 1042989 w 1326358"/>
                  <a:gd name="connsiteY4" fmla="*/ 609600 h 676275"/>
                  <a:gd name="connsiteX5" fmla="*/ 1173958 w 1326358"/>
                  <a:gd name="connsiteY5" fmla="*/ 611981 h 676275"/>
                  <a:gd name="connsiteX6" fmla="*/ 1326358 w 1326358"/>
                  <a:gd name="connsiteY6" fmla="*/ 607218 h 676275"/>
                  <a:gd name="connsiteX7" fmla="*/ 609601 w 1326358"/>
                  <a:gd name="connsiteY7" fmla="*/ 0 h 676275"/>
                  <a:gd name="connsiteX8" fmla="*/ 421483 w 1326358"/>
                  <a:gd name="connsiteY8" fmla="*/ 2381 h 676275"/>
                  <a:gd name="connsiteX9" fmla="*/ 285752 w 1326358"/>
                  <a:gd name="connsiteY9" fmla="*/ 7144 h 676275"/>
                  <a:gd name="connsiteX10" fmla="*/ 140495 w 1326358"/>
                  <a:gd name="connsiteY10" fmla="*/ 26193 h 676275"/>
                  <a:gd name="connsiteX11" fmla="*/ 0 w 1326358"/>
                  <a:gd name="connsiteY11" fmla="*/ 54769 h 676275"/>
                  <a:gd name="connsiteX0" fmla="*/ 0 w 1326358"/>
                  <a:gd name="connsiteY0" fmla="*/ 54769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40495 w 1326358"/>
                  <a:gd name="connsiteY10" fmla="*/ 26193 h 669131"/>
                  <a:gd name="connsiteX11" fmla="*/ 0 w 1326358"/>
                  <a:gd name="connsiteY11" fmla="*/ 54769 h 669131"/>
                  <a:gd name="connsiteX0" fmla="*/ 0 w 1326358"/>
                  <a:gd name="connsiteY0" fmla="*/ 69057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40495 w 1326358"/>
                  <a:gd name="connsiteY10" fmla="*/ 26193 h 669131"/>
                  <a:gd name="connsiteX11" fmla="*/ 0 w 1326358"/>
                  <a:gd name="connsiteY11" fmla="*/ 69057 h 669131"/>
                  <a:gd name="connsiteX0" fmla="*/ 0 w 1326358"/>
                  <a:gd name="connsiteY0" fmla="*/ 69057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40495 w 1326358"/>
                  <a:gd name="connsiteY10" fmla="*/ 26193 h 669131"/>
                  <a:gd name="connsiteX11" fmla="*/ 0 w 1326358"/>
                  <a:gd name="connsiteY11" fmla="*/ 69057 h 669131"/>
                  <a:gd name="connsiteX0" fmla="*/ 0 w 1326358"/>
                  <a:gd name="connsiteY0" fmla="*/ 69057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42685 w 1326358"/>
                  <a:gd name="connsiteY10" fmla="*/ 38099 h 669131"/>
                  <a:gd name="connsiteX11" fmla="*/ 0 w 1326358"/>
                  <a:gd name="connsiteY11" fmla="*/ 69057 h 669131"/>
                  <a:gd name="connsiteX0" fmla="*/ 0 w 1326358"/>
                  <a:gd name="connsiteY0" fmla="*/ 69057 h 669131"/>
                  <a:gd name="connsiteX1" fmla="*/ 676276 w 1326358"/>
                  <a:gd name="connsiteY1" fmla="*/ 669131 h 669131"/>
                  <a:gd name="connsiteX2" fmla="*/ 804863 w 1326358"/>
                  <a:gd name="connsiteY2" fmla="*/ 640555 h 669131"/>
                  <a:gd name="connsiteX3" fmla="*/ 919164 w 1326358"/>
                  <a:gd name="connsiteY3" fmla="*/ 621506 h 669131"/>
                  <a:gd name="connsiteX4" fmla="*/ 1042989 w 1326358"/>
                  <a:gd name="connsiteY4" fmla="*/ 609600 h 669131"/>
                  <a:gd name="connsiteX5" fmla="*/ 1173958 w 1326358"/>
                  <a:gd name="connsiteY5" fmla="*/ 611981 h 669131"/>
                  <a:gd name="connsiteX6" fmla="*/ 1326358 w 1326358"/>
                  <a:gd name="connsiteY6" fmla="*/ 607218 h 669131"/>
                  <a:gd name="connsiteX7" fmla="*/ 609601 w 1326358"/>
                  <a:gd name="connsiteY7" fmla="*/ 0 h 669131"/>
                  <a:gd name="connsiteX8" fmla="*/ 421483 w 1326358"/>
                  <a:gd name="connsiteY8" fmla="*/ 2381 h 669131"/>
                  <a:gd name="connsiteX9" fmla="*/ 285752 w 1326358"/>
                  <a:gd name="connsiteY9" fmla="*/ 7144 h 669131"/>
                  <a:gd name="connsiteX10" fmla="*/ 131732 w 1326358"/>
                  <a:gd name="connsiteY10" fmla="*/ 33337 h 669131"/>
                  <a:gd name="connsiteX11" fmla="*/ 0 w 1326358"/>
                  <a:gd name="connsiteY11" fmla="*/ 69057 h 669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326358" h="669131">
                    <a:moveTo>
                      <a:pt x="0" y="69057"/>
                    </a:moveTo>
                    <a:lnTo>
                      <a:pt x="676276" y="669131"/>
                    </a:lnTo>
                    <a:lnTo>
                      <a:pt x="804863" y="640555"/>
                    </a:lnTo>
                    <a:lnTo>
                      <a:pt x="919164" y="621506"/>
                    </a:lnTo>
                    <a:lnTo>
                      <a:pt x="1042989" y="609600"/>
                    </a:lnTo>
                    <a:lnTo>
                      <a:pt x="1173958" y="611981"/>
                    </a:lnTo>
                    <a:lnTo>
                      <a:pt x="1326358" y="607218"/>
                    </a:lnTo>
                    <a:lnTo>
                      <a:pt x="609601" y="0"/>
                    </a:lnTo>
                    <a:lnTo>
                      <a:pt x="421483" y="2381"/>
                    </a:lnTo>
                    <a:lnTo>
                      <a:pt x="285752" y="7144"/>
                    </a:lnTo>
                    <a:lnTo>
                      <a:pt x="131732" y="33337"/>
                    </a:lnTo>
                    <a:lnTo>
                      <a:pt x="0" y="69057"/>
                    </a:lnTo>
                    <a:close/>
                  </a:path>
                </a:pathLst>
              </a:custGeom>
              <a:blipFill dpi="0" rotWithShape="0">
                <a:blip r:embed="rId6"/>
                <a:srcRect/>
                <a:tile tx="0" ty="0" sx="10000" sy="10000" flip="none" algn="ctr"/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Freeform 39">
                <a:extLst>
                  <a:ext uri="{FF2B5EF4-FFF2-40B4-BE49-F238E27FC236}">
                    <a16:creationId xmlns:a16="http://schemas.microsoft.com/office/drawing/2014/main" id="{F151D641-821A-47B3-B3D8-CCEBFBAEA20B}"/>
                  </a:ext>
                </a:extLst>
              </p:cNvPr>
              <p:cNvSpPr/>
              <p:nvPr/>
            </p:nvSpPr>
            <p:spPr>
              <a:xfrm>
                <a:off x="1578135" y="818433"/>
                <a:ext cx="684815" cy="688975"/>
              </a:xfrm>
              <a:custGeom>
                <a:avLst/>
                <a:gdLst>
                  <a:gd name="connsiteX0" fmla="*/ 3175 w 682625"/>
                  <a:gd name="connsiteY0" fmla="*/ 0 h 701675"/>
                  <a:gd name="connsiteX1" fmla="*/ 3175 w 682625"/>
                  <a:gd name="connsiteY1" fmla="*/ 0 h 701675"/>
                  <a:gd name="connsiteX2" fmla="*/ 0 w 682625"/>
                  <a:gd name="connsiteY2" fmla="*/ 92075 h 701675"/>
                  <a:gd name="connsiteX3" fmla="*/ 679450 w 682625"/>
                  <a:gd name="connsiteY3" fmla="*/ 701675 h 701675"/>
                  <a:gd name="connsiteX4" fmla="*/ 682625 w 682625"/>
                  <a:gd name="connsiteY4" fmla="*/ 609600 h 701675"/>
                  <a:gd name="connsiteX5" fmla="*/ 3175 w 682625"/>
                  <a:gd name="connsiteY5" fmla="*/ 0 h 701675"/>
                  <a:gd name="connsiteX0" fmla="*/ 3175 w 684816"/>
                  <a:gd name="connsiteY0" fmla="*/ 0 h 701675"/>
                  <a:gd name="connsiteX1" fmla="*/ 3175 w 684816"/>
                  <a:gd name="connsiteY1" fmla="*/ 0 h 701675"/>
                  <a:gd name="connsiteX2" fmla="*/ 0 w 684816"/>
                  <a:gd name="connsiteY2" fmla="*/ 92075 h 701675"/>
                  <a:gd name="connsiteX3" fmla="*/ 679450 w 684816"/>
                  <a:gd name="connsiteY3" fmla="*/ 701675 h 701675"/>
                  <a:gd name="connsiteX4" fmla="*/ 684816 w 684816"/>
                  <a:gd name="connsiteY4" fmla="*/ 600075 h 701675"/>
                  <a:gd name="connsiteX5" fmla="*/ 3175 w 684816"/>
                  <a:gd name="connsiteY5" fmla="*/ 0 h 701675"/>
                  <a:gd name="connsiteX0" fmla="*/ 3175 w 684816"/>
                  <a:gd name="connsiteY0" fmla="*/ 16258 h 706027"/>
                  <a:gd name="connsiteX1" fmla="*/ 3175 w 684816"/>
                  <a:gd name="connsiteY1" fmla="*/ 4352 h 706027"/>
                  <a:gd name="connsiteX2" fmla="*/ 0 w 684816"/>
                  <a:gd name="connsiteY2" fmla="*/ 96427 h 706027"/>
                  <a:gd name="connsiteX3" fmla="*/ 679450 w 684816"/>
                  <a:gd name="connsiteY3" fmla="*/ 706027 h 706027"/>
                  <a:gd name="connsiteX4" fmla="*/ 684816 w 684816"/>
                  <a:gd name="connsiteY4" fmla="*/ 604427 h 706027"/>
                  <a:gd name="connsiteX5" fmla="*/ 3175 w 684816"/>
                  <a:gd name="connsiteY5" fmla="*/ 16258 h 706027"/>
                  <a:gd name="connsiteX0" fmla="*/ 51140 w 686051"/>
                  <a:gd name="connsiteY0" fmla="*/ 24208 h 704452"/>
                  <a:gd name="connsiteX1" fmla="*/ 4410 w 686051"/>
                  <a:gd name="connsiteY1" fmla="*/ 2777 h 704452"/>
                  <a:gd name="connsiteX2" fmla="*/ 1235 w 686051"/>
                  <a:gd name="connsiteY2" fmla="*/ 94852 h 704452"/>
                  <a:gd name="connsiteX3" fmla="*/ 680685 w 686051"/>
                  <a:gd name="connsiteY3" fmla="*/ 704452 h 704452"/>
                  <a:gd name="connsiteX4" fmla="*/ 686051 w 686051"/>
                  <a:gd name="connsiteY4" fmla="*/ 602852 h 704452"/>
                  <a:gd name="connsiteX5" fmla="*/ 51140 w 686051"/>
                  <a:gd name="connsiteY5" fmla="*/ 24208 h 704452"/>
                  <a:gd name="connsiteX0" fmla="*/ 686051 w 686051"/>
                  <a:gd name="connsiteY0" fmla="*/ 600075 h 701675"/>
                  <a:gd name="connsiteX1" fmla="*/ 4410 w 686051"/>
                  <a:gd name="connsiteY1" fmla="*/ 0 h 701675"/>
                  <a:gd name="connsiteX2" fmla="*/ 1235 w 686051"/>
                  <a:gd name="connsiteY2" fmla="*/ 92075 h 701675"/>
                  <a:gd name="connsiteX3" fmla="*/ 680685 w 686051"/>
                  <a:gd name="connsiteY3" fmla="*/ 701675 h 701675"/>
                  <a:gd name="connsiteX4" fmla="*/ 686051 w 686051"/>
                  <a:gd name="connsiteY4" fmla="*/ 600075 h 701675"/>
                  <a:gd name="connsiteX0" fmla="*/ 684816 w 684816"/>
                  <a:gd name="connsiteY0" fmla="*/ 587375 h 688975"/>
                  <a:gd name="connsiteX1" fmla="*/ 9016 w 684816"/>
                  <a:gd name="connsiteY1" fmla="*/ 0 h 688975"/>
                  <a:gd name="connsiteX2" fmla="*/ 0 w 684816"/>
                  <a:gd name="connsiteY2" fmla="*/ 79375 h 688975"/>
                  <a:gd name="connsiteX3" fmla="*/ 679450 w 684816"/>
                  <a:gd name="connsiteY3" fmla="*/ 688975 h 688975"/>
                  <a:gd name="connsiteX4" fmla="*/ 684816 w 684816"/>
                  <a:gd name="connsiteY4" fmla="*/ 587375 h 688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4816" h="688975">
                    <a:moveTo>
                      <a:pt x="684816" y="587375"/>
                    </a:moveTo>
                    <a:lnTo>
                      <a:pt x="9016" y="0"/>
                    </a:lnTo>
                    <a:cubicBezTo>
                      <a:pt x="699" y="11774"/>
                      <a:pt x="1058" y="48683"/>
                      <a:pt x="0" y="79375"/>
                    </a:cubicBezTo>
                    <a:lnTo>
                      <a:pt x="679450" y="688975"/>
                    </a:lnTo>
                    <a:lnTo>
                      <a:pt x="684816" y="587375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Freeform 40">
                <a:extLst>
                  <a:ext uri="{FF2B5EF4-FFF2-40B4-BE49-F238E27FC236}">
                    <a16:creationId xmlns:a16="http://schemas.microsoft.com/office/drawing/2014/main" id="{9871E840-489B-4DA3-8BCA-2B0672D6D573}"/>
                  </a:ext>
                </a:extLst>
              </p:cNvPr>
              <p:cNvSpPr/>
              <p:nvPr/>
            </p:nvSpPr>
            <p:spPr>
              <a:xfrm>
                <a:off x="2263696" y="1353081"/>
                <a:ext cx="647700" cy="155575"/>
              </a:xfrm>
              <a:custGeom>
                <a:avLst/>
                <a:gdLst>
                  <a:gd name="connsiteX0" fmla="*/ 628650 w 628650"/>
                  <a:gd name="connsiteY0" fmla="*/ 0 h 193675"/>
                  <a:gd name="connsiteX1" fmla="*/ 495300 w 628650"/>
                  <a:gd name="connsiteY1" fmla="*/ 6350 h 193675"/>
                  <a:gd name="connsiteX2" fmla="*/ 422275 w 628650"/>
                  <a:gd name="connsiteY2" fmla="*/ 6350 h 193675"/>
                  <a:gd name="connsiteX3" fmla="*/ 320675 w 628650"/>
                  <a:gd name="connsiteY3" fmla="*/ 15875 h 193675"/>
                  <a:gd name="connsiteX4" fmla="*/ 231775 w 628650"/>
                  <a:gd name="connsiteY4" fmla="*/ 28575 h 193675"/>
                  <a:gd name="connsiteX5" fmla="*/ 171450 w 628650"/>
                  <a:gd name="connsiteY5" fmla="*/ 38100 h 193675"/>
                  <a:gd name="connsiteX6" fmla="*/ 79375 w 628650"/>
                  <a:gd name="connsiteY6" fmla="*/ 69850 h 193675"/>
                  <a:gd name="connsiteX7" fmla="*/ 0 w 628650"/>
                  <a:gd name="connsiteY7" fmla="*/ 98425 h 193675"/>
                  <a:gd name="connsiteX8" fmla="*/ 0 w 628650"/>
                  <a:gd name="connsiteY8" fmla="*/ 193675 h 193675"/>
                  <a:gd name="connsiteX9" fmla="*/ 38100 w 628650"/>
                  <a:gd name="connsiteY9" fmla="*/ 174625 h 193675"/>
                  <a:gd name="connsiteX10" fmla="*/ 104775 w 628650"/>
                  <a:gd name="connsiteY10" fmla="*/ 146050 h 193675"/>
                  <a:gd name="connsiteX11" fmla="*/ 187325 w 628650"/>
                  <a:gd name="connsiteY11" fmla="*/ 123825 h 193675"/>
                  <a:gd name="connsiteX12" fmla="*/ 276225 w 628650"/>
                  <a:gd name="connsiteY12" fmla="*/ 107950 h 193675"/>
                  <a:gd name="connsiteX13" fmla="*/ 409575 w 628650"/>
                  <a:gd name="connsiteY13" fmla="*/ 101600 h 193675"/>
                  <a:gd name="connsiteX14" fmla="*/ 536575 w 628650"/>
                  <a:gd name="connsiteY14" fmla="*/ 92075 h 193675"/>
                  <a:gd name="connsiteX15" fmla="*/ 625475 w 628650"/>
                  <a:gd name="connsiteY15" fmla="*/ 88900 h 193675"/>
                  <a:gd name="connsiteX16" fmla="*/ 628650 w 628650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37344 w 645319"/>
                  <a:gd name="connsiteY3" fmla="*/ 15875 h 193675"/>
                  <a:gd name="connsiteX4" fmla="*/ 248444 w 645319"/>
                  <a:gd name="connsiteY4" fmla="*/ 28575 h 193675"/>
                  <a:gd name="connsiteX5" fmla="*/ 188119 w 645319"/>
                  <a:gd name="connsiteY5" fmla="*/ 38100 h 193675"/>
                  <a:gd name="connsiteX6" fmla="*/ 96044 w 645319"/>
                  <a:gd name="connsiteY6" fmla="*/ 69850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37344 w 645319"/>
                  <a:gd name="connsiteY3" fmla="*/ 15875 h 193675"/>
                  <a:gd name="connsiteX4" fmla="*/ 248444 w 645319"/>
                  <a:gd name="connsiteY4" fmla="*/ 28575 h 193675"/>
                  <a:gd name="connsiteX5" fmla="*/ 188119 w 645319"/>
                  <a:gd name="connsiteY5" fmla="*/ 38100 h 193675"/>
                  <a:gd name="connsiteX6" fmla="*/ 86519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37344 w 645319"/>
                  <a:gd name="connsiteY3" fmla="*/ 15875 h 193675"/>
                  <a:gd name="connsiteX4" fmla="*/ 248444 w 645319"/>
                  <a:gd name="connsiteY4" fmla="*/ 28575 h 193675"/>
                  <a:gd name="connsiteX5" fmla="*/ 180975 w 645319"/>
                  <a:gd name="connsiteY5" fmla="*/ 30956 h 193675"/>
                  <a:gd name="connsiteX6" fmla="*/ 86519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37344 w 645319"/>
                  <a:gd name="connsiteY3" fmla="*/ 15875 h 193675"/>
                  <a:gd name="connsiteX4" fmla="*/ 265112 w 645319"/>
                  <a:gd name="connsiteY4" fmla="*/ 16669 h 193675"/>
                  <a:gd name="connsiteX5" fmla="*/ 180975 w 645319"/>
                  <a:gd name="connsiteY5" fmla="*/ 30956 h 193675"/>
                  <a:gd name="connsiteX6" fmla="*/ 86519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58775 w 645319"/>
                  <a:gd name="connsiteY3" fmla="*/ 8731 h 193675"/>
                  <a:gd name="connsiteX4" fmla="*/ 265112 w 645319"/>
                  <a:gd name="connsiteY4" fmla="*/ 16669 h 193675"/>
                  <a:gd name="connsiteX5" fmla="*/ 180975 w 645319"/>
                  <a:gd name="connsiteY5" fmla="*/ 30956 h 193675"/>
                  <a:gd name="connsiteX6" fmla="*/ 86519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5319 w 645319"/>
                  <a:gd name="connsiteY0" fmla="*/ 0 h 193675"/>
                  <a:gd name="connsiteX1" fmla="*/ 511969 w 645319"/>
                  <a:gd name="connsiteY1" fmla="*/ 6350 h 193675"/>
                  <a:gd name="connsiteX2" fmla="*/ 438944 w 645319"/>
                  <a:gd name="connsiteY2" fmla="*/ 6350 h 193675"/>
                  <a:gd name="connsiteX3" fmla="*/ 358775 w 645319"/>
                  <a:gd name="connsiteY3" fmla="*/ 8731 h 193675"/>
                  <a:gd name="connsiteX4" fmla="*/ 265112 w 645319"/>
                  <a:gd name="connsiteY4" fmla="*/ 16669 h 193675"/>
                  <a:gd name="connsiteX5" fmla="*/ 180975 w 645319"/>
                  <a:gd name="connsiteY5" fmla="*/ 30956 h 193675"/>
                  <a:gd name="connsiteX6" fmla="*/ 88900 w 645319"/>
                  <a:gd name="connsiteY6" fmla="*/ 48419 h 193675"/>
                  <a:gd name="connsiteX7" fmla="*/ 0 w 645319"/>
                  <a:gd name="connsiteY7" fmla="*/ 67469 h 193675"/>
                  <a:gd name="connsiteX8" fmla="*/ 16669 w 645319"/>
                  <a:gd name="connsiteY8" fmla="*/ 193675 h 193675"/>
                  <a:gd name="connsiteX9" fmla="*/ 54769 w 645319"/>
                  <a:gd name="connsiteY9" fmla="*/ 174625 h 193675"/>
                  <a:gd name="connsiteX10" fmla="*/ 121444 w 645319"/>
                  <a:gd name="connsiteY10" fmla="*/ 146050 h 193675"/>
                  <a:gd name="connsiteX11" fmla="*/ 203994 w 645319"/>
                  <a:gd name="connsiteY11" fmla="*/ 123825 h 193675"/>
                  <a:gd name="connsiteX12" fmla="*/ 292894 w 645319"/>
                  <a:gd name="connsiteY12" fmla="*/ 107950 h 193675"/>
                  <a:gd name="connsiteX13" fmla="*/ 426244 w 645319"/>
                  <a:gd name="connsiteY13" fmla="*/ 101600 h 193675"/>
                  <a:gd name="connsiteX14" fmla="*/ 553244 w 645319"/>
                  <a:gd name="connsiteY14" fmla="*/ 92075 h 193675"/>
                  <a:gd name="connsiteX15" fmla="*/ 642144 w 645319"/>
                  <a:gd name="connsiteY15" fmla="*/ 88900 h 193675"/>
                  <a:gd name="connsiteX16" fmla="*/ 645319 w 645319"/>
                  <a:gd name="connsiteY16" fmla="*/ 0 h 193675"/>
                  <a:gd name="connsiteX0" fmla="*/ 647700 w 647700"/>
                  <a:gd name="connsiteY0" fmla="*/ 0 h 174625"/>
                  <a:gd name="connsiteX1" fmla="*/ 514350 w 647700"/>
                  <a:gd name="connsiteY1" fmla="*/ 6350 h 174625"/>
                  <a:gd name="connsiteX2" fmla="*/ 441325 w 647700"/>
                  <a:gd name="connsiteY2" fmla="*/ 6350 h 174625"/>
                  <a:gd name="connsiteX3" fmla="*/ 361156 w 647700"/>
                  <a:gd name="connsiteY3" fmla="*/ 8731 h 174625"/>
                  <a:gd name="connsiteX4" fmla="*/ 267493 w 647700"/>
                  <a:gd name="connsiteY4" fmla="*/ 16669 h 174625"/>
                  <a:gd name="connsiteX5" fmla="*/ 183356 w 647700"/>
                  <a:gd name="connsiteY5" fmla="*/ 30956 h 174625"/>
                  <a:gd name="connsiteX6" fmla="*/ 91281 w 647700"/>
                  <a:gd name="connsiteY6" fmla="*/ 48419 h 174625"/>
                  <a:gd name="connsiteX7" fmla="*/ 2381 w 647700"/>
                  <a:gd name="connsiteY7" fmla="*/ 67469 h 174625"/>
                  <a:gd name="connsiteX8" fmla="*/ 0 w 647700"/>
                  <a:gd name="connsiteY8" fmla="*/ 155575 h 174625"/>
                  <a:gd name="connsiteX9" fmla="*/ 57150 w 647700"/>
                  <a:gd name="connsiteY9" fmla="*/ 174625 h 174625"/>
                  <a:gd name="connsiteX10" fmla="*/ 123825 w 647700"/>
                  <a:gd name="connsiteY10" fmla="*/ 146050 h 174625"/>
                  <a:gd name="connsiteX11" fmla="*/ 206375 w 647700"/>
                  <a:gd name="connsiteY11" fmla="*/ 123825 h 174625"/>
                  <a:gd name="connsiteX12" fmla="*/ 295275 w 647700"/>
                  <a:gd name="connsiteY12" fmla="*/ 107950 h 174625"/>
                  <a:gd name="connsiteX13" fmla="*/ 428625 w 647700"/>
                  <a:gd name="connsiteY13" fmla="*/ 101600 h 174625"/>
                  <a:gd name="connsiteX14" fmla="*/ 555625 w 647700"/>
                  <a:gd name="connsiteY14" fmla="*/ 92075 h 174625"/>
                  <a:gd name="connsiteX15" fmla="*/ 644525 w 647700"/>
                  <a:gd name="connsiteY15" fmla="*/ 88900 h 174625"/>
                  <a:gd name="connsiteX16" fmla="*/ 647700 w 647700"/>
                  <a:gd name="connsiteY16" fmla="*/ 0 h 17462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59531 w 647700"/>
                  <a:gd name="connsiteY9" fmla="*/ 153193 h 155575"/>
                  <a:gd name="connsiteX10" fmla="*/ 123825 w 647700"/>
                  <a:gd name="connsiteY10" fmla="*/ 146050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59531 w 647700"/>
                  <a:gd name="connsiteY9" fmla="*/ 153193 h 155575"/>
                  <a:gd name="connsiteX10" fmla="*/ 128587 w 647700"/>
                  <a:gd name="connsiteY10" fmla="*/ 134143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28587 w 647700"/>
                  <a:gd name="connsiteY10" fmla="*/ 134143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6375 w 647700"/>
                  <a:gd name="connsiteY11" fmla="*/ 123825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295275 w 647700"/>
                  <a:gd name="connsiteY12" fmla="*/ 107950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300037 w 647700"/>
                  <a:gd name="connsiteY12" fmla="*/ 93662 h 155575"/>
                  <a:gd name="connsiteX13" fmla="*/ 428625 w 647700"/>
                  <a:gd name="connsiteY13" fmla="*/ 101600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300037 w 647700"/>
                  <a:gd name="connsiteY12" fmla="*/ 93662 h 155575"/>
                  <a:gd name="connsiteX13" fmla="*/ 431006 w 647700"/>
                  <a:gd name="connsiteY13" fmla="*/ 92075 h 155575"/>
                  <a:gd name="connsiteX14" fmla="*/ 555625 w 647700"/>
                  <a:gd name="connsiteY14" fmla="*/ 92075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300037 w 647700"/>
                  <a:gd name="connsiteY12" fmla="*/ 93662 h 155575"/>
                  <a:gd name="connsiteX13" fmla="*/ 431006 w 647700"/>
                  <a:gd name="connsiteY13" fmla="*/ 92075 h 155575"/>
                  <a:gd name="connsiteX14" fmla="*/ 546100 w 647700"/>
                  <a:gd name="connsiteY14" fmla="*/ 82550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3994 w 647700"/>
                  <a:gd name="connsiteY11" fmla="*/ 116681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44525 w 647700"/>
                  <a:gd name="connsiteY15" fmla="*/ 88900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67469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48419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3356 w 647700"/>
                  <a:gd name="connsiteY5" fmla="*/ 30956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67493 w 647700"/>
                  <a:gd name="connsiteY4" fmla="*/ 16669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6350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71874 w 647700"/>
                  <a:gd name="connsiteY4" fmla="*/ 9525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1325 w 647700"/>
                  <a:gd name="connsiteY2" fmla="*/ 6350 h 155575"/>
                  <a:gd name="connsiteX3" fmla="*/ 361156 w 647700"/>
                  <a:gd name="connsiteY3" fmla="*/ 8731 h 155575"/>
                  <a:gd name="connsiteX4" fmla="*/ 271874 w 647700"/>
                  <a:gd name="connsiteY4" fmla="*/ 9525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1325 w 647700"/>
                  <a:gd name="connsiteY2" fmla="*/ 6350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85546 w 647700"/>
                  <a:gd name="connsiteY5" fmla="*/ 23812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70212 w 647700"/>
                  <a:gd name="connsiteY5" fmla="*/ 21431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0037 w 647700"/>
                  <a:gd name="connsiteY12" fmla="*/ 93662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70212 w 647700"/>
                  <a:gd name="connsiteY5" fmla="*/ 21431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6675 w 647700"/>
                  <a:gd name="connsiteY9" fmla="*/ 143668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2227 w 647700"/>
                  <a:gd name="connsiteY12" fmla="*/ 96043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70212 w 647700"/>
                  <a:gd name="connsiteY5" fmla="*/ 21431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8865 w 647700"/>
                  <a:gd name="connsiteY9" fmla="*/ 141287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2227 w 647700"/>
                  <a:gd name="connsiteY12" fmla="*/ 96043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  <a:gd name="connsiteX0" fmla="*/ 647700 w 647700"/>
                  <a:gd name="connsiteY0" fmla="*/ 0 h 155575"/>
                  <a:gd name="connsiteX1" fmla="*/ 514350 w 647700"/>
                  <a:gd name="connsiteY1" fmla="*/ 3969 h 155575"/>
                  <a:gd name="connsiteX2" fmla="*/ 447897 w 647700"/>
                  <a:gd name="connsiteY2" fmla="*/ 1588 h 155575"/>
                  <a:gd name="connsiteX3" fmla="*/ 378680 w 647700"/>
                  <a:gd name="connsiteY3" fmla="*/ 3968 h 155575"/>
                  <a:gd name="connsiteX4" fmla="*/ 271874 w 647700"/>
                  <a:gd name="connsiteY4" fmla="*/ 9525 h 155575"/>
                  <a:gd name="connsiteX5" fmla="*/ 170212 w 647700"/>
                  <a:gd name="connsiteY5" fmla="*/ 21431 h 155575"/>
                  <a:gd name="connsiteX6" fmla="*/ 91281 w 647700"/>
                  <a:gd name="connsiteY6" fmla="*/ 38894 h 155575"/>
                  <a:gd name="connsiteX7" fmla="*/ 2381 w 647700"/>
                  <a:gd name="connsiteY7" fmla="*/ 55563 h 155575"/>
                  <a:gd name="connsiteX8" fmla="*/ 0 w 647700"/>
                  <a:gd name="connsiteY8" fmla="*/ 155575 h 155575"/>
                  <a:gd name="connsiteX9" fmla="*/ 68865 w 647700"/>
                  <a:gd name="connsiteY9" fmla="*/ 141287 h 155575"/>
                  <a:gd name="connsiteX10" fmla="*/ 130969 w 647700"/>
                  <a:gd name="connsiteY10" fmla="*/ 126999 h 155575"/>
                  <a:gd name="connsiteX11" fmla="*/ 208756 w 647700"/>
                  <a:gd name="connsiteY11" fmla="*/ 109537 h 155575"/>
                  <a:gd name="connsiteX12" fmla="*/ 302227 w 647700"/>
                  <a:gd name="connsiteY12" fmla="*/ 96043 h 155575"/>
                  <a:gd name="connsiteX13" fmla="*/ 435768 w 647700"/>
                  <a:gd name="connsiteY13" fmla="*/ 84931 h 155575"/>
                  <a:gd name="connsiteX14" fmla="*/ 546100 w 647700"/>
                  <a:gd name="connsiteY14" fmla="*/ 82550 h 155575"/>
                  <a:gd name="connsiteX15" fmla="*/ 639762 w 647700"/>
                  <a:gd name="connsiteY15" fmla="*/ 86518 h 155575"/>
                  <a:gd name="connsiteX16" fmla="*/ 647700 w 647700"/>
                  <a:gd name="connsiteY16" fmla="*/ 0 h 155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47700" h="155575">
                    <a:moveTo>
                      <a:pt x="647700" y="0"/>
                    </a:moveTo>
                    <a:lnTo>
                      <a:pt x="514350" y="3969"/>
                    </a:lnTo>
                    <a:lnTo>
                      <a:pt x="447897" y="1588"/>
                    </a:lnTo>
                    <a:lnTo>
                      <a:pt x="378680" y="3968"/>
                    </a:lnTo>
                    <a:cubicBezTo>
                      <a:pt x="349047" y="8201"/>
                      <a:pt x="306619" y="6614"/>
                      <a:pt x="271874" y="9525"/>
                    </a:cubicBezTo>
                    <a:cubicBezTo>
                      <a:pt x="237129" y="12436"/>
                      <a:pt x="192702" y="20637"/>
                      <a:pt x="170212" y="21431"/>
                    </a:cubicBezTo>
                    <a:cubicBezTo>
                      <a:pt x="139520" y="32014"/>
                      <a:pt x="119253" y="33205"/>
                      <a:pt x="91281" y="38894"/>
                    </a:cubicBezTo>
                    <a:cubicBezTo>
                      <a:pt x="63309" y="44583"/>
                      <a:pt x="34396" y="49214"/>
                      <a:pt x="2381" y="55563"/>
                    </a:cubicBezTo>
                    <a:cubicBezTo>
                      <a:pt x="1587" y="84932"/>
                      <a:pt x="794" y="126206"/>
                      <a:pt x="0" y="155575"/>
                    </a:cubicBezTo>
                    <a:lnTo>
                      <a:pt x="68865" y="141287"/>
                    </a:lnTo>
                    <a:lnTo>
                      <a:pt x="130969" y="126999"/>
                    </a:lnTo>
                    <a:lnTo>
                      <a:pt x="208756" y="109537"/>
                    </a:lnTo>
                    <a:lnTo>
                      <a:pt x="302227" y="96043"/>
                    </a:lnTo>
                    <a:lnTo>
                      <a:pt x="435768" y="84931"/>
                    </a:lnTo>
                    <a:lnTo>
                      <a:pt x="546100" y="82550"/>
                    </a:lnTo>
                    <a:lnTo>
                      <a:pt x="639762" y="86518"/>
                    </a:lnTo>
                    <a:lnTo>
                      <a:pt x="647700" y="0"/>
                    </a:lnTo>
                    <a:close/>
                  </a:path>
                </a:pathLst>
              </a:cu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31" name="Figura a mano libera: forma 3">
              <a:extLst>
                <a:ext uri="{FF2B5EF4-FFF2-40B4-BE49-F238E27FC236}">
                  <a16:creationId xmlns:a16="http://schemas.microsoft.com/office/drawing/2014/main" id="{2896E6C4-160F-4E5C-AB52-6E6D7C1EF3A7}"/>
                </a:ext>
              </a:extLst>
            </p:cNvPr>
            <p:cNvSpPr/>
            <p:nvPr/>
          </p:nvSpPr>
          <p:spPr>
            <a:xfrm>
              <a:off x="7503160" y="4759960"/>
              <a:ext cx="426720" cy="482600"/>
            </a:xfrm>
            <a:custGeom>
              <a:avLst/>
              <a:gdLst>
                <a:gd name="connsiteX0" fmla="*/ 426720 w 426720"/>
                <a:gd name="connsiteY0" fmla="*/ 406400 h 482600"/>
                <a:gd name="connsiteX1" fmla="*/ 0 w 426720"/>
                <a:gd name="connsiteY1" fmla="*/ 0 h 482600"/>
                <a:gd name="connsiteX2" fmla="*/ 50800 w 426720"/>
                <a:gd name="connsiteY2" fmla="*/ 182880 h 482600"/>
                <a:gd name="connsiteX3" fmla="*/ 157480 w 426720"/>
                <a:gd name="connsiteY3" fmla="*/ 345440 h 482600"/>
                <a:gd name="connsiteX4" fmla="*/ 289560 w 426720"/>
                <a:gd name="connsiteY4" fmla="*/ 436880 h 482600"/>
                <a:gd name="connsiteX5" fmla="*/ 421640 w 426720"/>
                <a:gd name="connsiteY5" fmla="*/ 482600 h 482600"/>
                <a:gd name="connsiteX6" fmla="*/ 426720 w 426720"/>
                <a:gd name="connsiteY6" fmla="*/ 406400 h 48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6720" h="482600">
                  <a:moveTo>
                    <a:pt x="426720" y="406400"/>
                  </a:moveTo>
                  <a:lnTo>
                    <a:pt x="0" y="0"/>
                  </a:lnTo>
                  <a:lnTo>
                    <a:pt x="50800" y="182880"/>
                  </a:lnTo>
                  <a:lnTo>
                    <a:pt x="157480" y="345440"/>
                  </a:lnTo>
                  <a:lnTo>
                    <a:pt x="289560" y="436880"/>
                  </a:lnTo>
                  <a:lnTo>
                    <a:pt x="421640" y="482600"/>
                  </a:lnTo>
                  <a:lnTo>
                    <a:pt x="426720" y="40640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15875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Figura a mano libera: forma 1">
              <a:extLst>
                <a:ext uri="{FF2B5EF4-FFF2-40B4-BE49-F238E27FC236}">
                  <a16:creationId xmlns:a16="http://schemas.microsoft.com/office/drawing/2014/main" id="{E5B4C8A2-04F3-4C0A-855D-B6E526EFBDB4}"/>
                </a:ext>
              </a:extLst>
            </p:cNvPr>
            <p:cNvSpPr/>
            <p:nvPr/>
          </p:nvSpPr>
          <p:spPr>
            <a:xfrm>
              <a:off x="7442834" y="4130040"/>
              <a:ext cx="487045" cy="1132840"/>
            </a:xfrm>
            <a:custGeom>
              <a:avLst/>
              <a:gdLst>
                <a:gd name="connsiteX0" fmla="*/ 172720 w 477520"/>
                <a:gd name="connsiteY0" fmla="*/ 0 h 1132840"/>
                <a:gd name="connsiteX1" fmla="*/ 259080 w 477520"/>
                <a:gd name="connsiteY1" fmla="*/ 76200 h 1132840"/>
                <a:gd name="connsiteX2" fmla="*/ 167640 w 477520"/>
                <a:gd name="connsiteY2" fmla="*/ 208280 h 1132840"/>
                <a:gd name="connsiteX3" fmla="*/ 127000 w 477520"/>
                <a:gd name="connsiteY3" fmla="*/ 365760 h 1132840"/>
                <a:gd name="connsiteX4" fmla="*/ 111760 w 477520"/>
                <a:gd name="connsiteY4" fmla="*/ 548640 h 1132840"/>
                <a:gd name="connsiteX5" fmla="*/ 147320 w 477520"/>
                <a:gd name="connsiteY5" fmla="*/ 762000 h 1132840"/>
                <a:gd name="connsiteX6" fmla="*/ 208280 w 477520"/>
                <a:gd name="connsiteY6" fmla="*/ 868680 h 1132840"/>
                <a:gd name="connsiteX7" fmla="*/ 335280 w 477520"/>
                <a:gd name="connsiteY7" fmla="*/ 975360 h 1132840"/>
                <a:gd name="connsiteX8" fmla="*/ 477520 w 477520"/>
                <a:gd name="connsiteY8" fmla="*/ 1041400 h 1132840"/>
                <a:gd name="connsiteX9" fmla="*/ 477520 w 477520"/>
                <a:gd name="connsiteY9" fmla="*/ 1132840 h 1132840"/>
                <a:gd name="connsiteX10" fmla="*/ 314960 w 477520"/>
                <a:gd name="connsiteY10" fmla="*/ 1076960 h 1132840"/>
                <a:gd name="connsiteX11" fmla="*/ 208280 w 477520"/>
                <a:gd name="connsiteY11" fmla="*/ 1016000 h 1132840"/>
                <a:gd name="connsiteX12" fmla="*/ 106680 w 477520"/>
                <a:gd name="connsiteY12" fmla="*/ 919480 h 1132840"/>
                <a:gd name="connsiteX13" fmla="*/ 60960 w 477520"/>
                <a:gd name="connsiteY13" fmla="*/ 807720 h 1132840"/>
                <a:gd name="connsiteX14" fmla="*/ 0 w 477520"/>
                <a:gd name="connsiteY14" fmla="*/ 680720 h 1132840"/>
                <a:gd name="connsiteX15" fmla="*/ 0 w 477520"/>
                <a:gd name="connsiteY15" fmla="*/ 467360 h 1132840"/>
                <a:gd name="connsiteX16" fmla="*/ 30480 w 477520"/>
                <a:gd name="connsiteY16" fmla="*/ 279400 h 1132840"/>
                <a:gd name="connsiteX17" fmla="*/ 91440 w 477520"/>
                <a:gd name="connsiteY17" fmla="*/ 137160 h 1132840"/>
                <a:gd name="connsiteX18" fmla="*/ 172720 w 477520"/>
                <a:gd name="connsiteY18" fmla="*/ 0 h 1132840"/>
                <a:gd name="connsiteX0" fmla="*/ 172720 w 477520"/>
                <a:gd name="connsiteY0" fmla="*/ 0 h 1132840"/>
                <a:gd name="connsiteX1" fmla="*/ 259080 w 477520"/>
                <a:gd name="connsiteY1" fmla="*/ 76200 h 1132840"/>
                <a:gd name="connsiteX2" fmla="*/ 167640 w 477520"/>
                <a:gd name="connsiteY2" fmla="*/ 208280 h 1132840"/>
                <a:gd name="connsiteX3" fmla="*/ 127000 w 477520"/>
                <a:gd name="connsiteY3" fmla="*/ 365760 h 1132840"/>
                <a:gd name="connsiteX4" fmla="*/ 111760 w 477520"/>
                <a:gd name="connsiteY4" fmla="*/ 548640 h 1132840"/>
                <a:gd name="connsiteX5" fmla="*/ 147320 w 477520"/>
                <a:gd name="connsiteY5" fmla="*/ 762000 h 1132840"/>
                <a:gd name="connsiteX6" fmla="*/ 208280 w 477520"/>
                <a:gd name="connsiteY6" fmla="*/ 868680 h 1132840"/>
                <a:gd name="connsiteX7" fmla="*/ 335280 w 477520"/>
                <a:gd name="connsiteY7" fmla="*/ 975360 h 1132840"/>
                <a:gd name="connsiteX8" fmla="*/ 477520 w 477520"/>
                <a:gd name="connsiteY8" fmla="*/ 1041400 h 1132840"/>
                <a:gd name="connsiteX9" fmla="*/ 477520 w 477520"/>
                <a:gd name="connsiteY9" fmla="*/ 1132840 h 1132840"/>
                <a:gd name="connsiteX10" fmla="*/ 314960 w 477520"/>
                <a:gd name="connsiteY10" fmla="*/ 1076960 h 1132840"/>
                <a:gd name="connsiteX11" fmla="*/ 208280 w 477520"/>
                <a:gd name="connsiteY11" fmla="*/ 1016000 h 1132840"/>
                <a:gd name="connsiteX12" fmla="*/ 106680 w 477520"/>
                <a:gd name="connsiteY12" fmla="*/ 919480 h 1132840"/>
                <a:gd name="connsiteX13" fmla="*/ 60960 w 477520"/>
                <a:gd name="connsiteY13" fmla="*/ 807720 h 1132840"/>
                <a:gd name="connsiteX14" fmla="*/ 0 w 477520"/>
                <a:gd name="connsiteY14" fmla="*/ 680720 h 1132840"/>
                <a:gd name="connsiteX15" fmla="*/ 0 w 477520"/>
                <a:gd name="connsiteY15" fmla="*/ 467360 h 1132840"/>
                <a:gd name="connsiteX16" fmla="*/ 28575 w 477520"/>
                <a:gd name="connsiteY16" fmla="*/ 248920 h 1132840"/>
                <a:gd name="connsiteX17" fmla="*/ 91440 w 477520"/>
                <a:gd name="connsiteY17" fmla="*/ 137160 h 1132840"/>
                <a:gd name="connsiteX18" fmla="*/ 172720 w 477520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77165 w 487045"/>
                <a:gd name="connsiteY2" fmla="*/ 208280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16205 w 487045"/>
                <a:gd name="connsiteY12" fmla="*/ 919480 h 1132840"/>
                <a:gd name="connsiteX13" fmla="*/ 70485 w 487045"/>
                <a:gd name="connsiteY13" fmla="*/ 807720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77165 w 487045"/>
                <a:gd name="connsiteY2" fmla="*/ 208280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16205 w 487045"/>
                <a:gd name="connsiteY12" fmla="*/ 919480 h 1132840"/>
                <a:gd name="connsiteX13" fmla="*/ 47625 w 487045"/>
                <a:gd name="connsiteY13" fmla="*/ 782955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77165 w 487045"/>
                <a:gd name="connsiteY2" fmla="*/ 208280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29540 w 487045"/>
                <a:gd name="connsiteY12" fmla="*/ 930910 h 1132840"/>
                <a:gd name="connsiteX13" fmla="*/ 47625 w 487045"/>
                <a:gd name="connsiteY13" fmla="*/ 782955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77165 w 487045"/>
                <a:gd name="connsiteY2" fmla="*/ 208280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29540 w 487045"/>
                <a:gd name="connsiteY12" fmla="*/ 930910 h 1132840"/>
                <a:gd name="connsiteX13" fmla="*/ 47625 w 487045"/>
                <a:gd name="connsiteY13" fmla="*/ 782955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  <a:gd name="connsiteX0" fmla="*/ 182245 w 487045"/>
                <a:gd name="connsiteY0" fmla="*/ 0 h 1132840"/>
                <a:gd name="connsiteX1" fmla="*/ 268605 w 487045"/>
                <a:gd name="connsiteY1" fmla="*/ 76200 h 1132840"/>
                <a:gd name="connsiteX2" fmla="*/ 184785 w 487045"/>
                <a:gd name="connsiteY2" fmla="*/ 217805 h 1132840"/>
                <a:gd name="connsiteX3" fmla="*/ 136525 w 487045"/>
                <a:gd name="connsiteY3" fmla="*/ 365760 h 1132840"/>
                <a:gd name="connsiteX4" fmla="*/ 121285 w 487045"/>
                <a:gd name="connsiteY4" fmla="*/ 548640 h 1132840"/>
                <a:gd name="connsiteX5" fmla="*/ 156845 w 487045"/>
                <a:gd name="connsiteY5" fmla="*/ 762000 h 1132840"/>
                <a:gd name="connsiteX6" fmla="*/ 217805 w 487045"/>
                <a:gd name="connsiteY6" fmla="*/ 868680 h 1132840"/>
                <a:gd name="connsiteX7" fmla="*/ 344805 w 487045"/>
                <a:gd name="connsiteY7" fmla="*/ 975360 h 1132840"/>
                <a:gd name="connsiteX8" fmla="*/ 487045 w 487045"/>
                <a:gd name="connsiteY8" fmla="*/ 1041400 h 1132840"/>
                <a:gd name="connsiteX9" fmla="*/ 487045 w 487045"/>
                <a:gd name="connsiteY9" fmla="*/ 1132840 h 1132840"/>
                <a:gd name="connsiteX10" fmla="*/ 324485 w 487045"/>
                <a:gd name="connsiteY10" fmla="*/ 1076960 h 1132840"/>
                <a:gd name="connsiteX11" fmla="*/ 217805 w 487045"/>
                <a:gd name="connsiteY11" fmla="*/ 1016000 h 1132840"/>
                <a:gd name="connsiteX12" fmla="*/ 129540 w 487045"/>
                <a:gd name="connsiteY12" fmla="*/ 930910 h 1132840"/>
                <a:gd name="connsiteX13" fmla="*/ 47625 w 487045"/>
                <a:gd name="connsiteY13" fmla="*/ 782955 h 1132840"/>
                <a:gd name="connsiteX14" fmla="*/ 9525 w 487045"/>
                <a:gd name="connsiteY14" fmla="*/ 680720 h 1132840"/>
                <a:gd name="connsiteX15" fmla="*/ 0 w 487045"/>
                <a:gd name="connsiteY15" fmla="*/ 463550 h 1132840"/>
                <a:gd name="connsiteX16" fmla="*/ 38100 w 487045"/>
                <a:gd name="connsiteY16" fmla="*/ 248920 h 1132840"/>
                <a:gd name="connsiteX17" fmla="*/ 100965 w 487045"/>
                <a:gd name="connsiteY17" fmla="*/ 137160 h 1132840"/>
                <a:gd name="connsiteX18" fmla="*/ 182245 w 487045"/>
                <a:gd name="connsiteY18" fmla="*/ 0 h 113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87045" h="1132840">
                  <a:moveTo>
                    <a:pt x="182245" y="0"/>
                  </a:moveTo>
                  <a:lnTo>
                    <a:pt x="268605" y="76200"/>
                  </a:lnTo>
                  <a:lnTo>
                    <a:pt x="184785" y="217805"/>
                  </a:lnTo>
                  <a:lnTo>
                    <a:pt x="136525" y="365760"/>
                  </a:lnTo>
                  <a:lnTo>
                    <a:pt x="121285" y="548640"/>
                  </a:lnTo>
                  <a:lnTo>
                    <a:pt x="156845" y="762000"/>
                  </a:lnTo>
                  <a:lnTo>
                    <a:pt x="217805" y="868680"/>
                  </a:lnTo>
                  <a:lnTo>
                    <a:pt x="344805" y="975360"/>
                  </a:lnTo>
                  <a:lnTo>
                    <a:pt x="487045" y="1041400"/>
                  </a:lnTo>
                  <a:lnTo>
                    <a:pt x="487045" y="1132840"/>
                  </a:lnTo>
                  <a:lnTo>
                    <a:pt x="324485" y="1076960"/>
                  </a:lnTo>
                  <a:lnTo>
                    <a:pt x="217805" y="1016000"/>
                  </a:lnTo>
                  <a:lnTo>
                    <a:pt x="129540" y="930910"/>
                  </a:lnTo>
                  <a:lnTo>
                    <a:pt x="47625" y="782955"/>
                  </a:lnTo>
                  <a:lnTo>
                    <a:pt x="9525" y="680720"/>
                  </a:lnTo>
                  <a:lnTo>
                    <a:pt x="0" y="463550"/>
                  </a:lnTo>
                  <a:lnTo>
                    <a:pt x="38100" y="248920"/>
                  </a:lnTo>
                  <a:lnTo>
                    <a:pt x="100965" y="137160"/>
                  </a:lnTo>
                  <a:lnTo>
                    <a:pt x="182245" y="0"/>
                  </a:ln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 w="15875"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Freeform 61">
              <a:extLst>
                <a:ext uri="{FF2B5EF4-FFF2-40B4-BE49-F238E27FC236}">
                  <a16:creationId xmlns:a16="http://schemas.microsoft.com/office/drawing/2014/main" id="{E4C0898C-9E34-4A53-AA80-F1ECBAB7343F}"/>
                </a:ext>
              </a:extLst>
            </p:cNvPr>
            <p:cNvSpPr/>
            <p:nvPr/>
          </p:nvSpPr>
          <p:spPr>
            <a:xfrm>
              <a:off x="6368104" y="2671262"/>
              <a:ext cx="2072410" cy="2381315"/>
            </a:xfrm>
            <a:custGeom>
              <a:avLst/>
              <a:gdLst>
                <a:gd name="connsiteX0" fmla="*/ 526257 w 1262063"/>
                <a:gd name="connsiteY0" fmla="*/ 0 h 1438275"/>
                <a:gd name="connsiteX1" fmla="*/ 1262063 w 1262063"/>
                <a:gd name="connsiteY1" fmla="*/ 590550 h 1438275"/>
                <a:gd name="connsiteX2" fmla="*/ 1202532 w 1262063"/>
                <a:gd name="connsiteY2" fmla="*/ 604837 h 1438275"/>
                <a:gd name="connsiteX3" fmla="*/ 1119188 w 1262063"/>
                <a:gd name="connsiteY3" fmla="*/ 628650 h 1438275"/>
                <a:gd name="connsiteX4" fmla="*/ 1019175 w 1262063"/>
                <a:gd name="connsiteY4" fmla="*/ 669131 h 1438275"/>
                <a:gd name="connsiteX5" fmla="*/ 945357 w 1262063"/>
                <a:gd name="connsiteY5" fmla="*/ 716756 h 1438275"/>
                <a:gd name="connsiteX6" fmla="*/ 878682 w 1262063"/>
                <a:gd name="connsiteY6" fmla="*/ 764381 h 1438275"/>
                <a:gd name="connsiteX7" fmla="*/ 807244 w 1262063"/>
                <a:gd name="connsiteY7" fmla="*/ 833437 h 1438275"/>
                <a:gd name="connsiteX8" fmla="*/ 764382 w 1262063"/>
                <a:gd name="connsiteY8" fmla="*/ 890587 h 1438275"/>
                <a:gd name="connsiteX9" fmla="*/ 721519 w 1262063"/>
                <a:gd name="connsiteY9" fmla="*/ 954881 h 1438275"/>
                <a:gd name="connsiteX10" fmla="*/ 681038 w 1262063"/>
                <a:gd name="connsiteY10" fmla="*/ 1033462 h 1438275"/>
                <a:gd name="connsiteX11" fmla="*/ 661988 w 1262063"/>
                <a:gd name="connsiteY11" fmla="*/ 1114425 h 1438275"/>
                <a:gd name="connsiteX12" fmla="*/ 654844 w 1262063"/>
                <a:gd name="connsiteY12" fmla="*/ 1193006 h 1438275"/>
                <a:gd name="connsiteX13" fmla="*/ 661988 w 1262063"/>
                <a:gd name="connsiteY13" fmla="*/ 1295400 h 1438275"/>
                <a:gd name="connsiteX14" fmla="*/ 678657 w 1262063"/>
                <a:gd name="connsiteY14" fmla="*/ 1359693 h 1438275"/>
                <a:gd name="connsiteX15" fmla="*/ 721519 w 1262063"/>
                <a:gd name="connsiteY15" fmla="*/ 1438275 h 1438275"/>
                <a:gd name="connsiteX16" fmla="*/ 40482 w 1262063"/>
                <a:gd name="connsiteY16" fmla="*/ 766762 h 1438275"/>
                <a:gd name="connsiteX17" fmla="*/ 21432 w 1262063"/>
                <a:gd name="connsiteY17" fmla="*/ 731043 h 1438275"/>
                <a:gd name="connsiteX18" fmla="*/ 7144 w 1262063"/>
                <a:gd name="connsiteY18" fmla="*/ 685800 h 1438275"/>
                <a:gd name="connsiteX19" fmla="*/ 0 w 1262063"/>
                <a:gd name="connsiteY19" fmla="*/ 626268 h 1438275"/>
                <a:gd name="connsiteX20" fmla="*/ 4763 w 1262063"/>
                <a:gd name="connsiteY20" fmla="*/ 542925 h 1438275"/>
                <a:gd name="connsiteX21" fmla="*/ 16669 w 1262063"/>
                <a:gd name="connsiteY21" fmla="*/ 459581 h 1438275"/>
                <a:gd name="connsiteX22" fmla="*/ 42863 w 1262063"/>
                <a:gd name="connsiteY22" fmla="*/ 376237 h 1438275"/>
                <a:gd name="connsiteX23" fmla="*/ 88107 w 1262063"/>
                <a:gd name="connsiteY23" fmla="*/ 292893 h 1438275"/>
                <a:gd name="connsiteX24" fmla="*/ 145257 w 1262063"/>
                <a:gd name="connsiteY24" fmla="*/ 221456 h 1438275"/>
                <a:gd name="connsiteX25" fmla="*/ 200025 w 1262063"/>
                <a:gd name="connsiteY25" fmla="*/ 164306 h 1438275"/>
                <a:gd name="connsiteX26" fmla="*/ 261938 w 1262063"/>
                <a:gd name="connsiteY26" fmla="*/ 119062 h 1438275"/>
                <a:gd name="connsiteX27" fmla="*/ 333375 w 1262063"/>
                <a:gd name="connsiteY27" fmla="*/ 78581 h 1438275"/>
                <a:gd name="connsiteX28" fmla="*/ 419100 w 1262063"/>
                <a:gd name="connsiteY28" fmla="*/ 38100 h 1438275"/>
                <a:gd name="connsiteX29" fmla="*/ 526257 w 1262063"/>
                <a:gd name="connsiteY29" fmla="*/ 0 h 1438275"/>
                <a:gd name="connsiteX0" fmla="*/ 526257 w 1262063"/>
                <a:gd name="connsiteY0" fmla="*/ 0 h 1438275"/>
                <a:gd name="connsiteX1" fmla="*/ 1262063 w 1262063"/>
                <a:gd name="connsiteY1" fmla="*/ 590550 h 1438275"/>
                <a:gd name="connsiteX2" fmla="*/ 1202532 w 1262063"/>
                <a:gd name="connsiteY2" fmla="*/ 604837 h 1438275"/>
                <a:gd name="connsiteX3" fmla="*/ 1119188 w 1262063"/>
                <a:gd name="connsiteY3" fmla="*/ 628650 h 1438275"/>
                <a:gd name="connsiteX4" fmla="*/ 1019175 w 1262063"/>
                <a:gd name="connsiteY4" fmla="*/ 669131 h 1438275"/>
                <a:gd name="connsiteX5" fmla="*/ 945357 w 1262063"/>
                <a:gd name="connsiteY5" fmla="*/ 716756 h 1438275"/>
                <a:gd name="connsiteX6" fmla="*/ 878682 w 1262063"/>
                <a:gd name="connsiteY6" fmla="*/ 764381 h 1438275"/>
                <a:gd name="connsiteX7" fmla="*/ 807244 w 1262063"/>
                <a:gd name="connsiteY7" fmla="*/ 833437 h 1438275"/>
                <a:gd name="connsiteX8" fmla="*/ 764382 w 1262063"/>
                <a:gd name="connsiteY8" fmla="*/ 890587 h 1438275"/>
                <a:gd name="connsiteX9" fmla="*/ 721519 w 1262063"/>
                <a:gd name="connsiteY9" fmla="*/ 954881 h 1438275"/>
                <a:gd name="connsiteX10" fmla="*/ 681038 w 1262063"/>
                <a:gd name="connsiteY10" fmla="*/ 1033462 h 1438275"/>
                <a:gd name="connsiteX11" fmla="*/ 661988 w 1262063"/>
                <a:gd name="connsiteY11" fmla="*/ 1114425 h 1438275"/>
                <a:gd name="connsiteX12" fmla="*/ 654844 w 1262063"/>
                <a:gd name="connsiteY12" fmla="*/ 1193006 h 1438275"/>
                <a:gd name="connsiteX13" fmla="*/ 661988 w 1262063"/>
                <a:gd name="connsiteY13" fmla="*/ 1295400 h 1438275"/>
                <a:gd name="connsiteX14" fmla="*/ 678657 w 1262063"/>
                <a:gd name="connsiteY14" fmla="*/ 1359693 h 1438275"/>
                <a:gd name="connsiteX15" fmla="*/ 721519 w 1262063"/>
                <a:gd name="connsiteY15" fmla="*/ 1438275 h 1438275"/>
                <a:gd name="connsiteX16" fmla="*/ 45245 w 1262063"/>
                <a:gd name="connsiteY16" fmla="*/ 778668 h 1438275"/>
                <a:gd name="connsiteX17" fmla="*/ 21432 w 1262063"/>
                <a:gd name="connsiteY17" fmla="*/ 731043 h 1438275"/>
                <a:gd name="connsiteX18" fmla="*/ 7144 w 1262063"/>
                <a:gd name="connsiteY18" fmla="*/ 685800 h 1438275"/>
                <a:gd name="connsiteX19" fmla="*/ 0 w 1262063"/>
                <a:gd name="connsiteY19" fmla="*/ 626268 h 1438275"/>
                <a:gd name="connsiteX20" fmla="*/ 4763 w 1262063"/>
                <a:gd name="connsiteY20" fmla="*/ 542925 h 1438275"/>
                <a:gd name="connsiteX21" fmla="*/ 16669 w 1262063"/>
                <a:gd name="connsiteY21" fmla="*/ 459581 h 1438275"/>
                <a:gd name="connsiteX22" fmla="*/ 42863 w 1262063"/>
                <a:gd name="connsiteY22" fmla="*/ 376237 h 1438275"/>
                <a:gd name="connsiteX23" fmla="*/ 88107 w 1262063"/>
                <a:gd name="connsiteY23" fmla="*/ 292893 h 1438275"/>
                <a:gd name="connsiteX24" fmla="*/ 145257 w 1262063"/>
                <a:gd name="connsiteY24" fmla="*/ 221456 h 1438275"/>
                <a:gd name="connsiteX25" fmla="*/ 200025 w 1262063"/>
                <a:gd name="connsiteY25" fmla="*/ 164306 h 1438275"/>
                <a:gd name="connsiteX26" fmla="*/ 261938 w 1262063"/>
                <a:gd name="connsiteY26" fmla="*/ 119062 h 1438275"/>
                <a:gd name="connsiteX27" fmla="*/ 333375 w 1262063"/>
                <a:gd name="connsiteY27" fmla="*/ 78581 h 1438275"/>
                <a:gd name="connsiteX28" fmla="*/ 419100 w 1262063"/>
                <a:gd name="connsiteY28" fmla="*/ 38100 h 1438275"/>
                <a:gd name="connsiteX29" fmla="*/ 526257 w 1262063"/>
                <a:gd name="connsiteY29" fmla="*/ 0 h 1438275"/>
                <a:gd name="connsiteX0" fmla="*/ 526257 w 1262063"/>
                <a:gd name="connsiteY0" fmla="*/ 0 h 1438275"/>
                <a:gd name="connsiteX1" fmla="*/ 1262063 w 1262063"/>
                <a:gd name="connsiteY1" fmla="*/ 590550 h 1438275"/>
                <a:gd name="connsiteX2" fmla="*/ 1202532 w 1262063"/>
                <a:gd name="connsiteY2" fmla="*/ 604837 h 1438275"/>
                <a:gd name="connsiteX3" fmla="*/ 1119188 w 1262063"/>
                <a:gd name="connsiteY3" fmla="*/ 628650 h 1438275"/>
                <a:gd name="connsiteX4" fmla="*/ 1019175 w 1262063"/>
                <a:gd name="connsiteY4" fmla="*/ 669131 h 1438275"/>
                <a:gd name="connsiteX5" fmla="*/ 945357 w 1262063"/>
                <a:gd name="connsiteY5" fmla="*/ 716756 h 1438275"/>
                <a:gd name="connsiteX6" fmla="*/ 878682 w 1262063"/>
                <a:gd name="connsiteY6" fmla="*/ 764381 h 1438275"/>
                <a:gd name="connsiteX7" fmla="*/ 807244 w 1262063"/>
                <a:gd name="connsiteY7" fmla="*/ 833437 h 1438275"/>
                <a:gd name="connsiteX8" fmla="*/ 764382 w 1262063"/>
                <a:gd name="connsiteY8" fmla="*/ 890587 h 1438275"/>
                <a:gd name="connsiteX9" fmla="*/ 721519 w 1262063"/>
                <a:gd name="connsiteY9" fmla="*/ 954881 h 1438275"/>
                <a:gd name="connsiteX10" fmla="*/ 681038 w 1262063"/>
                <a:gd name="connsiteY10" fmla="*/ 1033462 h 1438275"/>
                <a:gd name="connsiteX11" fmla="*/ 661988 w 1262063"/>
                <a:gd name="connsiteY11" fmla="*/ 1114425 h 1438275"/>
                <a:gd name="connsiteX12" fmla="*/ 654844 w 1262063"/>
                <a:gd name="connsiteY12" fmla="*/ 1193006 h 1438275"/>
                <a:gd name="connsiteX13" fmla="*/ 661988 w 1262063"/>
                <a:gd name="connsiteY13" fmla="*/ 1295400 h 1438275"/>
                <a:gd name="connsiteX14" fmla="*/ 678657 w 1262063"/>
                <a:gd name="connsiteY14" fmla="*/ 1359693 h 1438275"/>
                <a:gd name="connsiteX15" fmla="*/ 721519 w 1262063"/>
                <a:gd name="connsiteY15" fmla="*/ 1438275 h 1438275"/>
                <a:gd name="connsiteX16" fmla="*/ 45245 w 1262063"/>
                <a:gd name="connsiteY16" fmla="*/ 778668 h 1438275"/>
                <a:gd name="connsiteX17" fmla="*/ 16670 w 1262063"/>
                <a:gd name="connsiteY17" fmla="*/ 731043 h 1438275"/>
                <a:gd name="connsiteX18" fmla="*/ 7144 w 1262063"/>
                <a:gd name="connsiteY18" fmla="*/ 685800 h 1438275"/>
                <a:gd name="connsiteX19" fmla="*/ 0 w 1262063"/>
                <a:gd name="connsiteY19" fmla="*/ 626268 h 1438275"/>
                <a:gd name="connsiteX20" fmla="*/ 4763 w 1262063"/>
                <a:gd name="connsiteY20" fmla="*/ 542925 h 1438275"/>
                <a:gd name="connsiteX21" fmla="*/ 16669 w 1262063"/>
                <a:gd name="connsiteY21" fmla="*/ 459581 h 1438275"/>
                <a:gd name="connsiteX22" fmla="*/ 42863 w 1262063"/>
                <a:gd name="connsiteY22" fmla="*/ 376237 h 1438275"/>
                <a:gd name="connsiteX23" fmla="*/ 88107 w 1262063"/>
                <a:gd name="connsiteY23" fmla="*/ 292893 h 1438275"/>
                <a:gd name="connsiteX24" fmla="*/ 145257 w 1262063"/>
                <a:gd name="connsiteY24" fmla="*/ 221456 h 1438275"/>
                <a:gd name="connsiteX25" fmla="*/ 200025 w 1262063"/>
                <a:gd name="connsiteY25" fmla="*/ 164306 h 1438275"/>
                <a:gd name="connsiteX26" fmla="*/ 261938 w 1262063"/>
                <a:gd name="connsiteY26" fmla="*/ 119062 h 1438275"/>
                <a:gd name="connsiteX27" fmla="*/ 333375 w 1262063"/>
                <a:gd name="connsiteY27" fmla="*/ 78581 h 1438275"/>
                <a:gd name="connsiteX28" fmla="*/ 419100 w 1262063"/>
                <a:gd name="connsiteY28" fmla="*/ 38100 h 1438275"/>
                <a:gd name="connsiteX29" fmla="*/ 526257 w 1262063"/>
                <a:gd name="connsiteY29" fmla="*/ 0 h 1438275"/>
                <a:gd name="connsiteX0" fmla="*/ 526257 w 1262063"/>
                <a:gd name="connsiteY0" fmla="*/ 0 h 1438275"/>
                <a:gd name="connsiteX1" fmla="*/ 1262063 w 1262063"/>
                <a:gd name="connsiteY1" fmla="*/ 590550 h 1438275"/>
                <a:gd name="connsiteX2" fmla="*/ 1202532 w 1262063"/>
                <a:gd name="connsiteY2" fmla="*/ 604837 h 1438275"/>
                <a:gd name="connsiteX3" fmla="*/ 1119188 w 1262063"/>
                <a:gd name="connsiteY3" fmla="*/ 628650 h 1438275"/>
                <a:gd name="connsiteX4" fmla="*/ 1019175 w 1262063"/>
                <a:gd name="connsiteY4" fmla="*/ 669131 h 1438275"/>
                <a:gd name="connsiteX5" fmla="*/ 945357 w 1262063"/>
                <a:gd name="connsiteY5" fmla="*/ 716756 h 1438275"/>
                <a:gd name="connsiteX6" fmla="*/ 878682 w 1262063"/>
                <a:gd name="connsiteY6" fmla="*/ 764381 h 1438275"/>
                <a:gd name="connsiteX7" fmla="*/ 807244 w 1262063"/>
                <a:gd name="connsiteY7" fmla="*/ 833437 h 1438275"/>
                <a:gd name="connsiteX8" fmla="*/ 764382 w 1262063"/>
                <a:gd name="connsiteY8" fmla="*/ 890587 h 1438275"/>
                <a:gd name="connsiteX9" fmla="*/ 721519 w 1262063"/>
                <a:gd name="connsiteY9" fmla="*/ 954881 h 1438275"/>
                <a:gd name="connsiteX10" fmla="*/ 681038 w 1262063"/>
                <a:gd name="connsiteY10" fmla="*/ 1033462 h 1438275"/>
                <a:gd name="connsiteX11" fmla="*/ 661988 w 1262063"/>
                <a:gd name="connsiteY11" fmla="*/ 1114425 h 1438275"/>
                <a:gd name="connsiteX12" fmla="*/ 654844 w 1262063"/>
                <a:gd name="connsiteY12" fmla="*/ 1193006 h 1438275"/>
                <a:gd name="connsiteX13" fmla="*/ 661988 w 1262063"/>
                <a:gd name="connsiteY13" fmla="*/ 1295400 h 1438275"/>
                <a:gd name="connsiteX14" fmla="*/ 678657 w 1262063"/>
                <a:gd name="connsiteY14" fmla="*/ 1359693 h 1438275"/>
                <a:gd name="connsiteX15" fmla="*/ 721519 w 1262063"/>
                <a:gd name="connsiteY15" fmla="*/ 1438275 h 1438275"/>
                <a:gd name="connsiteX16" fmla="*/ 45245 w 1262063"/>
                <a:gd name="connsiteY16" fmla="*/ 778668 h 1438275"/>
                <a:gd name="connsiteX17" fmla="*/ 16670 w 1262063"/>
                <a:gd name="connsiteY17" fmla="*/ 731043 h 1438275"/>
                <a:gd name="connsiteX18" fmla="*/ 2381 w 1262063"/>
                <a:gd name="connsiteY18" fmla="*/ 681037 h 1438275"/>
                <a:gd name="connsiteX19" fmla="*/ 0 w 1262063"/>
                <a:gd name="connsiteY19" fmla="*/ 626268 h 1438275"/>
                <a:gd name="connsiteX20" fmla="*/ 4763 w 1262063"/>
                <a:gd name="connsiteY20" fmla="*/ 542925 h 1438275"/>
                <a:gd name="connsiteX21" fmla="*/ 16669 w 1262063"/>
                <a:gd name="connsiteY21" fmla="*/ 459581 h 1438275"/>
                <a:gd name="connsiteX22" fmla="*/ 42863 w 1262063"/>
                <a:gd name="connsiteY22" fmla="*/ 376237 h 1438275"/>
                <a:gd name="connsiteX23" fmla="*/ 88107 w 1262063"/>
                <a:gd name="connsiteY23" fmla="*/ 292893 h 1438275"/>
                <a:gd name="connsiteX24" fmla="*/ 145257 w 1262063"/>
                <a:gd name="connsiteY24" fmla="*/ 221456 h 1438275"/>
                <a:gd name="connsiteX25" fmla="*/ 200025 w 1262063"/>
                <a:gd name="connsiteY25" fmla="*/ 164306 h 1438275"/>
                <a:gd name="connsiteX26" fmla="*/ 261938 w 1262063"/>
                <a:gd name="connsiteY26" fmla="*/ 119062 h 1438275"/>
                <a:gd name="connsiteX27" fmla="*/ 333375 w 1262063"/>
                <a:gd name="connsiteY27" fmla="*/ 78581 h 1438275"/>
                <a:gd name="connsiteX28" fmla="*/ 419100 w 1262063"/>
                <a:gd name="connsiteY28" fmla="*/ 38100 h 1438275"/>
                <a:gd name="connsiteX29" fmla="*/ 526257 w 1262063"/>
                <a:gd name="connsiteY29" fmla="*/ 0 h 1438275"/>
                <a:gd name="connsiteX0" fmla="*/ 526257 w 1262063"/>
                <a:gd name="connsiteY0" fmla="*/ 0 h 1450181"/>
                <a:gd name="connsiteX1" fmla="*/ 1262063 w 1262063"/>
                <a:gd name="connsiteY1" fmla="*/ 590550 h 1450181"/>
                <a:gd name="connsiteX2" fmla="*/ 1202532 w 1262063"/>
                <a:gd name="connsiteY2" fmla="*/ 604837 h 1450181"/>
                <a:gd name="connsiteX3" fmla="*/ 1119188 w 1262063"/>
                <a:gd name="connsiteY3" fmla="*/ 628650 h 1450181"/>
                <a:gd name="connsiteX4" fmla="*/ 1019175 w 1262063"/>
                <a:gd name="connsiteY4" fmla="*/ 669131 h 1450181"/>
                <a:gd name="connsiteX5" fmla="*/ 945357 w 1262063"/>
                <a:gd name="connsiteY5" fmla="*/ 716756 h 1450181"/>
                <a:gd name="connsiteX6" fmla="*/ 878682 w 1262063"/>
                <a:gd name="connsiteY6" fmla="*/ 764381 h 1450181"/>
                <a:gd name="connsiteX7" fmla="*/ 807244 w 1262063"/>
                <a:gd name="connsiteY7" fmla="*/ 833437 h 1450181"/>
                <a:gd name="connsiteX8" fmla="*/ 764382 w 1262063"/>
                <a:gd name="connsiteY8" fmla="*/ 890587 h 1450181"/>
                <a:gd name="connsiteX9" fmla="*/ 721519 w 1262063"/>
                <a:gd name="connsiteY9" fmla="*/ 954881 h 1450181"/>
                <a:gd name="connsiteX10" fmla="*/ 681038 w 1262063"/>
                <a:gd name="connsiteY10" fmla="*/ 1033462 h 1450181"/>
                <a:gd name="connsiteX11" fmla="*/ 661988 w 1262063"/>
                <a:gd name="connsiteY11" fmla="*/ 1114425 h 1450181"/>
                <a:gd name="connsiteX12" fmla="*/ 654844 w 1262063"/>
                <a:gd name="connsiteY12" fmla="*/ 1193006 h 1450181"/>
                <a:gd name="connsiteX13" fmla="*/ 661988 w 1262063"/>
                <a:gd name="connsiteY13" fmla="*/ 1295400 h 1450181"/>
                <a:gd name="connsiteX14" fmla="*/ 678657 w 1262063"/>
                <a:gd name="connsiteY14" fmla="*/ 1359693 h 1450181"/>
                <a:gd name="connsiteX15" fmla="*/ 733426 w 1262063"/>
                <a:gd name="connsiteY15" fmla="*/ 1450181 h 1450181"/>
                <a:gd name="connsiteX16" fmla="*/ 45245 w 1262063"/>
                <a:gd name="connsiteY16" fmla="*/ 778668 h 1450181"/>
                <a:gd name="connsiteX17" fmla="*/ 16670 w 1262063"/>
                <a:gd name="connsiteY17" fmla="*/ 731043 h 1450181"/>
                <a:gd name="connsiteX18" fmla="*/ 2381 w 1262063"/>
                <a:gd name="connsiteY18" fmla="*/ 681037 h 1450181"/>
                <a:gd name="connsiteX19" fmla="*/ 0 w 1262063"/>
                <a:gd name="connsiteY19" fmla="*/ 626268 h 1450181"/>
                <a:gd name="connsiteX20" fmla="*/ 4763 w 1262063"/>
                <a:gd name="connsiteY20" fmla="*/ 542925 h 1450181"/>
                <a:gd name="connsiteX21" fmla="*/ 16669 w 1262063"/>
                <a:gd name="connsiteY21" fmla="*/ 459581 h 1450181"/>
                <a:gd name="connsiteX22" fmla="*/ 42863 w 1262063"/>
                <a:gd name="connsiteY22" fmla="*/ 376237 h 1450181"/>
                <a:gd name="connsiteX23" fmla="*/ 88107 w 1262063"/>
                <a:gd name="connsiteY23" fmla="*/ 292893 h 1450181"/>
                <a:gd name="connsiteX24" fmla="*/ 145257 w 1262063"/>
                <a:gd name="connsiteY24" fmla="*/ 221456 h 1450181"/>
                <a:gd name="connsiteX25" fmla="*/ 200025 w 1262063"/>
                <a:gd name="connsiteY25" fmla="*/ 164306 h 1450181"/>
                <a:gd name="connsiteX26" fmla="*/ 261938 w 1262063"/>
                <a:gd name="connsiteY26" fmla="*/ 119062 h 1450181"/>
                <a:gd name="connsiteX27" fmla="*/ 333375 w 1262063"/>
                <a:gd name="connsiteY27" fmla="*/ 78581 h 1450181"/>
                <a:gd name="connsiteX28" fmla="*/ 419100 w 1262063"/>
                <a:gd name="connsiteY28" fmla="*/ 38100 h 1450181"/>
                <a:gd name="connsiteX29" fmla="*/ 526257 w 1262063"/>
                <a:gd name="connsiteY29" fmla="*/ 0 h 1450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262063" h="1450181">
                  <a:moveTo>
                    <a:pt x="526257" y="0"/>
                  </a:moveTo>
                  <a:lnTo>
                    <a:pt x="1262063" y="590550"/>
                  </a:lnTo>
                  <a:lnTo>
                    <a:pt x="1202532" y="604837"/>
                  </a:lnTo>
                  <a:lnTo>
                    <a:pt x="1119188" y="628650"/>
                  </a:lnTo>
                  <a:lnTo>
                    <a:pt x="1019175" y="669131"/>
                  </a:lnTo>
                  <a:lnTo>
                    <a:pt x="945357" y="716756"/>
                  </a:lnTo>
                  <a:lnTo>
                    <a:pt x="878682" y="764381"/>
                  </a:lnTo>
                  <a:lnTo>
                    <a:pt x="807244" y="833437"/>
                  </a:lnTo>
                  <a:lnTo>
                    <a:pt x="764382" y="890587"/>
                  </a:lnTo>
                  <a:lnTo>
                    <a:pt x="721519" y="954881"/>
                  </a:lnTo>
                  <a:lnTo>
                    <a:pt x="681038" y="1033462"/>
                  </a:lnTo>
                  <a:lnTo>
                    <a:pt x="661988" y="1114425"/>
                  </a:lnTo>
                  <a:lnTo>
                    <a:pt x="654844" y="1193006"/>
                  </a:lnTo>
                  <a:lnTo>
                    <a:pt x="661988" y="1295400"/>
                  </a:lnTo>
                  <a:lnTo>
                    <a:pt x="678657" y="1359693"/>
                  </a:lnTo>
                  <a:lnTo>
                    <a:pt x="733426" y="1450181"/>
                  </a:lnTo>
                  <a:lnTo>
                    <a:pt x="45245" y="778668"/>
                  </a:lnTo>
                  <a:lnTo>
                    <a:pt x="16670" y="731043"/>
                  </a:lnTo>
                  <a:lnTo>
                    <a:pt x="2381" y="681037"/>
                  </a:lnTo>
                  <a:cubicBezTo>
                    <a:pt x="1587" y="662781"/>
                    <a:pt x="794" y="644524"/>
                    <a:pt x="0" y="626268"/>
                  </a:cubicBezTo>
                  <a:lnTo>
                    <a:pt x="4763" y="542925"/>
                  </a:lnTo>
                  <a:lnTo>
                    <a:pt x="16669" y="459581"/>
                  </a:lnTo>
                  <a:lnTo>
                    <a:pt x="42863" y="376237"/>
                  </a:lnTo>
                  <a:lnTo>
                    <a:pt x="88107" y="292893"/>
                  </a:lnTo>
                  <a:lnTo>
                    <a:pt x="145257" y="221456"/>
                  </a:lnTo>
                  <a:lnTo>
                    <a:pt x="200025" y="164306"/>
                  </a:lnTo>
                  <a:lnTo>
                    <a:pt x="261938" y="119062"/>
                  </a:lnTo>
                  <a:lnTo>
                    <a:pt x="333375" y="78581"/>
                  </a:lnTo>
                  <a:lnTo>
                    <a:pt x="419100" y="38100"/>
                  </a:lnTo>
                  <a:lnTo>
                    <a:pt x="526257" y="0"/>
                  </a:lnTo>
                  <a:close/>
                </a:path>
              </a:pathLst>
            </a:custGeom>
            <a:blipFill dpi="0" rotWithShape="1">
              <a:blip r:embed="rId2"/>
              <a:srcRect/>
              <a:tile tx="0" ty="0" sx="50000" sy="50000" flip="none" algn="tl"/>
            </a:blipFill>
            <a:ln w="158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3FF3E7F3-B7E9-4B77-B705-326DDF89D90A}"/>
                </a:ext>
              </a:extLst>
            </p:cNvPr>
            <p:cNvSpPr/>
            <p:nvPr/>
          </p:nvSpPr>
          <p:spPr>
            <a:xfrm>
              <a:off x="7437938" y="3550874"/>
              <a:ext cx="4572856" cy="1751956"/>
            </a:xfrm>
            <a:custGeom>
              <a:avLst/>
              <a:gdLst>
                <a:gd name="connsiteX0" fmla="*/ 2773279 w 2773279"/>
                <a:gd name="connsiteY0" fmla="*/ 40600 h 1107979"/>
                <a:gd name="connsiteX1" fmla="*/ 2566111 w 2773279"/>
                <a:gd name="connsiteY1" fmla="*/ 50125 h 1107979"/>
                <a:gd name="connsiteX2" fmla="*/ 2220829 w 2773279"/>
                <a:gd name="connsiteY2" fmla="*/ 45363 h 1107979"/>
                <a:gd name="connsiteX3" fmla="*/ 1696954 w 2773279"/>
                <a:gd name="connsiteY3" fmla="*/ 14407 h 1107979"/>
                <a:gd name="connsiteX4" fmla="*/ 1308811 w 2773279"/>
                <a:gd name="connsiteY4" fmla="*/ 119 h 1107979"/>
                <a:gd name="connsiteX5" fmla="*/ 820654 w 2773279"/>
                <a:gd name="connsiteY5" fmla="*/ 21550 h 1107979"/>
                <a:gd name="connsiteX6" fmla="*/ 451561 w 2773279"/>
                <a:gd name="connsiteY6" fmla="*/ 102513 h 1107979"/>
                <a:gd name="connsiteX7" fmla="*/ 196767 w 2773279"/>
                <a:gd name="connsiteY7" fmla="*/ 257294 h 1107979"/>
                <a:gd name="connsiteX8" fmla="*/ 56273 w 2773279"/>
                <a:gd name="connsiteY8" fmla="*/ 471607 h 1107979"/>
                <a:gd name="connsiteX9" fmla="*/ 3886 w 2773279"/>
                <a:gd name="connsiteY9" fmla="*/ 678775 h 1107979"/>
                <a:gd name="connsiteX10" fmla="*/ 8648 w 2773279"/>
                <a:gd name="connsiteY10" fmla="*/ 788313 h 1107979"/>
                <a:gd name="connsiteX11" fmla="*/ 46748 w 2773279"/>
                <a:gd name="connsiteY11" fmla="*/ 900232 h 1107979"/>
                <a:gd name="connsiteX12" fmla="*/ 106279 w 2773279"/>
                <a:gd name="connsiteY12" fmla="*/ 974050 h 1107979"/>
                <a:gd name="connsiteX13" fmla="*/ 215817 w 2773279"/>
                <a:gd name="connsiteY13" fmla="*/ 1026438 h 1107979"/>
                <a:gd name="connsiteX14" fmla="*/ 411079 w 2773279"/>
                <a:gd name="connsiteY14" fmla="*/ 1090732 h 1107979"/>
                <a:gd name="connsiteX15" fmla="*/ 613486 w 2773279"/>
                <a:gd name="connsiteY15" fmla="*/ 1105019 h 1107979"/>
                <a:gd name="connsiteX16" fmla="*/ 975436 w 2773279"/>
                <a:gd name="connsiteY16" fmla="*/ 1043107 h 1107979"/>
                <a:gd name="connsiteX17" fmla="*/ 1515979 w 2773279"/>
                <a:gd name="connsiteY17" fmla="*/ 828794 h 1107979"/>
                <a:gd name="connsiteX18" fmla="*/ 2097004 w 2773279"/>
                <a:gd name="connsiteY18" fmla="*/ 464463 h 1107979"/>
                <a:gd name="connsiteX19" fmla="*/ 2539917 w 2773279"/>
                <a:gd name="connsiteY19" fmla="*/ 178713 h 1107979"/>
                <a:gd name="connsiteX20" fmla="*/ 2773279 w 2773279"/>
                <a:gd name="connsiteY20" fmla="*/ 40600 h 1107979"/>
                <a:gd name="connsiteX0" fmla="*/ 2773279 w 2864719"/>
                <a:gd name="connsiteY0" fmla="*/ 40600 h 1107979"/>
                <a:gd name="connsiteX1" fmla="*/ 2566111 w 2864719"/>
                <a:gd name="connsiteY1" fmla="*/ 50125 h 1107979"/>
                <a:gd name="connsiteX2" fmla="*/ 2220829 w 2864719"/>
                <a:gd name="connsiteY2" fmla="*/ 45363 h 1107979"/>
                <a:gd name="connsiteX3" fmla="*/ 1696954 w 2864719"/>
                <a:gd name="connsiteY3" fmla="*/ 14407 h 1107979"/>
                <a:gd name="connsiteX4" fmla="*/ 1308811 w 2864719"/>
                <a:gd name="connsiteY4" fmla="*/ 119 h 1107979"/>
                <a:gd name="connsiteX5" fmla="*/ 820654 w 2864719"/>
                <a:gd name="connsiteY5" fmla="*/ 21550 h 1107979"/>
                <a:gd name="connsiteX6" fmla="*/ 451561 w 2864719"/>
                <a:gd name="connsiteY6" fmla="*/ 102513 h 1107979"/>
                <a:gd name="connsiteX7" fmla="*/ 196767 w 2864719"/>
                <a:gd name="connsiteY7" fmla="*/ 257294 h 1107979"/>
                <a:gd name="connsiteX8" fmla="*/ 56273 w 2864719"/>
                <a:gd name="connsiteY8" fmla="*/ 471607 h 1107979"/>
                <a:gd name="connsiteX9" fmla="*/ 3886 w 2864719"/>
                <a:gd name="connsiteY9" fmla="*/ 678775 h 1107979"/>
                <a:gd name="connsiteX10" fmla="*/ 8648 w 2864719"/>
                <a:gd name="connsiteY10" fmla="*/ 788313 h 1107979"/>
                <a:gd name="connsiteX11" fmla="*/ 46748 w 2864719"/>
                <a:gd name="connsiteY11" fmla="*/ 900232 h 1107979"/>
                <a:gd name="connsiteX12" fmla="*/ 106279 w 2864719"/>
                <a:gd name="connsiteY12" fmla="*/ 974050 h 1107979"/>
                <a:gd name="connsiteX13" fmla="*/ 215817 w 2864719"/>
                <a:gd name="connsiteY13" fmla="*/ 1026438 h 1107979"/>
                <a:gd name="connsiteX14" fmla="*/ 411079 w 2864719"/>
                <a:gd name="connsiteY14" fmla="*/ 1090732 h 1107979"/>
                <a:gd name="connsiteX15" fmla="*/ 613486 w 2864719"/>
                <a:gd name="connsiteY15" fmla="*/ 1105019 h 1107979"/>
                <a:gd name="connsiteX16" fmla="*/ 975436 w 2864719"/>
                <a:gd name="connsiteY16" fmla="*/ 1043107 h 1107979"/>
                <a:gd name="connsiteX17" fmla="*/ 1515979 w 2864719"/>
                <a:gd name="connsiteY17" fmla="*/ 828794 h 1107979"/>
                <a:gd name="connsiteX18" fmla="*/ 2097004 w 2864719"/>
                <a:gd name="connsiteY18" fmla="*/ 464463 h 1107979"/>
                <a:gd name="connsiteX19" fmla="*/ 2539917 w 2864719"/>
                <a:gd name="connsiteY19" fmla="*/ 178713 h 1107979"/>
                <a:gd name="connsiteX20" fmla="*/ 2864719 w 2864719"/>
                <a:gd name="connsiteY20" fmla="*/ 132040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539917 w 2790901"/>
                <a:gd name="connsiteY19" fmla="*/ 178713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539917 w 2790901"/>
                <a:gd name="connsiteY19" fmla="*/ 178713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78775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3279 w 2790901"/>
                <a:gd name="connsiteY0" fmla="*/ 4060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90901"/>
                <a:gd name="connsiteY0" fmla="*/ 21550 h 1107979"/>
                <a:gd name="connsiteX1" fmla="*/ 2566111 w 2790901"/>
                <a:gd name="connsiteY1" fmla="*/ 50125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90901"/>
                <a:gd name="connsiteY0" fmla="*/ 21550 h 1107979"/>
                <a:gd name="connsiteX1" fmla="*/ 2530392 w 2790901"/>
                <a:gd name="connsiteY1" fmla="*/ 35838 h 1107979"/>
                <a:gd name="connsiteX2" fmla="*/ 2220829 w 2790901"/>
                <a:gd name="connsiteY2" fmla="*/ 45363 h 1107979"/>
                <a:gd name="connsiteX3" fmla="*/ 1696954 w 2790901"/>
                <a:gd name="connsiteY3" fmla="*/ 14407 h 1107979"/>
                <a:gd name="connsiteX4" fmla="*/ 1308811 w 2790901"/>
                <a:gd name="connsiteY4" fmla="*/ 119 h 1107979"/>
                <a:gd name="connsiteX5" fmla="*/ 820654 w 2790901"/>
                <a:gd name="connsiteY5" fmla="*/ 21550 h 1107979"/>
                <a:gd name="connsiteX6" fmla="*/ 451561 w 2790901"/>
                <a:gd name="connsiteY6" fmla="*/ 102513 h 1107979"/>
                <a:gd name="connsiteX7" fmla="*/ 196767 w 2790901"/>
                <a:gd name="connsiteY7" fmla="*/ 257294 h 1107979"/>
                <a:gd name="connsiteX8" fmla="*/ 56273 w 2790901"/>
                <a:gd name="connsiteY8" fmla="*/ 471607 h 1107979"/>
                <a:gd name="connsiteX9" fmla="*/ 3886 w 2790901"/>
                <a:gd name="connsiteY9" fmla="*/ 650200 h 1107979"/>
                <a:gd name="connsiteX10" fmla="*/ 8648 w 2790901"/>
                <a:gd name="connsiteY10" fmla="*/ 788313 h 1107979"/>
                <a:gd name="connsiteX11" fmla="*/ 46748 w 2790901"/>
                <a:gd name="connsiteY11" fmla="*/ 900232 h 1107979"/>
                <a:gd name="connsiteX12" fmla="*/ 106279 w 2790901"/>
                <a:gd name="connsiteY12" fmla="*/ 974050 h 1107979"/>
                <a:gd name="connsiteX13" fmla="*/ 215817 w 2790901"/>
                <a:gd name="connsiteY13" fmla="*/ 1026438 h 1107979"/>
                <a:gd name="connsiteX14" fmla="*/ 411079 w 2790901"/>
                <a:gd name="connsiteY14" fmla="*/ 1090732 h 1107979"/>
                <a:gd name="connsiteX15" fmla="*/ 613486 w 2790901"/>
                <a:gd name="connsiteY15" fmla="*/ 1105019 h 1107979"/>
                <a:gd name="connsiteX16" fmla="*/ 975436 w 2790901"/>
                <a:gd name="connsiteY16" fmla="*/ 1043107 h 1107979"/>
                <a:gd name="connsiteX17" fmla="*/ 1515979 w 2790901"/>
                <a:gd name="connsiteY17" fmla="*/ 828794 h 1107979"/>
                <a:gd name="connsiteX18" fmla="*/ 2097004 w 2790901"/>
                <a:gd name="connsiteY18" fmla="*/ 464463 h 1107979"/>
                <a:gd name="connsiteX19" fmla="*/ 2375611 w 2790901"/>
                <a:gd name="connsiteY19" fmla="*/ 276344 h 1107979"/>
                <a:gd name="connsiteX20" fmla="*/ 2790901 w 2790901"/>
                <a:gd name="connsiteY20" fmla="*/ 89178 h 1107979"/>
                <a:gd name="connsiteX0" fmla="*/ 2770898 w 2778995"/>
                <a:gd name="connsiteY0" fmla="*/ 21550 h 1107979"/>
                <a:gd name="connsiteX1" fmla="*/ 2530392 w 2778995"/>
                <a:gd name="connsiteY1" fmla="*/ 35838 h 1107979"/>
                <a:gd name="connsiteX2" fmla="*/ 2220829 w 2778995"/>
                <a:gd name="connsiteY2" fmla="*/ 45363 h 1107979"/>
                <a:gd name="connsiteX3" fmla="*/ 1696954 w 2778995"/>
                <a:gd name="connsiteY3" fmla="*/ 14407 h 1107979"/>
                <a:gd name="connsiteX4" fmla="*/ 1308811 w 2778995"/>
                <a:gd name="connsiteY4" fmla="*/ 119 h 1107979"/>
                <a:gd name="connsiteX5" fmla="*/ 820654 w 2778995"/>
                <a:gd name="connsiteY5" fmla="*/ 21550 h 1107979"/>
                <a:gd name="connsiteX6" fmla="*/ 451561 w 2778995"/>
                <a:gd name="connsiteY6" fmla="*/ 102513 h 1107979"/>
                <a:gd name="connsiteX7" fmla="*/ 196767 w 2778995"/>
                <a:gd name="connsiteY7" fmla="*/ 257294 h 1107979"/>
                <a:gd name="connsiteX8" fmla="*/ 56273 w 2778995"/>
                <a:gd name="connsiteY8" fmla="*/ 471607 h 1107979"/>
                <a:gd name="connsiteX9" fmla="*/ 3886 w 2778995"/>
                <a:gd name="connsiteY9" fmla="*/ 650200 h 1107979"/>
                <a:gd name="connsiteX10" fmla="*/ 8648 w 2778995"/>
                <a:gd name="connsiteY10" fmla="*/ 788313 h 1107979"/>
                <a:gd name="connsiteX11" fmla="*/ 46748 w 2778995"/>
                <a:gd name="connsiteY11" fmla="*/ 900232 h 1107979"/>
                <a:gd name="connsiteX12" fmla="*/ 106279 w 2778995"/>
                <a:gd name="connsiteY12" fmla="*/ 974050 h 1107979"/>
                <a:gd name="connsiteX13" fmla="*/ 215817 w 2778995"/>
                <a:gd name="connsiteY13" fmla="*/ 1026438 h 1107979"/>
                <a:gd name="connsiteX14" fmla="*/ 411079 w 2778995"/>
                <a:gd name="connsiteY14" fmla="*/ 1090732 h 1107979"/>
                <a:gd name="connsiteX15" fmla="*/ 613486 w 2778995"/>
                <a:gd name="connsiteY15" fmla="*/ 1105019 h 1107979"/>
                <a:gd name="connsiteX16" fmla="*/ 975436 w 2778995"/>
                <a:gd name="connsiteY16" fmla="*/ 1043107 h 1107979"/>
                <a:gd name="connsiteX17" fmla="*/ 1515979 w 2778995"/>
                <a:gd name="connsiteY17" fmla="*/ 828794 h 1107979"/>
                <a:gd name="connsiteX18" fmla="*/ 2097004 w 2778995"/>
                <a:gd name="connsiteY18" fmla="*/ 464463 h 1107979"/>
                <a:gd name="connsiteX19" fmla="*/ 2375611 w 2778995"/>
                <a:gd name="connsiteY19" fmla="*/ 276344 h 1107979"/>
                <a:gd name="connsiteX20" fmla="*/ 2778995 w 2778995"/>
                <a:gd name="connsiteY20" fmla="*/ 82034 h 1107979"/>
                <a:gd name="connsiteX0" fmla="*/ 2770898 w 2778995"/>
                <a:gd name="connsiteY0" fmla="*/ 21526 h 1107955"/>
                <a:gd name="connsiteX1" fmla="*/ 2530392 w 2778995"/>
                <a:gd name="connsiteY1" fmla="*/ 35814 h 1107955"/>
                <a:gd name="connsiteX2" fmla="*/ 2185111 w 2778995"/>
                <a:gd name="connsiteY2" fmla="*/ 31051 h 1107955"/>
                <a:gd name="connsiteX3" fmla="*/ 1696954 w 2778995"/>
                <a:gd name="connsiteY3" fmla="*/ 14383 h 1107955"/>
                <a:gd name="connsiteX4" fmla="*/ 1308811 w 2778995"/>
                <a:gd name="connsiteY4" fmla="*/ 95 h 1107955"/>
                <a:gd name="connsiteX5" fmla="*/ 820654 w 2778995"/>
                <a:gd name="connsiteY5" fmla="*/ 21526 h 1107955"/>
                <a:gd name="connsiteX6" fmla="*/ 451561 w 2778995"/>
                <a:gd name="connsiteY6" fmla="*/ 102489 h 1107955"/>
                <a:gd name="connsiteX7" fmla="*/ 196767 w 2778995"/>
                <a:gd name="connsiteY7" fmla="*/ 257270 h 1107955"/>
                <a:gd name="connsiteX8" fmla="*/ 56273 w 2778995"/>
                <a:gd name="connsiteY8" fmla="*/ 471583 h 1107955"/>
                <a:gd name="connsiteX9" fmla="*/ 3886 w 2778995"/>
                <a:gd name="connsiteY9" fmla="*/ 650176 h 1107955"/>
                <a:gd name="connsiteX10" fmla="*/ 8648 w 2778995"/>
                <a:gd name="connsiteY10" fmla="*/ 788289 h 1107955"/>
                <a:gd name="connsiteX11" fmla="*/ 46748 w 2778995"/>
                <a:gd name="connsiteY11" fmla="*/ 900208 h 1107955"/>
                <a:gd name="connsiteX12" fmla="*/ 106279 w 2778995"/>
                <a:gd name="connsiteY12" fmla="*/ 974026 h 1107955"/>
                <a:gd name="connsiteX13" fmla="*/ 215817 w 2778995"/>
                <a:gd name="connsiteY13" fmla="*/ 1026414 h 1107955"/>
                <a:gd name="connsiteX14" fmla="*/ 411079 w 2778995"/>
                <a:gd name="connsiteY14" fmla="*/ 1090708 h 1107955"/>
                <a:gd name="connsiteX15" fmla="*/ 613486 w 2778995"/>
                <a:gd name="connsiteY15" fmla="*/ 1104995 h 1107955"/>
                <a:gd name="connsiteX16" fmla="*/ 975436 w 2778995"/>
                <a:gd name="connsiteY16" fmla="*/ 1043083 h 1107955"/>
                <a:gd name="connsiteX17" fmla="*/ 1515979 w 2778995"/>
                <a:gd name="connsiteY17" fmla="*/ 828770 h 1107955"/>
                <a:gd name="connsiteX18" fmla="*/ 2097004 w 2778995"/>
                <a:gd name="connsiteY18" fmla="*/ 464439 h 1107955"/>
                <a:gd name="connsiteX19" fmla="*/ 2375611 w 2778995"/>
                <a:gd name="connsiteY19" fmla="*/ 276320 h 1107955"/>
                <a:gd name="connsiteX20" fmla="*/ 2778995 w 2778995"/>
                <a:gd name="connsiteY20" fmla="*/ 82010 h 1107955"/>
                <a:gd name="connsiteX0" fmla="*/ 2770898 w 2778995"/>
                <a:gd name="connsiteY0" fmla="*/ 21526 h 1107536"/>
                <a:gd name="connsiteX1" fmla="*/ 2530392 w 2778995"/>
                <a:gd name="connsiteY1" fmla="*/ 35814 h 1107536"/>
                <a:gd name="connsiteX2" fmla="*/ 2185111 w 2778995"/>
                <a:gd name="connsiteY2" fmla="*/ 31051 h 1107536"/>
                <a:gd name="connsiteX3" fmla="*/ 1696954 w 2778995"/>
                <a:gd name="connsiteY3" fmla="*/ 14383 h 1107536"/>
                <a:gd name="connsiteX4" fmla="*/ 1308811 w 2778995"/>
                <a:gd name="connsiteY4" fmla="*/ 95 h 1107536"/>
                <a:gd name="connsiteX5" fmla="*/ 820654 w 2778995"/>
                <a:gd name="connsiteY5" fmla="*/ 21526 h 1107536"/>
                <a:gd name="connsiteX6" fmla="*/ 451561 w 2778995"/>
                <a:gd name="connsiteY6" fmla="*/ 102489 h 1107536"/>
                <a:gd name="connsiteX7" fmla="*/ 196767 w 2778995"/>
                <a:gd name="connsiteY7" fmla="*/ 257270 h 1107536"/>
                <a:gd name="connsiteX8" fmla="*/ 56273 w 2778995"/>
                <a:gd name="connsiteY8" fmla="*/ 471583 h 1107536"/>
                <a:gd name="connsiteX9" fmla="*/ 3886 w 2778995"/>
                <a:gd name="connsiteY9" fmla="*/ 650176 h 1107536"/>
                <a:gd name="connsiteX10" fmla="*/ 8648 w 2778995"/>
                <a:gd name="connsiteY10" fmla="*/ 788289 h 1107536"/>
                <a:gd name="connsiteX11" fmla="*/ 46748 w 2778995"/>
                <a:gd name="connsiteY11" fmla="*/ 900208 h 1107536"/>
                <a:gd name="connsiteX12" fmla="*/ 106279 w 2778995"/>
                <a:gd name="connsiteY12" fmla="*/ 974026 h 1107536"/>
                <a:gd name="connsiteX13" fmla="*/ 225342 w 2778995"/>
                <a:gd name="connsiteY13" fmla="*/ 1045464 h 1107536"/>
                <a:gd name="connsiteX14" fmla="*/ 411079 w 2778995"/>
                <a:gd name="connsiteY14" fmla="*/ 1090708 h 1107536"/>
                <a:gd name="connsiteX15" fmla="*/ 613486 w 2778995"/>
                <a:gd name="connsiteY15" fmla="*/ 1104995 h 1107536"/>
                <a:gd name="connsiteX16" fmla="*/ 975436 w 2778995"/>
                <a:gd name="connsiteY16" fmla="*/ 1043083 h 1107536"/>
                <a:gd name="connsiteX17" fmla="*/ 1515979 w 2778995"/>
                <a:gd name="connsiteY17" fmla="*/ 828770 h 1107536"/>
                <a:gd name="connsiteX18" fmla="*/ 2097004 w 2778995"/>
                <a:gd name="connsiteY18" fmla="*/ 464439 h 1107536"/>
                <a:gd name="connsiteX19" fmla="*/ 2375611 w 2778995"/>
                <a:gd name="connsiteY19" fmla="*/ 276320 h 1107536"/>
                <a:gd name="connsiteX20" fmla="*/ 2778995 w 2778995"/>
                <a:gd name="connsiteY20" fmla="*/ 82010 h 1107536"/>
                <a:gd name="connsiteX0" fmla="*/ 2770898 w 2778995"/>
                <a:gd name="connsiteY0" fmla="*/ 21526 h 1106456"/>
                <a:gd name="connsiteX1" fmla="*/ 2530392 w 2778995"/>
                <a:gd name="connsiteY1" fmla="*/ 35814 h 1106456"/>
                <a:gd name="connsiteX2" fmla="*/ 2185111 w 2778995"/>
                <a:gd name="connsiteY2" fmla="*/ 31051 h 1106456"/>
                <a:gd name="connsiteX3" fmla="*/ 1696954 w 2778995"/>
                <a:gd name="connsiteY3" fmla="*/ 14383 h 1106456"/>
                <a:gd name="connsiteX4" fmla="*/ 1308811 w 2778995"/>
                <a:gd name="connsiteY4" fmla="*/ 95 h 1106456"/>
                <a:gd name="connsiteX5" fmla="*/ 820654 w 2778995"/>
                <a:gd name="connsiteY5" fmla="*/ 21526 h 1106456"/>
                <a:gd name="connsiteX6" fmla="*/ 451561 w 2778995"/>
                <a:gd name="connsiteY6" fmla="*/ 102489 h 1106456"/>
                <a:gd name="connsiteX7" fmla="*/ 196767 w 2778995"/>
                <a:gd name="connsiteY7" fmla="*/ 257270 h 1106456"/>
                <a:gd name="connsiteX8" fmla="*/ 56273 w 2778995"/>
                <a:gd name="connsiteY8" fmla="*/ 471583 h 1106456"/>
                <a:gd name="connsiteX9" fmla="*/ 3886 w 2778995"/>
                <a:gd name="connsiteY9" fmla="*/ 650176 h 1106456"/>
                <a:gd name="connsiteX10" fmla="*/ 8648 w 2778995"/>
                <a:gd name="connsiteY10" fmla="*/ 788289 h 1106456"/>
                <a:gd name="connsiteX11" fmla="*/ 46748 w 2778995"/>
                <a:gd name="connsiteY11" fmla="*/ 900208 h 1106456"/>
                <a:gd name="connsiteX12" fmla="*/ 106279 w 2778995"/>
                <a:gd name="connsiteY12" fmla="*/ 974026 h 1106456"/>
                <a:gd name="connsiteX13" fmla="*/ 225342 w 2778995"/>
                <a:gd name="connsiteY13" fmla="*/ 1045464 h 1106456"/>
                <a:gd name="connsiteX14" fmla="*/ 399173 w 2778995"/>
                <a:gd name="connsiteY14" fmla="*/ 1083565 h 1106456"/>
                <a:gd name="connsiteX15" fmla="*/ 613486 w 2778995"/>
                <a:gd name="connsiteY15" fmla="*/ 1104995 h 1106456"/>
                <a:gd name="connsiteX16" fmla="*/ 975436 w 2778995"/>
                <a:gd name="connsiteY16" fmla="*/ 1043083 h 1106456"/>
                <a:gd name="connsiteX17" fmla="*/ 1515979 w 2778995"/>
                <a:gd name="connsiteY17" fmla="*/ 828770 h 1106456"/>
                <a:gd name="connsiteX18" fmla="*/ 2097004 w 2778995"/>
                <a:gd name="connsiteY18" fmla="*/ 464439 h 1106456"/>
                <a:gd name="connsiteX19" fmla="*/ 2375611 w 2778995"/>
                <a:gd name="connsiteY19" fmla="*/ 276320 h 1106456"/>
                <a:gd name="connsiteX20" fmla="*/ 2778995 w 2778995"/>
                <a:gd name="connsiteY20" fmla="*/ 82010 h 1106456"/>
                <a:gd name="connsiteX0" fmla="*/ 2771603 w 2779700"/>
                <a:gd name="connsiteY0" fmla="*/ 21526 h 1106456"/>
                <a:gd name="connsiteX1" fmla="*/ 2531097 w 2779700"/>
                <a:gd name="connsiteY1" fmla="*/ 35814 h 1106456"/>
                <a:gd name="connsiteX2" fmla="*/ 2185816 w 2779700"/>
                <a:gd name="connsiteY2" fmla="*/ 31051 h 1106456"/>
                <a:gd name="connsiteX3" fmla="*/ 1697659 w 2779700"/>
                <a:gd name="connsiteY3" fmla="*/ 14383 h 1106456"/>
                <a:gd name="connsiteX4" fmla="*/ 1309516 w 2779700"/>
                <a:gd name="connsiteY4" fmla="*/ 95 h 1106456"/>
                <a:gd name="connsiteX5" fmla="*/ 821359 w 2779700"/>
                <a:gd name="connsiteY5" fmla="*/ 21526 h 1106456"/>
                <a:gd name="connsiteX6" fmla="*/ 452266 w 2779700"/>
                <a:gd name="connsiteY6" fmla="*/ 102489 h 1106456"/>
                <a:gd name="connsiteX7" fmla="*/ 197472 w 2779700"/>
                <a:gd name="connsiteY7" fmla="*/ 257270 h 1106456"/>
                <a:gd name="connsiteX8" fmla="*/ 66503 w 2779700"/>
                <a:gd name="connsiteY8" fmla="*/ 445389 h 1106456"/>
                <a:gd name="connsiteX9" fmla="*/ 4591 w 2779700"/>
                <a:gd name="connsiteY9" fmla="*/ 650176 h 1106456"/>
                <a:gd name="connsiteX10" fmla="*/ 9353 w 2779700"/>
                <a:gd name="connsiteY10" fmla="*/ 788289 h 1106456"/>
                <a:gd name="connsiteX11" fmla="*/ 47453 w 2779700"/>
                <a:gd name="connsiteY11" fmla="*/ 900208 h 1106456"/>
                <a:gd name="connsiteX12" fmla="*/ 106984 w 2779700"/>
                <a:gd name="connsiteY12" fmla="*/ 974026 h 1106456"/>
                <a:gd name="connsiteX13" fmla="*/ 226047 w 2779700"/>
                <a:gd name="connsiteY13" fmla="*/ 1045464 h 1106456"/>
                <a:gd name="connsiteX14" fmla="*/ 399878 w 2779700"/>
                <a:gd name="connsiteY14" fmla="*/ 1083565 h 1106456"/>
                <a:gd name="connsiteX15" fmla="*/ 614191 w 2779700"/>
                <a:gd name="connsiteY15" fmla="*/ 1104995 h 1106456"/>
                <a:gd name="connsiteX16" fmla="*/ 976141 w 2779700"/>
                <a:gd name="connsiteY16" fmla="*/ 1043083 h 1106456"/>
                <a:gd name="connsiteX17" fmla="*/ 1516684 w 2779700"/>
                <a:gd name="connsiteY17" fmla="*/ 828770 h 1106456"/>
                <a:gd name="connsiteX18" fmla="*/ 2097709 w 2779700"/>
                <a:gd name="connsiteY18" fmla="*/ 464439 h 1106456"/>
                <a:gd name="connsiteX19" fmla="*/ 2376316 w 2779700"/>
                <a:gd name="connsiteY19" fmla="*/ 276320 h 1106456"/>
                <a:gd name="connsiteX20" fmla="*/ 2779700 w 2779700"/>
                <a:gd name="connsiteY20" fmla="*/ 82010 h 1106456"/>
                <a:gd name="connsiteX0" fmla="*/ 2766873 w 2774970"/>
                <a:gd name="connsiteY0" fmla="*/ 21526 h 1106456"/>
                <a:gd name="connsiteX1" fmla="*/ 2526367 w 2774970"/>
                <a:gd name="connsiteY1" fmla="*/ 35814 h 1106456"/>
                <a:gd name="connsiteX2" fmla="*/ 2181086 w 2774970"/>
                <a:gd name="connsiteY2" fmla="*/ 31051 h 1106456"/>
                <a:gd name="connsiteX3" fmla="*/ 1692929 w 2774970"/>
                <a:gd name="connsiteY3" fmla="*/ 14383 h 1106456"/>
                <a:gd name="connsiteX4" fmla="*/ 1304786 w 2774970"/>
                <a:gd name="connsiteY4" fmla="*/ 95 h 1106456"/>
                <a:gd name="connsiteX5" fmla="*/ 816629 w 2774970"/>
                <a:gd name="connsiteY5" fmla="*/ 21526 h 1106456"/>
                <a:gd name="connsiteX6" fmla="*/ 447536 w 2774970"/>
                <a:gd name="connsiteY6" fmla="*/ 102489 h 1106456"/>
                <a:gd name="connsiteX7" fmla="*/ 192742 w 2774970"/>
                <a:gd name="connsiteY7" fmla="*/ 257270 h 1106456"/>
                <a:gd name="connsiteX8" fmla="*/ 61773 w 2774970"/>
                <a:gd name="connsiteY8" fmla="*/ 445389 h 1106456"/>
                <a:gd name="connsiteX9" fmla="*/ 7004 w 2774970"/>
                <a:gd name="connsiteY9" fmla="*/ 631126 h 1106456"/>
                <a:gd name="connsiteX10" fmla="*/ 4623 w 2774970"/>
                <a:gd name="connsiteY10" fmla="*/ 788289 h 1106456"/>
                <a:gd name="connsiteX11" fmla="*/ 42723 w 2774970"/>
                <a:gd name="connsiteY11" fmla="*/ 900208 h 1106456"/>
                <a:gd name="connsiteX12" fmla="*/ 102254 w 2774970"/>
                <a:gd name="connsiteY12" fmla="*/ 974026 h 1106456"/>
                <a:gd name="connsiteX13" fmla="*/ 221317 w 2774970"/>
                <a:gd name="connsiteY13" fmla="*/ 1045464 h 1106456"/>
                <a:gd name="connsiteX14" fmla="*/ 395148 w 2774970"/>
                <a:gd name="connsiteY14" fmla="*/ 1083565 h 1106456"/>
                <a:gd name="connsiteX15" fmla="*/ 609461 w 2774970"/>
                <a:gd name="connsiteY15" fmla="*/ 1104995 h 1106456"/>
                <a:gd name="connsiteX16" fmla="*/ 971411 w 2774970"/>
                <a:gd name="connsiteY16" fmla="*/ 1043083 h 1106456"/>
                <a:gd name="connsiteX17" fmla="*/ 1511954 w 2774970"/>
                <a:gd name="connsiteY17" fmla="*/ 828770 h 1106456"/>
                <a:gd name="connsiteX18" fmla="*/ 2092979 w 2774970"/>
                <a:gd name="connsiteY18" fmla="*/ 464439 h 1106456"/>
                <a:gd name="connsiteX19" fmla="*/ 2371586 w 2774970"/>
                <a:gd name="connsiteY19" fmla="*/ 276320 h 1106456"/>
                <a:gd name="connsiteX20" fmla="*/ 2774970 w 2774970"/>
                <a:gd name="connsiteY20" fmla="*/ 82010 h 1106456"/>
                <a:gd name="connsiteX0" fmla="*/ 2766873 w 2774970"/>
                <a:gd name="connsiteY0" fmla="*/ 21526 h 1106456"/>
                <a:gd name="connsiteX1" fmla="*/ 2526367 w 2774970"/>
                <a:gd name="connsiteY1" fmla="*/ 35814 h 1106456"/>
                <a:gd name="connsiteX2" fmla="*/ 2181086 w 2774970"/>
                <a:gd name="connsiteY2" fmla="*/ 31051 h 1106456"/>
                <a:gd name="connsiteX3" fmla="*/ 1692929 w 2774970"/>
                <a:gd name="connsiteY3" fmla="*/ 14383 h 1106456"/>
                <a:gd name="connsiteX4" fmla="*/ 1304786 w 2774970"/>
                <a:gd name="connsiteY4" fmla="*/ 95 h 1106456"/>
                <a:gd name="connsiteX5" fmla="*/ 816629 w 2774970"/>
                <a:gd name="connsiteY5" fmla="*/ 21526 h 1106456"/>
                <a:gd name="connsiteX6" fmla="*/ 447536 w 2774970"/>
                <a:gd name="connsiteY6" fmla="*/ 102489 h 1106456"/>
                <a:gd name="connsiteX7" fmla="*/ 192742 w 2774970"/>
                <a:gd name="connsiteY7" fmla="*/ 257270 h 1106456"/>
                <a:gd name="connsiteX8" fmla="*/ 61773 w 2774970"/>
                <a:gd name="connsiteY8" fmla="*/ 445389 h 1106456"/>
                <a:gd name="connsiteX9" fmla="*/ 7004 w 2774970"/>
                <a:gd name="connsiteY9" fmla="*/ 631126 h 1106456"/>
                <a:gd name="connsiteX10" fmla="*/ 4623 w 2774970"/>
                <a:gd name="connsiteY10" fmla="*/ 778764 h 1106456"/>
                <a:gd name="connsiteX11" fmla="*/ 42723 w 2774970"/>
                <a:gd name="connsiteY11" fmla="*/ 900208 h 1106456"/>
                <a:gd name="connsiteX12" fmla="*/ 102254 w 2774970"/>
                <a:gd name="connsiteY12" fmla="*/ 974026 h 1106456"/>
                <a:gd name="connsiteX13" fmla="*/ 221317 w 2774970"/>
                <a:gd name="connsiteY13" fmla="*/ 1045464 h 1106456"/>
                <a:gd name="connsiteX14" fmla="*/ 395148 w 2774970"/>
                <a:gd name="connsiteY14" fmla="*/ 1083565 h 1106456"/>
                <a:gd name="connsiteX15" fmla="*/ 609461 w 2774970"/>
                <a:gd name="connsiteY15" fmla="*/ 1104995 h 1106456"/>
                <a:gd name="connsiteX16" fmla="*/ 971411 w 2774970"/>
                <a:gd name="connsiteY16" fmla="*/ 1043083 h 1106456"/>
                <a:gd name="connsiteX17" fmla="*/ 1511954 w 2774970"/>
                <a:gd name="connsiteY17" fmla="*/ 828770 h 1106456"/>
                <a:gd name="connsiteX18" fmla="*/ 2092979 w 2774970"/>
                <a:gd name="connsiteY18" fmla="*/ 464439 h 1106456"/>
                <a:gd name="connsiteX19" fmla="*/ 2371586 w 2774970"/>
                <a:gd name="connsiteY19" fmla="*/ 276320 h 1106456"/>
                <a:gd name="connsiteX20" fmla="*/ 2774970 w 2774970"/>
                <a:gd name="connsiteY20" fmla="*/ 82010 h 1106456"/>
                <a:gd name="connsiteX0" fmla="*/ 2766568 w 2774665"/>
                <a:gd name="connsiteY0" fmla="*/ 21526 h 1106456"/>
                <a:gd name="connsiteX1" fmla="*/ 2526062 w 2774665"/>
                <a:gd name="connsiteY1" fmla="*/ 35814 h 1106456"/>
                <a:gd name="connsiteX2" fmla="*/ 2180781 w 2774665"/>
                <a:gd name="connsiteY2" fmla="*/ 31051 h 1106456"/>
                <a:gd name="connsiteX3" fmla="*/ 1692624 w 2774665"/>
                <a:gd name="connsiteY3" fmla="*/ 14383 h 1106456"/>
                <a:gd name="connsiteX4" fmla="*/ 1304481 w 2774665"/>
                <a:gd name="connsiteY4" fmla="*/ 95 h 1106456"/>
                <a:gd name="connsiteX5" fmla="*/ 816324 w 2774665"/>
                <a:gd name="connsiteY5" fmla="*/ 21526 h 1106456"/>
                <a:gd name="connsiteX6" fmla="*/ 447231 w 2774665"/>
                <a:gd name="connsiteY6" fmla="*/ 102489 h 1106456"/>
                <a:gd name="connsiteX7" fmla="*/ 192437 w 2774665"/>
                <a:gd name="connsiteY7" fmla="*/ 257270 h 1106456"/>
                <a:gd name="connsiteX8" fmla="*/ 61468 w 2774665"/>
                <a:gd name="connsiteY8" fmla="*/ 445389 h 1106456"/>
                <a:gd name="connsiteX9" fmla="*/ 6699 w 2774665"/>
                <a:gd name="connsiteY9" fmla="*/ 631126 h 1106456"/>
                <a:gd name="connsiteX10" fmla="*/ 4318 w 2774665"/>
                <a:gd name="connsiteY10" fmla="*/ 778764 h 1106456"/>
                <a:gd name="connsiteX11" fmla="*/ 37656 w 2774665"/>
                <a:gd name="connsiteY11" fmla="*/ 881158 h 1106456"/>
                <a:gd name="connsiteX12" fmla="*/ 101949 w 2774665"/>
                <a:gd name="connsiteY12" fmla="*/ 974026 h 1106456"/>
                <a:gd name="connsiteX13" fmla="*/ 221012 w 2774665"/>
                <a:gd name="connsiteY13" fmla="*/ 1045464 h 1106456"/>
                <a:gd name="connsiteX14" fmla="*/ 394843 w 2774665"/>
                <a:gd name="connsiteY14" fmla="*/ 1083565 h 1106456"/>
                <a:gd name="connsiteX15" fmla="*/ 609156 w 2774665"/>
                <a:gd name="connsiteY15" fmla="*/ 1104995 h 1106456"/>
                <a:gd name="connsiteX16" fmla="*/ 971106 w 2774665"/>
                <a:gd name="connsiteY16" fmla="*/ 1043083 h 1106456"/>
                <a:gd name="connsiteX17" fmla="*/ 1511649 w 2774665"/>
                <a:gd name="connsiteY17" fmla="*/ 828770 h 1106456"/>
                <a:gd name="connsiteX18" fmla="*/ 2092674 w 2774665"/>
                <a:gd name="connsiteY18" fmla="*/ 464439 h 1106456"/>
                <a:gd name="connsiteX19" fmla="*/ 2371281 w 2774665"/>
                <a:gd name="connsiteY19" fmla="*/ 276320 h 1106456"/>
                <a:gd name="connsiteX20" fmla="*/ 2774665 w 2774665"/>
                <a:gd name="connsiteY20" fmla="*/ 82010 h 1106456"/>
                <a:gd name="connsiteX0" fmla="*/ 2766568 w 2774665"/>
                <a:gd name="connsiteY0" fmla="*/ 21526 h 1106456"/>
                <a:gd name="connsiteX1" fmla="*/ 2526062 w 2774665"/>
                <a:gd name="connsiteY1" fmla="*/ 35814 h 1106456"/>
                <a:gd name="connsiteX2" fmla="*/ 2180781 w 2774665"/>
                <a:gd name="connsiteY2" fmla="*/ 31051 h 1106456"/>
                <a:gd name="connsiteX3" fmla="*/ 1692624 w 2774665"/>
                <a:gd name="connsiteY3" fmla="*/ 14383 h 1106456"/>
                <a:gd name="connsiteX4" fmla="*/ 1304481 w 2774665"/>
                <a:gd name="connsiteY4" fmla="*/ 95 h 1106456"/>
                <a:gd name="connsiteX5" fmla="*/ 816324 w 2774665"/>
                <a:gd name="connsiteY5" fmla="*/ 21526 h 1106456"/>
                <a:gd name="connsiteX6" fmla="*/ 447231 w 2774665"/>
                <a:gd name="connsiteY6" fmla="*/ 102489 h 1106456"/>
                <a:gd name="connsiteX7" fmla="*/ 192437 w 2774665"/>
                <a:gd name="connsiteY7" fmla="*/ 257270 h 1106456"/>
                <a:gd name="connsiteX8" fmla="*/ 61468 w 2774665"/>
                <a:gd name="connsiteY8" fmla="*/ 445389 h 1106456"/>
                <a:gd name="connsiteX9" fmla="*/ 6699 w 2774665"/>
                <a:gd name="connsiteY9" fmla="*/ 631126 h 1106456"/>
                <a:gd name="connsiteX10" fmla="*/ 4318 w 2774665"/>
                <a:gd name="connsiteY10" fmla="*/ 778764 h 1106456"/>
                <a:gd name="connsiteX11" fmla="*/ 37656 w 2774665"/>
                <a:gd name="connsiteY11" fmla="*/ 881158 h 1106456"/>
                <a:gd name="connsiteX12" fmla="*/ 97187 w 2774665"/>
                <a:gd name="connsiteY12" fmla="*/ 957357 h 1106456"/>
                <a:gd name="connsiteX13" fmla="*/ 221012 w 2774665"/>
                <a:gd name="connsiteY13" fmla="*/ 1045464 h 1106456"/>
                <a:gd name="connsiteX14" fmla="*/ 394843 w 2774665"/>
                <a:gd name="connsiteY14" fmla="*/ 1083565 h 1106456"/>
                <a:gd name="connsiteX15" fmla="*/ 609156 w 2774665"/>
                <a:gd name="connsiteY15" fmla="*/ 1104995 h 1106456"/>
                <a:gd name="connsiteX16" fmla="*/ 971106 w 2774665"/>
                <a:gd name="connsiteY16" fmla="*/ 1043083 h 1106456"/>
                <a:gd name="connsiteX17" fmla="*/ 1511649 w 2774665"/>
                <a:gd name="connsiteY17" fmla="*/ 828770 h 1106456"/>
                <a:gd name="connsiteX18" fmla="*/ 2092674 w 2774665"/>
                <a:gd name="connsiteY18" fmla="*/ 464439 h 1106456"/>
                <a:gd name="connsiteX19" fmla="*/ 2371281 w 2774665"/>
                <a:gd name="connsiteY19" fmla="*/ 276320 h 1106456"/>
                <a:gd name="connsiteX20" fmla="*/ 2774665 w 2774665"/>
                <a:gd name="connsiteY20" fmla="*/ 82010 h 1106456"/>
                <a:gd name="connsiteX0" fmla="*/ 2766568 w 2774665"/>
                <a:gd name="connsiteY0" fmla="*/ 21526 h 1106552"/>
                <a:gd name="connsiteX1" fmla="*/ 2526062 w 2774665"/>
                <a:gd name="connsiteY1" fmla="*/ 35814 h 1106552"/>
                <a:gd name="connsiteX2" fmla="*/ 2180781 w 2774665"/>
                <a:gd name="connsiteY2" fmla="*/ 31051 h 1106552"/>
                <a:gd name="connsiteX3" fmla="*/ 1692624 w 2774665"/>
                <a:gd name="connsiteY3" fmla="*/ 14383 h 1106552"/>
                <a:gd name="connsiteX4" fmla="*/ 1304481 w 2774665"/>
                <a:gd name="connsiteY4" fmla="*/ 95 h 1106552"/>
                <a:gd name="connsiteX5" fmla="*/ 816324 w 2774665"/>
                <a:gd name="connsiteY5" fmla="*/ 21526 h 1106552"/>
                <a:gd name="connsiteX6" fmla="*/ 447231 w 2774665"/>
                <a:gd name="connsiteY6" fmla="*/ 102489 h 1106552"/>
                <a:gd name="connsiteX7" fmla="*/ 192437 w 2774665"/>
                <a:gd name="connsiteY7" fmla="*/ 257270 h 1106552"/>
                <a:gd name="connsiteX8" fmla="*/ 61468 w 2774665"/>
                <a:gd name="connsiteY8" fmla="*/ 445389 h 1106552"/>
                <a:gd name="connsiteX9" fmla="*/ 6699 w 2774665"/>
                <a:gd name="connsiteY9" fmla="*/ 631126 h 1106552"/>
                <a:gd name="connsiteX10" fmla="*/ 4318 w 2774665"/>
                <a:gd name="connsiteY10" fmla="*/ 778764 h 1106552"/>
                <a:gd name="connsiteX11" fmla="*/ 37656 w 2774665"/>
                <a:gd name="connsiteY11" fmla="*/ 881158 h 1106552"/>
                <a:gd name="connsiteX12" fmla="*/ 97187 w 2774665"/>
                <a:gd name="connsiteY12" fmla="*/ 957357 h 1106552"/>
                <a:gd name="connsiteX13" fmla="*/ 218631 w 2774665"/>
                <a:gd name="connsiteY13" fmla="*/ 1035939 h 1106552"/>
                <a:gd name="connsiteX14" fmla="*/ 394843 w 2774665"/>
                <a:gd name="connsiteY14" fmla="*/ 1083565 h 1106552"/>
                <a:gd name="connsiteX15" fmla="*/ 609156 w 2774665"/>
                <a:gd name="connsiteY15" fmla="*/ 1104995 h 1106552"/>
                <a:gd name="connsiteX16" fmla="*/ 971106 w 2774665"/>
                <a:gd name="connsiteY16" fmla="*/ 1043083 h 1106552"/>
                <a:gd name="connsiteX17" fmla="*/ 1511649 w 2774665"/>
                <a:gd name="connsiteY17" fmla="*/ 828770 h 1106552"/>
                <a:gd name="connsiteX18" fmla="*/ 2092674 w 2774665"/>
                <a:gd name="connsiteY18" fmla="*/ 464439 h 1106552"/>
                <a:gd name="connsiteX19" fmla="*/ 2371281 w 2774665"/>
                <a:gd name="connsiteY19" fmla="*/ 276320 h 1106552"/>
                <a:gd name="connsiteX20" fmla="*/ 2774665 w 2774665"/>
                <a:gd name="connsiteY20" fmla="*/ 82010 h 1106552"/>
                <a:gd name="connsiteX0" fmla="*/ 2766568 w 2774665"/>
                <a:gd name="connsiteY0" fmla="*/ 21526 h 1106280"/>
                <a:gd name="connsiteX1" fmla="*/ 2526062 w 2774665"/>
                <a:gd name="connsiteY1" fmla="*/ 35814 h 1106280"/>
                <a:gd name="connsiteX2" fmla="*/ 2180781 w 2774665"/>
                <a:gd name="connsiteY2" fmla="*/ 31051 h 1106280"/>
                <a:gd name="connsiteX3" fmla="*/ 1692624 w 2774665"/>
                <a:gd name="connsiteY3" fmla="*/ 14383 h 1106280"/>
                <a:gd name="connsiteX4" fmla="*/ 1304481 w 2774665"/>
                <a:gd name="connsiteY4" fmla="*/ 95 h 1106280"/>
                <a:gd name="connsiteX5" fmla="*/ 816324 w 2774665"/>
                <a:gd name="connsiteY5" fmla="*/ 21526 h 1106280"/>
                <a:gd name="connsiteX6" fmla="*/ 447231 w 2774665"/>
                <a:gd name="connsiteY6" fmla="*/ 102489 h 1106280"/>
                <a:gd name="connsiteX7" fmla="*/ 192437 w 2774665"/>
                <a:gd name="connsiteY7" fmla="*/ 257270 h 1106280"/>
                <a:gd name="connsiteX8" fmla="*/ 61468 w 2774665"/>
                <a:gd name="connsiteY8" fmla="*/ 445389 h 1106280"/>
                <a:gd name="connsiteX9" fmla="*/ 6699 w 2774665"/>
                <a:gd name="connsiteY9" fmla="*/ 631126 h 1106280"/>
                <a:gd name="connsiteX10" fmla="*/ 4318 w 2774665"/>
                <a:gd name="connsiteY10" fmla="*/ 778764 h 1106280"/>
                <a:gd name="connsiteX11" fmla="*/ 37656 w 2774665"/>
                <a:gd name="connsiteY11" fmla="*/ 881158 h 1106280"/>
                <a:gd name="connsiteX12" fmla="*/ 97187 w 2774665"/>
                <a:gd name="connsiteY12" fmla="*/ 957357 h 1106280"/>
                <a:gd name="connsiteX13" fmla="*/ 218631 w 2774665"/>
                <a:gd name="connsiteY13" fmla="*/ 1035939 h 1106280"/>
                <a:gd name="connsiteX14" fmla="*/ 394843 w 2774665"/>
                <a:gd name="connsiteY14" fmla="*/ 1081184 h 1106280"/>
                <a:gd name="connsiteX15" fmla="*/ 609156 w 2774665"/>
                <a:gd name="connsiteY15" fmla="*/ 1104995 h 1106280"/>
                <a:gd name="connsiteX16" fmla="*/ 971106 w 2774665"/>
                <a:gd name="connsiteY16" fmla="*/ 1043083 h 1106280"/>
                <a:gd name="connsiteX17" fmla="*/ 1511649 w 2774665"/>
                <a:gd name="connsiteY17" fmla="*/ 828770 h 1106280"/>
                <a:gd name="connsiteX18" fmla="*/ 2092674 w 2774665"/>
                <a:gd name="connsiteY18" fmla="*/ 464439 h 1106280"/>
                <a:gd name="connsiteX19" fmla="*/ 2371281 w 2774665"/>
                <a:gd name="connsiteY19" fmla="*/ 276320 h 1106280"/>
                <a:gd name="connsiteX20" fmla="*/ 2774665 w 2774665"/>
                <a:gd name="connsiteY20" fmla="*/ 82010 h 1106280"/>
                <a:gd name="connsiteX0" fmla="*/ 2766568 w 2774665"/>
                <a:gd name="connsiteY0" fmla="*/ 21526 h 1086401"/>
                <a:gd name="connsiteX1" fmla="*/ 2526062 w 2774665"/>
                <a:gd name="connsiteY1" fmla="*/ 35814 h 1086401"/>
                <a:gd name="connsiteX2" fmla="*/ 2180781 w 2774665"/>
                <a:gd name="connsiteY2" fmla="*/ 31051 h 1086401"/>
                <a:gd name="connsiteX3" fmla="*/ 1692624 w 2774665"/>
                <a:gd name="connsiteY3" fmla="*/ 14383 h 1086401"/>
                <a:gd name="connsiteX4" fmla="*/ 1304481 w 2774665"/>
                <a:gd name="connsiteY4" fmla="*/ 95 h 1086401"/>
                <a:gd name="connsiteX5" fmla="*/ 816324 w 2774665"/>
                <a:gd name="connsiteY5" fmla="*/ 21526 h 1086401"/>
                <a:gd name="connsiteX6" fmla="*/ 447231 w 2774665"/>
                <a:gd name="connsiteY6" fmla="*/ 102489 h 1086401"/>
                <a:gd name="connsiteX7" fmla="*/ 192437 w 2774665"/>
                <a:gd name="connsiteY7" fmla="*/ 257270 h 1086401"/>
                <a:gd name="connsiteX8" fmla="*/ 61468 w 2774665"/>
                <a:gd name="connsiteY8" fmla="*/ 445389 h 1086401"/>
                <a:gd name="connsiteX9" fmla="*/ 6699 w 2774665"/>
                <a:gd name="connsiteY9" fmla="*/ 631126 h 1086401"/>
                <a:gd name="connsiteX10" fmla="*/ 4318 w 2774665"/>
                <a:gd name="connsiteY10" fmla="*/ 778764 h 1086401"/>
                <a:gd name="connsiteX11" fmla="*/ 37656 w 2774665"/>
                <a:gd name="connsiteY11" fmla="*/ 881158 h 1086401"/>
                <a:gd name="connsiteX12" fmla="*/ 97187 w 2774665"/>
                <a:gd name="connsiteY12" fmla="*/ 957357 h 1086401"/>
                <a:gd name="connsiteX13" fmla="*/ 218631 w 2774665"/>
                <a:gd name="connsiteY13" fmla="*/ 1035939 h 1086401"/>
                <a:gd name="connsiteX14" fmla="*/ 394843 w 2774665"/>
                <a:gd name="connsiteY14" fmla="*/ 1081184 h 1086401"/>
                <a:gd name="connsiteX15" fmla="*/ 613918 w 2774665"/>
                <a:gd name="connsiteY15" fmla="*/ 1081182 h 1086401"/>
                <a:gd name="connsiteX16" fmla="*/ 971106 w 2774665"/>
                <a:gd name="connsiteY16" fmla="*/ 1043083 h 1086401"/>
                <a:gd name="connsiteX17" fmla="*/ 1511649 w 2774665"/>
                <a:gd name="connsiteY17" fmla="*/ 828770 h 1086401"/>
                <a:gd name="connsiteX18" fmla="*/ 2092674 w 2774665"/>
                <a:gd name="connsiteY18" fmla="*/ 464439 h 1086401"/>
                <a:gd name="connsiteX19" fmla="*/ 2371281 w 2774665"/>
                <a:gd name="connsiteY19" fmla="*/ 276320 h 1086401"/>
                <a:gd name="connsiteX20" fmla="*/ 2774665 w 2774665"/>
                <a:gd name="connsiteY20" fmla="*/ 82010 h 1086401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511649 w 2774665"/>
                <a:gd name="connsiteY17" fmla="*/ 828770 h 1089222"/>
                <a:gd name="connsiteX18" fmla="*/ 2092674 w 2774665"/>
                <a:gd name="connsiteY18" fmla="*/ 464439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92674 w 2774665"/>
                <a:gd name="connsiteY18" fmla="*/ 464439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47430 w 2774665"/>
                <a:gd name="connsiteY18" fmla="*/ 454914 h 1089222"/>
                <a:gd name="connsiteX19" fmla="*/ 2371281 w 2774665"/>
                <a:gd name="connsiteY19" fmla="*/ 276320 h 1089222"/>
                <a:gd name="connsiteX20" fmla="*/ 2774665 w 2774665"/>
                <a:gd name="connsiteY20" fmla="*/ 82010 h 1089222"/>
                <a:gd name="connsiteX0" fmla="*/ 2766568 w 2774665"/>
                <a:gd name="connsiteY0" fmla="*/ 21526 h 1089222"/>
                <a:gd name="connsiteX1" fmla="*/ 2526062 w 2774665"/>
                <a:gd name="connsiteY1" fmla="*/ 35814 h 1089222"/>
                <a:gd name="connsiteX2" fmla="*/ 2180781 w 2774665"/>
                <a:gd name="connsiteY2" fmla="*/ 31051 h 1089222"/>
                <a:gd name="connsiteX3" fmla="*/ 1692624 w 2774665"/>
                <a:gd name="connsiteY3" fmla="*/ 14383 h 1089222"/>
                <a:gd name="connsiteX4" fmla="*/ 1304481 w 2774665"/>
                <a:gd name="connsiteY4" fmla="*/ 95 h 1089222"/>
                <a:gd name="connsiteX5" fmla="*/ 816324 w 2774665"/>
                <a:gd name="connsiteY5" fmla="*/ 21526 h 1089222"/>
                <a:gd name="connsiteX6" fmla="*/ 447231 w 2774665"/>
                <a:gd name="connsiteY6" fmla="*/ 102489 h 1089222"/>
                <a:gd name="connsiteX7" fmla="*/ 192437 w 2774665"/>
                <a:gd name="connsiteY7" fmla="*/ 257270 h 1089222"/>
                <a:gd name="connsiteX8" fmla="*/ 61468 w 2774665"/>
                <a:gd name="connsiteY8" fmla="*/ 445389 h 1089222"/>
                <a:gd name="connsiteX9" fmla="*/ 6699 w 2774665"/>
                <a:gd name="connsiteY9" fmla="*/ 631126 h 1089222"/>
                <a:gd name="connsiteX10" fmla="*/ 4318 w 2774665"/>
                <a:gd name="connsiteY10" fmla="*/ 778764 h 1089222"/>
                <a:gd name="connsiteX11" fmla="*/ 37656 w 2774665"/>
                <a:gd name="connsiteY11" fmla="*/ 881158 h 1089222"/>
                <a:gd name="connsiteX12" fmla="*/ 97187 w 2774665"/>
                <a:gd name="connsiteY12" fmla="*/ 957357 h 1089222"/>
                <a:gd name="connsiteX13" fmla="*/ 218631 w 2774665"/>
                <a:gd name="connsiteY13" fmla="*/ 1035939 h 1089222"/>
                <a:gd name="connsiteX14" fmla="*/ 394843 w 2774665"/>
                <a:gd name="connsiteY14" fmla="*/ 1081184 h 1089222"/>
                <a:gd name="connsiteX15" fmla="*/ 613918 w 2774665"/>
                <a:gd name="connsiteY15" fmla="*/ 1081182 h 1089222"/>
                <a:gd name="connsiteX16" fmla="*/ 971106 w 2774665"/>
                <a:gd name="connsiteY16" fmla="*/ 1000221 h 1089222"/>
                <a:gd name="connsiteX17" fmla="*/ 1356867 w 2774665"/>
                <a:gd name="connsiteY17" fmla="*/ 828770 h 1089222"/>
                <a:gd name="connsiteX18" fmla="*/ 2047430 w 2774665"/>
                <a:gd name="connsiteY18" fmla="*/ 454914 h 1089222"/>
                <a:gd name="connsiteX19" fmla="*/ 2387949 w 2774665"/>
                <a:gd name="connsiteY19" fmla="*/ 250126 h 1089222"/>
                <a:gd name="connsiteX20" fmla="*/ 2774665 w 2774665"/>
                <a:gd name="connsiteY20" fmla="*/ 82010 h 1089222"/>
                <a:gd name="connsiteX0" fmla="*/ 2766568 w 2779428"/>
                <a:gd name="connsiteY0" fmla="*/ 21526 h 1089222"/>
                <a:gd name="connsiteX1" fmla="*/ 2526062 w 2779428"/>
                <a:gd name="connsiteY1" fmla="*/ 35814 h 1089222"/>
                <a:gd name="connsiteX2" fmla="*/ 2180781 w 2779428"/>
                <a:gd name="connsiteY2" fmla="*/ 31051 h 1089222"/>
                <a:gd name="connsiteX3" fmla="*/ 1692624 w 2779428"/>
                <a:gd name="connsiteY3" fmla="*/ 14383 h 1089222"/>
                <a:gd name="connsiteX4" fmla="*/ 1304481 w 2779428"/>
                <a:gd name="connsiteY4" fmla="*/ 95 h 1089222"/>
                <a:gd name="connsiteX5" fmla="*/ 816324 w 2779428"/>
                <a:gd name="connsiteY5" fmla="*/ 21526 h 1089222"/>
                <a:gd name="connsiteX6" fmla="*/ 447231 w 2779428"/>
                <a:gd name="connsiteY6" fmla="*/ 102489 h 1089222"/>
                <a:gd name="connsiteX7" fmla="*/ 192437 w 2779428"/>
                <a:gd name="connsiteY7" fmla="*/ 257270 h 1089222"/>
                <a:gd name="connsiteX8" fmla="*/ 61468 w 2779428"/>
                <a:gd name="connsiteY8" fmla="*/ 445389 h 1089222"/>
                <a:gd name="connsiteX9" fmla="*/ 6699 w 2779428"/>
                <a:gd name="connsiteY9" fmla="*/ 631126 h 1089222"/>
                <a:gd name="connsiteX10" fmla="*/ 4318 w 2779428"/>
                <a:gd name="connsiteY10" fmla="*/ 778764 h 1089222"/>
                <a:gd name="connsiteX11" fmla="*/ 37656 w 2779428"/>
                <a:gd name="connsiteY11" fmla="*/ 881158 h 1089222"/>
                <a:gd name="connsiteX12" fmla="*/ 97187 w 2779428"/>
                <a:gd name="connsiteY12" fmla="*/ 957357 h 1089222"/>
                <a:gd name="connsiteX13" fmla="*/ 218631 w 2779428"/>
                <a:gd name="connsiteY13" fmla="*/ 1035939 h 1089222"/>
                <a:gd name="connsiteX14" fmla="*/ 394843 w 2779428"/>
                <a:gd name="connsiteY14" fmla="*/ 1081184 h 1089222"/>
                <a:gd name="connsiteX15" fmla="*/ 613918 w 2779428"/>
                <a:gd name="connsiteY15" fmla="*/ 1081182 h 1089222"/>
                <a:gd name="connsiteX16" fmla="*/ 971106 w 2779428"/>
                <a:gd name="connsiteY16" fmla="*/ 1000221 h 1089222"/>
                <a:gd name="connsiteX17" fmla="*/ 1356867 w 2779428"/>
                <a:gd name="connsiteY17" fmla="*/ 828770 h 1089222"/>
                <a:gd name="connsiteX18" fmla="*/ 2047430 w 2779428"/>
                <a:gd name="connsiteY18" fmla="*/ 454914 h 1089222"/>
                <a:gd name="connsiteX19" fmla="*/ 2387949 w 2779428"/>
                <a:gd name="connsiteY19" fmla="*/ 250126 h 1089222"/>
                <a:gd name="connsiteX20" fmla="*/ 2779428 w 2779428"/>
                <a:gd name="connsiteY20" fmla="*/ 115347 h 1089222"/>
                <a:gd name="connsiteX0" fmla="*/ 2766568 w 2779428"/>
                <a:gd name="connsiteY0" fmla="*/ 21526 h 1089222"/>
                <a:gd name="connsiteX1" fmla="*/ 2526062 w 2779428"/>
                <a:gd name="connsiteY1" fmla="*/ 35814 h 1089222"/>
                <a:gd name="connsiteX2" fmla="*/ 2180781 w 2779428"/>
                <a:gd name="connsiteY2" fmla="*/ 31051 h 1089222"/>
                <a:gd name="connsiteX3" fmla="*/ 1692624 w 2779428"/>
                <a:gd name="connsiteY3" fmla="*/ 14383 h 1089222"/>
                <a:gd name="connsiteX4" fmla="*/ 1304481 w 2779428"/>
                <a:gd name="connsiteY4" fmla="*/ 95 h 1089222"/>
                <a:gd name="connsiteX5" fmla="*/ 816324 w 2779428"/>
                <a:gd name="connsiteY5" fmla="*/ 21526 h 1089222"/>
                <a:gd name="connsiteX6" fmla="*/ 447231 w 2779428"/>
                <a:gd name="connsiteY6" fmla="*/ 102489 h 1089222"/>
                <a:gd name="connsiteX7" fmla="*/ 192437 w 2779428"/>
                <a:gd name="connsiteY7" fmla="*/ 257270 h 1089222"/>
                <a:gd name="connsiteX8" fmla="*/ 61468 w 2779428"/>
                <a:gd name="connsiteY8" fmla="*/ 445389 h 1089222"/>
                <a:gd name="connsiteX9" fmla="*/ 6699 w 2779428"/>
                <a:gd name="connsiteY9" fmla="*/ 631126 h 1089222"/>
                <a:gd name="connsiteX10" fmla="*/ 4318 w 2779428"/>
                <a:gd name="connsiteY10" fmla="*/ 778764 h 1089222"/>
                <a:gd name="connsiteX11" fmla="*/ 37656 w 2779428"/>
                <a:gd name="connsiteY11" fmla="*/ 881158 h 1089222"/>
                <a:gd name="connsiteX12" fmla="*/ 97187 w 2779428"/>
                <a:gd name="connsiteY12" fmla="*/ 957357 h 1089222"/>
                <a:gd name="connsiteX13" fmla="*/ 218631 w 2779428"/>
                <a:gd name="connsiteY13" fmla="*/ 1035939 h 1089222"/>
                <a:gd name="connsiteX14" fmla="*/ 394843 w 2779428"/>
                <a:gd name="connsiteY14" fmla="*/ 1081184 h 1089222"/>
                <a:gd name="connsiteX15" fmla="*/ 613918 w 2779428"/>
                <a:gd name="connsiteY15" fmla="*/ 1081182 h 1089222"/>
                <a:gd name="connsiteX16" fmla="*/ 971106 w 2779428"/>
                <a:gd name="connsiteY16" fmla="*/ 1000221 h 1089222"/>
                <a:gd name="connsiteX17" fmla="*/ 1356867 w 2779428"/>
                <a:gd name="connsiteY17" fmla="*/ 828770 h 1089222"/>
                <a:gd name="connsiteX18" fmla="*/ 1959324 w 2779428"/>
                <a:gd name="connsiteY18" fmla="*/ 485870 h 1089222"/>
                <a:gd name="connsiteX19" fmla="*/ 2387949 w 2779428"/>
                <a:gd name="connsiteY19" fmla="*/ 250126 h 1089222"/>
                <a:gd name="connsiteX20" fmla="*/ 2779428 w 2779428"/>
                <a:gd name="connsiteY20" fmla="*/ 115347 h 1089222"/>
                <a:gd name="connsiteX0" fmla="*/ 2766568 w 2779428"/>
                <a:gd name="connsiteY0" fmla="*/ 21526 h 1084364"/>
                <a:gd name="connsiteX1" fmla="*/ 2526062 w 2779428"/>
                <a:gd name="connsiteY1" fmla="*/ 35814 h 1084364"/>
                <a:gd name="connsiteX2" fmla="*/ 2180781 w 2779428"/>
                <a:gd name="connsiteY2" fmla="*/ 31051 h 1084364"/>
                <a:gd name="connsiteX3" fmla="*/ 1692624 w 2779428"/>
                <a:gd name="connsiteY3" fmla="*/ 14383 h 1084364"/>
                <a:gd name="connsiteX4" fmla="*/ 1304481 w 2779428"/>
                <a:gd name="connsiteY4" fmla="*/ 95 h 1084364"/>
                <a:gd name="connsiteX5" fmla="*/ 816324 w 2779428"/>
                <a:gd name="connsiteY5" fmla="*/ 21526 h 1084364"/>
                <a:gd name="connsiteX6" fmla="*/ 447231 w 2779428"/>
                <a:gd name="connsiteY6" fmla="*/ 102489 h 1084364"/>
                <a:gd name="connsiteX7" fmla="*/ 192437 w 2779428"/>
                <a:gd name="connsiteY7" fmla="*/ 257270 h 1084364"/>
                <a:gd name="connsiteX8" fmla="*/ 61468 w 2779428"/>
                <a:gd name="connsiteY8" fmla="*/ 445389 h 1084364"/>
                <a:gd name="connsiteX9" fmla="*/ 6699 w 2779428"/>
                <a:gd name="connsiteY9" fmla="*/ 631126 h 1084364"/>
                <a:gd name="connsiteX10" fmla="*/ 4318 w 2779428"/>
                <a:gd name="connsiteY10" fmla="*/ 778764 h 1084364"/>
                <a:gd name="connsiteX11" fmla="*/ 37656 w 2779428"/>
                <a:gd name="connsiteY11" fmla="*/ 881158 h 1084364"/>
                <a:gd name="connsiteX12" fmla="*/ 97187 w 2779428"/>
                <a:gd name="connsiteY12" fmla="*/ 957357 h 1084364"/>
                <a:gd name="connsiteX13" fmla="*/ 218631 w 2779428"/>
                <a:gd name="connsiteY13" fmla="*/ 1035939 h 1084364"/>
                <a:gd name="connsiteX14" fmla="*/ 394843 w 2779428"/>
                <a:gd name="connsiteY14" fmla="*/ 1081184 h 1084364"/>
                <a:gd name="connsiteX15" fmla="*/ 663924 w 2779428"/>
                <a:gd name="connsiteY15" fmla="*/ 1071657 h 1084364"/>
                <a:gd name="connsiteX16" fmla="*/ 971106 w 2779428"/>
                <a:gd name="connsiteY16" fmla="*/ 1000221 h 1084364"/>
                <a:gd name="connsiteX17" fmla="*/ 1356867 w 2779428"/>
                <a:gd name="connsiteY17" fmla="*/ 828770 h 1084364"/>
                <a:gd name="connsiteX18" fmla="*/ 1959324 w 2779428"/>
                <a:gd name="connsiteY18" fmla="*/ 485870 h 1084364"/>
                <a:gd name="connsiteX19" fmla="*/ 2387949 w 2779428"/>
                <a:gd name="connsiteY19" fmla="*/ 250126 h 1084364"/>
                <a:gd name="connsiteX20" fmla="*/ 2779428 w 2779428"/>
                <a:gd name="connsiteY20" fmla="*/ 115347 h 1084364"/>
                <a:gd name="connsiteX0" fmla="*/ 2766568 w 2779428"/>
                <a:gd name="connsiteY0" fmla="*/ 21526 h 1084364"/>
                <a:gd name="connsiteX1" fmla="*/ 2526062 w 2779428"/>
                <a:gd name="connsiteY1" fmla="*/ 35814 h 1084364"/>
                <a:gd name="connsiteX2" fmla="*/ 2180781 w 2779428"/>
                <a:gd name="connsiteY2" fmla="*/ 31051 h 1084364"/>
                <a:gd name="connsiteX3" fmla="*/ 1692624 w 2779428"/>
                <a:gd name="connsiteY3" fmla="*/ 14383 h 1084364"/>
                <a:gd name="connsiteX4" fmla="*/ 1304481 w 2779428"/>
                <a:gd name="connsiteY4" fmla="*/ 95 h 1084364"/>
                <a:gd name="connsiteX5" fmla="*/ 816324 w 2779428"/>
                <a:gd name="connsiteY5" fmla="*/ 21526 h 1084364"/>
                <a:gd name="connsiteX6" fmla="*/ 447231 w 2779428"/>
                <a:gd name="connsiteY6" fmla="*/ 102489 h 1084364"/>
                <a:gd name="connsiteX7" fmla="*/ 192437 w 2779428"/>
                <a:gd name="connsiteY7" fmla="*/ 257270 h 1084364"/>
                <a:gd name="connsiteX8" fmla="*/ 61468 w 2779428"/>
                <a:gd name="connsiteY8" fmla="*/ 445389 h 1084364"/>
                <a:gd name="connsiteX9" fmla="*/ 6699 w 2779428"/>
                <a:gd name="connsiteY9" fmla="*/ 631126 h 1084364"/>
                <a:gd name="connsiteX10" fmla="*/ 4318 w 2779428"/>
                <a:gd name="connsiteY10" fmla="*/ 778764 h 1084364"/>
                <a:gd name="connsiteX11" fmla="*/ 37656 w 2779428"/>
                <a:gd name="connsiteY11" fmla="*/ 881158 h 1084364"/>
                <a:gd name="connsiteX12" fmla="*/ 97187 w 2779428"/>
                <a:gd name="connsiteY12" fmla="*/ 957357 h 1084364"/>
                <a:gd name="connsiteX13" fmla="*/ 218631 w 2779428"/>
                <a:gd name="connsiteY13" fmla="*/ 1035939 h 1084364"/>
                <a:gd name="connsiteX14" fmla="*/ 394843 w 2779428"/>
                <a:gd name="connsiteY14" fmla="*/ 1081184 h 1084364"/>
                <a:gd name="connsiteX15" fmla="*/ 649637 w 2779428"/>
                <a:gd name="connsiteY15" fmla="*/ 1071657 h 1084364"/>
                <a:gd name="connsiteX16" fmla="*/ 971106 w 2779428"/>
                <a:gd name="connsiteY16" fmla="*/ 1000221 h 1084364"/>
                <a:gd name="connsiteX17" fmla="*/ 1356867 w 2779428"/>
                <a:gd name="connsiteY17" fmla="*/ 828770 h 1084364"/>
                <a:gd name="connsiteX18" fmla="*/ 1959324 w 2779428"/>
                <a:gd name="connsiteY18" fmla="*/ 485870 h 1084364"/>
                <a:gd name="connsiteX19" fmla="*/ 2387949 w 2779428"/>
                <a:gd name="connsiteY19" fmla="*/ 250126 h 1084364"/>
                <a:gd name="connsiteX20" fmla="*/ 2779428 w 2779428"/>
                <a:gd name="connsiteY20" fmla="*/ 115347 h 1084364"/>
                <a:gd name="connsiteX0" fmla="*/ 2769633 w 2782493"/>
                <a:gd name="connsiteY0" fmla="*/ 21526 h 1084364"/>
                <a:gd name="connsiteX1" fmla="*/ 2529127 w 2782493"/>
                <a:gd name="connsiteY1" fmla="*/ 35814 h 1084364"/>
                <a:gd name="connsiteX2" fmla="*/ 2183846 w 2782493"/>
                <a:gd name="connsiteY2" fmla="*/ 31051 h 1084364"/>
                <a:gd name="connsiteX3" fmla="*/ 1695689 w 2782493"/>
                <a:gd name="connsiteY3" fmla="*/ 14383 h 1084364"/>
                <a:gd name="connsiteX4" fmla="*/ 1307546 w 2782493"/>
                <a:gd name="connsiteY4" fmla="*/ 95 h 1084364"/>
                <a:gd name="connsiteX5" fmla="*/ 819389 w 2782493"/>
                <a:gd name="connsiteY5" fmla="*/ 21526 h 1084364"/>
                <a:gd name="connsiteX6" fmla="*/ 450296 w 2782493"/>
                <a:gd name="connsiteY6" fmla="*/ 102489 h 1084364"/>
                <a:gd name="connsiteX7" fmla="*/ 195502 w 2782493"/>
                <a:gd name="connsiteY7" fmla="*/ 257270 h 1084364"/>
                <a:gd name="connsiteX8" fmla="*/ 64533 w 2782493"/>
                <a:gd name="connsiteY8" fmla="*/ 445389 h 1084364"/>
                <a:gd name="connsiteX9" fmla="*/ 5002 w 2782493"/>
                <a:gd name="connsiteY9" fmla="*/ 626364 h 1084364"/>
                <a:gd name="connsiteX10" fmla="*/ 7383 w 2782493"/>
                <a:gd name="connsiteY10" fmla="*/ 778764 h 1084364"/>
                <a:gd name="connsiteX11" fmla="*/ 40721 w 2782493"/>
                <a:gd name="connsiteY11" fmla="*/ 881158 h 1084364"/>
                <a:gd name="connsiteX12" fmla="*/ 100252 w 2782493"/>
                <a:gd name="connsiteY12" fmla="*/ 957357 h 1084364"/>
                <a:gd name="connsiteX13" fmla="*/ 221696 w 2782493"/>
                <a:gd name="connsiteY13" fmla="*/ 1035939 h 1084364"/>
                <a:gd name="connsiteX14" fmla="*/ 397908 w 2782493"/>
                <a:gd name="connsiteY14" fmla="*/ 1081184 h 1084364"/>
                <a:gd name="connsiteX15" fmla="*/ 652702 w 2782493"/>
                <a:gd name="connsiteY15" fmla="*/ 1071657 h 1084364"/>
                <a:gd name="connsiteX16" fmla="*/ 974171 w 2782493"/>
                <a:gd name="connsiteY16" fmla="*/ 1000221 h 1084364"/>
                <a:gd name="connsiteX17" fmla="*/ 1359932 w 2782493"/>
                <a:gd name="connsiteY17" fmla="*/ 828770 h 1084364"/>
                <a:gd name="connsiteX18" fmla="*/ 1962389 w 2782493"/>
                <a:gd name="connsiteY18" fmla="*/ 485870 h 1084364"/>
                <a:gd name="connsiteX19" fmla="*/ 2391014 w 2782493"/>
                <a:gd name="connsiteY19" fmla="*/ 250126 h 1084364"/>
                <a:gd name="connsiteX20" fmla="*/ 2782493 w 278249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49776 w 2781973"/>
                <a:gd name="connsiteY6" fmla="*/ 102489 h 1084364"/>
                <a:gd name="connsiteX7" fmla="*/ 194982 w 2781973"/>
                <a:gd name="connsiteY7" fmla="*/ 257270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49776 w 2781973"/>
                <a:gd name="connsiteY6" fmla="*/ 102489 h 1084364"/>
                <a:gd name="connsiteX7" fmla="*/ 197363 w 2781973"/>
                <a:gd name="connsiteY7" fmla="*/ 247745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113 w 2781973"/>
                <a:gd name="connsiteY0" fmla="*/ 21526 h 1084364"/>
                <a:gd name="connsiteX1" fmla="*/ 2528607 w 2781973"/>
                <a:gd name="connsiteY1" fmla="*/ 35814 h 1084364"/>
                <a:gd name="connsiteX2" fmla="*/ 2183326 w 2781973"/>
                <a:gd name="connsiteY2" fmla="*/ 31051 h 1084364"/>
                <a:gd name="connsiteX3" fmla="*/ 1695169 w 2781973"/>
                <a:gd name="connsiteY3" fmla="*/ 14383 h 1084364"/>
                <a:gd name="connsiteX4" fmla="*/ 1307026 w 2781973"/>
                <a:gd name="connsiteY4" fmla="*/ 95 h 1084364"/>
                <a:gd name="connsiteX5" fmla="*/ 818869 w 2781973"/>
                <a:gd name="connsiteY5" fmla="*/ 21526 h 1084364"/>
                <a:gd name="connsiteX6" fmla="*/ 466445 w 2781973"/>
                <a:gd name="connsiteY6" fmla="*/ 95346 h 1084364"/>
                <a:gd name="connsiteX7" fmla="*/ 197363 w 2781973"/>
                <a:gd name="connsiteY7" fmla="*/ 247745 h 1084364"/>
                <a:gd name="connsiteX8" fmla="*/ 56869 w 2781973"/>
                <a:gd name="connsiteY8" fmla="*/ 438245 h 1084364"/>
                <a:gd name="connsiteX9" fmla="*/ 4482 w 2781973"/>
                <a:gd name="connsiteY9" fmla="*/ 626364 h 1084364"/>
                <a:gd name="connsiteX10" fmla="*/ 6863 w 2781973"/>
                <a:gd name="connsiteY10" fmla="*/ 778764 h 1084364"/>
                <a:gd name="connsiteX11" fmla="*/ 40201 w 2781973"/>
                <a:gd name="connsiteY11" fmla="*/ 881158 h 1084364"/>
                <a:gd name="connsiteX12" fmla="*/ 99732 w 2781973"/>
                <a:gd name="connsiteY12" fmla="*/ 957357 h 1084364"/>
                <a:gd name="connsiteX13" fmla="*/ 221176 w 2781973"/>
                <a:gd name="connsiteY13" fmla="*/ 1035939 h 1084364"/>
                <a:gd name="connsiteX14" fmla="*/ 397388 w 2781973"/>
                <a:gd name="connsiteY14" fmla="*/ 1081184 h 1084364"/>
                <a:gd name="connsiteX15" fmla="*/ 652182 w 2781973"/>
                <a:gd name="connsiteY15" fmla="*/ 1071657 h 1084364"/>
                <a:gd name="connsiteX16" fmla="*/ 973651 w 2781973"/>
                <a:gd name="connsiteY16" fmla="*/ 1000221 h 1084364"/>
                <a:gd name="connsiteX17" fmla="*/ 1359412 w 2781973"/>
                <a:gd name="connsiteY17" fmla="*/ 828770 h 1084364"/>
                <a:gd name="connsiteX18" fmla="*/ 1961869 w 2781973"/>
                <a:gd name="connsiteY18" fmla="*/ 485870 h 1084364"/>
                <a:gd name="connsiteX19" fmla="*/ 2390494 w 2781973"/>
                <a:gd name="connsiteY19" fmla="*/ 250126 h 1084364"/>
                <a:gd name="connsiteX20" fmla="*/ 2781973 w 2781973"/>
                <a:gd name="connsiteY20" fmla="*/ 115347 h 1084364"/>
                <a:gd name="connsiteX0" fmla="*/ 2769452 w 2782312"/>
                <a:gd name="connsiteY0" fmla="*/ 21526 h 1084364"/>
                <a:gd name="connsiteX1" fmla="*/ 2528946 w 2782312"/>
                <a:gd name="connsiteY1" fmla="*/ 35814 h 1084364"/>
                <a:gd name="connsiteX2" fmla="*/ 2183665 w 2782312"/>
                <a:gd name="connsiteY2" fmla="*/ 31051 h 1084364"/>
                <a:gd name="connsiteX3" fmla="*/ 1695508 w 2782312"/>
                <a:gd name="connsiteY3" fmla="*/ 14383 h 1084364"/>
                <a:gd name="connsiteX4" fmla="*/ 1307365 w 2782312"/>
                <a:gd name="connsiteY4" fmla="*/ 95 h 1084364"/>
                <a:gd name="connsiteX5" fmla="*/ 819208 w 2782312"/>
                <a:gd name="connsiteY5" fmla="*/ 21526 h 1084364"/>
                <a:gd name="connsiteX6" fmla="*/ 466784 w 2782312"/>
                <a:gd name="connsiteY6" fmla="*/ 95346 h 1084364"/>
                <a:gd name="connsiteX7" fmla="*/ 197702 w 2782312"/>
                <a:gd name="connsiteY7" fmla="*/ 247745 h 1084364"/>
                <a:gd name="connsiteX8" fmla="*/ 57208 w 2782312"/>
                <a:gd name="connsiteY8" fmla="*/ 438245 h 1084364"/>
                <a:gd name="connsiteX9" fmla="*/ 4821 w 2782312"/>
                <a:gd name="connsiteY9" fmla="*/ 626364 h 1084364"/>
                <a:gd name="connsiteX10" fmla="*/ 7202 w 2782312"/>
                <a:gd name="connsiteY10" fmla="*/ 778764 h 1084364"/>
                <a:gd name="connsiteX11" fmla="*/ 47684 w 2782312"/>
                <a:gd name="connsiteY11" fmla="*/ 885921 h 1084364"/>
                <a:gd name="connsiteX12" fmla="*/ 100071 w 2782312"/>
                <a:gd name="connsiteY12" fmla="*/ 957357 h 1084364"/>
                <a:gd name="connsiteX13" fmla="*/ 221515 w 2782312"/>
                <a:gd name="connsiteY13" fmla="*/ 1035939 h 1084364"/>
                <a:gd name="connsiteX14" fmla="*/ 397727 w 2782312"/>
                <a:gd name="connsiteY14" fmla="*/ 1081184 h 1084364"/>
                <a:gd name="connsiteX15" fmla="*/ 652521 w 2782312"/>
                <a:gd name="connsiteY15" fmla="*/ 1071657 h 1084364"/>
                <a:gd name="connsiteX16" fmla="*/ 973990 w 2782312"/>
                <a:gd name="connsiteY16" fmla="*/ 1000221 h 1084364"/>
                <a:gd name="connsiteX17" fmla="*/ 1359751 w 2782312"/>
                <a:gd name="connsiteY17" fmla="*/ 828770 h 1084364"/>
                <a:gd name="connsiteX18" fmla="*/ 1962208 w 2782312"/>
                <a:gd name="connsiteY18" fmla="*/ 485870 h 1084364"/>
                <a:gd name="connsiteX19" fmla="*/ 2390833 w 2782312"/>
                <a:gd name="connsiteY19" fmla="*/ 250126 h 1084364"/>
                <a:gd name="connsiteX20" fmla="*/ 2782312 w 2782312"/>
                <a:gd name="connsiteY20" fmla="*/ 115347 h 1084364"/>
                <a:gd name="connsiteX0" fmla="*/ 2769452 w 2782312"/>
                <a:gd name="connsiteY0" fmla="*/ 21526 h 1084364"/>
                <a:gd name="connsiteX1" fmla="*/ 2528946 w 2782312"/>
                <a:gd name="connsiteY1" fmla="*/ 35814 h 1084364"/>
                <a:gd name="connsiteX2" fmla="*/ 2183665 w 2782312"/>
                <a:gd name="connsiteY2" fmla="*/ 31051 h 1084364"/>
                <a:gd name="connsiteX3" fmla="*/ 1695508 w 2782312"/>
                <a:gd name="connsiteY3" fmla="*/ 14383 h 1084364"/>
                <a:gd name="connsiteX4" fmla="*/ 1307365 w 2782312"/>
                <a:gd name="connsiteY4" fmla="*/ 95 h 1084364"/>
                <a:gd name="connsiteX5" fmla="*/ 819208 w 2782312"/>
                <a:gd name="connsiteY5" fmla="*/ 21526 h 1084364"/>
                <a:gd name="connsiteX6" fmla="*/ 466784 w 2782312"/>
                <a:gd name="connsiteY6" fmla="*/ 95346 h 1084364"/>
                <a:gd name="connsiteX7" fmla="*/ 197702 w 2782312"/>
                <a:gd name="connsiteY7" fmla="*/ 247745 h 1084364"/>
                <a:gd name="connsiteX8" fmla="*/ 57208 w 2782312"/>
                <a:gd name="connsiteY8" fmla="*/ 438245 h 1084364"/>
                <a:gd name="connsiteX9" fmla="*/ 4821 w 2782312"/>
                <a:gd name="connsiteY9" fmla="*/ 626364 h 1084364"/>
                <a:gd name="connsiteX10" fmla="*/ 7202 w 2782312"/>
                <a:gd name="connsiteY10" fmla="*/ 778764 h 1084364"/>
                <a:gd name="connsiteX11" fmla="*/ 47684 w 2782312"/>
                <a:gd name="connsiteY11" fmla="*/ 885921 h 1084364"/>
                <a:gd name="connsiteX12" fmla="*/ 116740 w 2782312"/>
                <a:gd name="connsiteY12" fmla="*/ 962119 h 1084364"/>
                <a:gd name="connsiteX13" fmla="*/ 221515 w 2782312"/>
                <a:gd name="connsiteY13" fmla="*/ 1035939 h 1084364"/>
                <a:gd name="connsiteX14" fmla="*/ 397727 w 2782312"/>
                <a:gd name="connsiteY14" fmla="*/ 1081184 h 1084364"/>
                <a:gd name="connsiteX15" fmla="*/ 652521 w 2782312"/>
                <a:gd name="connsiteY15" fmla="*/ 1071657 h 1084364"/>
                <a:gd name="connsiteX16" fmla="*/ 973990 w 2782312"/>
                <a:gd name="connsiteY16" fmla="*/ 1000221 h 1084364"/>
                <a:gd name="connsiteX17" fmla="*/ 1359751 w 2782312"/>
                <a:gd name="connsiteY17" fmla="*/ 828770 h 1084364"/>
                <a:gd name="connsiteX18" fmla="*/ 1962208 w 2782312"/>
                <a:gd name="connsiteY18" fmla="*/ 485870 h 1084364"/>
                <a:gd name="connsiteX19" fmla="*/ 2390833 w 2782312"/>
                <a:gd name="connsiteY19" fmla="*/ 250126 h 1084364"/>
                <a:gd name="connsiteX20" fmla="*/ 2782312 w 2782312"/>
                <a:gd name="connsiteY20" fmla="*/ 115347 h 1084364"/>
                <a:gd name="connsiteX0" fmla="*/ 2769452 w 2782312"/>
                <a:gd name="connsiteY0" fmla="*/ 21526 h 1084716"/>
                <a:gd name="connsiteX1" fmla="*/ 2528946 w 2782312"/>
                <a:gd name="connsiteY1" fmla="*/ 35814 h 1084716"/>
                <a:gd name="connsiteX2" fmla="*/ 2183665 w 2782312"/>
                <a:gd name="connsiteY2" fmla="*/ 31051 h 1084716"/>
                <a:gd name="connsiteX3" fmla="*/ 1695508 w 2782312"/>
                <a:gd name="connsiteY3" fmla="*/ 14383 h 1084716"/>
                <a:gd name="connsiteX4" fmla="*/ 1307365 w 2782312"/>
                <a:gd name="connsiteY4" fmla="*/ 95 h 1084716"/>
                <a:gd name="connsiteX5" fmla="*/ 819208 w 2782312"/>
                <a:gd name="connsiteY5" fmla="*/ 21526 h 1084716"/>
                <a:gd name="connsiteX6" fmla="*/ 466784 w 2782312"/>
                <a:gd name="connsiteY6" fmla="*/ 95346 h 1084716"/>
                <a:gd name="connsiteX7" fmla="*/ 197702 w 2782312"/>
                <a:gd name="connsiteY7" fmla="*/ 247745 h 1084716"/>
                <a:gd name="connsiteX8" fmla="*/ 57208 w 2782312"/>
                <a:gd name="connsiteY8" fmla="*/ 438245 h 1084716"/>
                <a:gd name="connsiteX9" fmla="*/ 4821 w 2782312"/>
                <a:gd name="connsiteY9" fmla="*/ 626364 h 1084716"/>
                <a:gd name="connsiteX10" fmla="*/ 7202 w 2782312"/>
                <a:gd name="connsiteY10" fmla="*/ 778764 h 1084716"/>
                <a:gd name="connsiteX11" fmla="*/ 47684 w 2782312"/>
                <a:gd name="connsiteY11" fmla="*/ 885921 h 1084716"/>
                <a:gd name="connsiteX12" fmla="*/ 116740 w 2782312"/>
                <a:gd name="connsiteY12" fmla="*/ 962119 h 1084716"/>
                <a:gd name="connsiteX13" fmla="*/ 231040 w 2782312"/>
                <a:gd name="connsiteY13" fmla="*/ 1031177 h 1084716"/>
                <a:gd name="connsiteX14" fmla="*/ 397727 w 2782312"/>
                <a:gd name="connsiteY14" fmla="*/ 1081184 h 1084716"/>
                <a:gd name="connsiteX15" fmla="*/ 652521 w 2782312"/>
                <a:gd name="connsiteY15" fmla="*/ 1071657 h 1084716"/>
                <a:gd name="connsiteX16" fmla="*/ 973990 w 2782312"/>
                <a:gd name="connsiteY16" fmla="*/ 1000221 h 1084716"/>
                <a:gd name="connsiteX17" fmla="*/ 1359751 w 2782312"/>
                <a:gd name="connsiteY17" fmla="*/ 828770 h 1084716"/>
                <a:gd name="connsiteX18" fmla="*/ 1962208 w 2782312"/>
                <a:gd name="connsiteY18" fmla="*/ 485870 h 1084716"/>
                <a:gd name="connsiteX19" fmla="*/ 2390833 w 2782312"/>
                <a:gd name="connsiteY19" fmla="*/ 250126 h 1084716"/>
                <a:gd name="connsiteX20" fmla="*/ 2782312 w 2782312"/>
                <a:gd name="connsiteY20" fmla="*/ 115347 h 1084716"/>
                <a:gd name="connsiteX0" fmla="*/ 2769452 w 2782312"/>
                <a:gd name="connsiteY0" fmla="*/ 21526 h 1076861"/>
                <a:gd name="connsiteX1" fmla="*/ 2528946 w 2782312"/>
                <a:gd name="connsiteY1" fmla="*/ 35814 h 1076861"/>
                <a:gd name="connsiteX2" fmla="*/ 2183665 w 2782312"/>
                <a:gd name="connsiteY2" fmla="*/ 31051 h 1076861"/>
                <a:gd name="connsiteX3" fmla="*/ 1695508 w 2782312"/>
                <a:gd name="connsiteY3" fmla="*/ 14383 h 1076861"/>
                <a:gd name="connsiteX4" fmla="*/ 1307365 w 2782312"/>
                <a:gd name="connsiteY4" fmla="*/ 95 h 1076861"/>
                <a:gd name="connsiteX5" fmla="*/ 819208 w 2782312"/>
                <a:gd name="connsiteY5" fmla="*/ 21526 h 1076861"/>
                <a:gd name="connsiteX6" fmla="*/ 466784 w 2782312"/>
                <a:gd name="connsiteY6" fmla="*/ 95346 h 1076861"/>
                <a:gd name="connsiteX7" fmla="*/ 197702 w 2782312"/>
                <a:gd name="connsiteY7" fmla="*/ 247745 h 1076861"/>
                <a:gd name="connsiteX8" fmla="*/ 57208 w 2782312"/>
                <a:gd name="connsiteY8" fmla="*/ 438245 h 1076861"/>
                <a:gd name="connsiteX9" fmla="*/ 4821 w 2782312"/>
                <a:gd name="connsiteY9" fmla="*/ 626364 h 1076861"/>
                <a:gd name="connsiteX10" fmla="*/ 7202 w 2782312"/>
                <a:gd name="connsiteY10" fmla="*/ 778764 h 1076861"/>
                <a:gd name="connsiteX11" fmla="*/ 47684 w 2782312"/>
                <a:gd name="connsiteY11" fmla="*/ 885921 h 1076861"/>
                <a:gd name="connsiteX12" fmla="*/ 116740 w 2782312"/>
                <a:gd name="connsiteY12" fmla="*/ 962119 h 1076861"/>
                <a:gd name="connsiteX13" fmla="*/ 231040 w 2782312"/>
                <a:gd name="connsiteY13" fmla="*/ 1031177 h 1076861"/>
                <a:gd name="connsiteX14" fmla="*/ 407252 w 2782312"/>
                <a:gd name="connsiteY14" fmla="*/ 1066896 h 1076861"/>
                <a:gd name="connsiteX15" fmla="*/ 652521 w 2782312"/>
                <a:gd name="connsiteY15" fmla="*/ 1071657 h 1076861"/>
                <a:gd name="connsiteX16" fmla="*/ 973990 w 2782312"/>
                <a:gd name="connsiteY16" fmla="*/ 1000221 h 1076861"/>
                <a:gd name="connsiteX17" fmla="*/ 1359751 w 2782312"/>
                <a:gd name="connsiteY17" fmla="*/ 828770 h 1076861"/>
                <a:gd name="connsiteX18" fmla="*/ 1962208 w 2782312"/>
                <a:gd name="connsiteY18" fmla="*/ 485870 h 1076861"/>
                <a:gd name="connsiteX19" fmla="*/ 2390833 w 2782312"/>
                <a:gd name="connsiteY19" fmla="*/ 250126 h 1076861"/>
                <a:gd name="connsiteX20" fmla="*/ 2782312 w 2782312"/>
                <a:gd name="connsiteY20" fmla="*/ 115347 h 1076861"/>
                <a:gd name="connsiteX0" fmla="*/ 2769452 w 2782312"/>
                <a:gd name="connsiteY0" fmla="*/ 21526 h 1070690"/>
                <a:gd name="connsiteX1" fmla="*/ 2528946 w 2782312"/>
                <a:gd name="connsiteY1" fmla="*/ 35814 h 1070690"/>
                <a:gd name="connsiteX2" fmla="*/ 2183665 w 2782312"/>
                <a:gd name="connsiteY2" fmla="*/ 31051 h 1070690"/>
                <a:gd name="connsiteX3" fmla="*/ 1695508 w 2782312"/>
                <a:gd name="connsiteY3" fmla="*/ 14383 h 1070690"/>
                <a:gd name="connsiteX4" fmla="*/ 1307365 w 2782312"/>
                <a:gd name="connsiteY4" fmla="*/ 95 h 1070690"/>
                <a:gd name="connsiteX5" fmla="*/ 819208 w 2782312"/>
                <a:gd name="connsiteY5" fmla="*/ 21526 h 1070690"/>
                <a:gd name="connsiteX6" fmla="*/ 466784 w 2782312"/>
                <a:gd name="connsiteY6" fmla="*/ 95346 h 1070690"/>
                <a:gd name="connsiteX7" fmla="*/ 197702 w 2782312"/>
                <a:gd name="connsiteY7" fmla="*/ 247745 h 1070690"/>
                <a:gd name="connsiteX8" fmla="*/ 57208 w 2782312"/>
                <a:gd name="connsiteY8" fmla="*/ 438245 h 1070690"/>
                <a:gd name="connsiteX9" fmla="*/ 4821 w 2782312"/>
                <a:gd name="connsiteY9" fmla="*/ 626364 h 1070690"/>
                <a:gd name="connsiteX10" fmla="*/ 7202 w 2782312"/>
                <a:gd name="connsiteY10" fmla="*/ 778764 h 1070690"/>
                <a:gd name="connsiteX11" fmla="*/ 47684 w 2782312"/>
                <a:gd name="connsiteY11" fmla="*/ 885921 h 1070690"/>
                <a:gd name="connsiteX12" fmla="*/ 116740 w 2782312"/>
                <a:gd name="connsiteY12" fmla="*/ 962119 h 1070690"/>
                <a:gd name="connsiteX13" fmla="*/ 231040 w 2782312"/>
                <a:gd name="connsiteY13" fmla="*/ 1031177 h 1070690"/>
                <a:gd name="connsiteX14" fmla="*/ 407252 w 2782312"/>
                <a:gd name="connsiteY14" fmla="*/ 1066896 h 1070690"/>
                <a:gd name="connsiteX15" fmla="*/ 654903 w 2782312"/>
                <a:gd name="connsiteY15" fmla="*/ 1062132 h 1070690"/>
                <a:gd name="connsiteX16" fmla="*/ 973990 w 2782312"/>
                <a:gd name="connsiteY16" fmla="*/ 1000221 h 1070690"/>
                <a:gd name="connsiteX17" fmla="*/ 1359751 w 2782312"/>
                <a:gd name="connsiteY17" fmla="*/ 828770 h 1070690"/>
                <a:gd name="connsiteX18" fmla="*/ 1962208 w 2782312"/>
                <a:gd name="connsiteY18" fmla="*/ 485870 h 1070690"/>
                <a:gd name="connsiteX19" fmla="*/ 2390833 w 2782312"/>
                <a:gd name="connsiteY19" fmla="*/ 250126 h 1070690"/>
                <a:gd name="connsiteX20" fmla="*/ 2782312 w 2782312"/>
                <a:gd name="connsiteY20" fmla="*/ 115347 h 1070690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59751 w 2782312"/>
                <a:gd name="connsiteY17" fmla="*/ 828770 h 1071373"/>
                <a:gd name="connsiteX18" fmla="*/ 1962208 w 2782312"/>
                <a:gd name="connsiteY18" fmla="*/ 485870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85870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8946 w 2782312"/>
                <a:gd name="connsiteY1" fmla="*/ 35814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76345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26 h 1071373"/>
                <a:gd name="connsiteX1" fmla="*/ 2524183 w 2782312"/>
                <a:gd name="connsiteY1" fmla="*/ 26289 h 1071373"/>
                <a:gd name="connsiteX2" fmla="*/ 2183665 w 2782312"/>
                <a:gd name="connsiteY2" fmla="*/ 31051 h 1071373"/>
                <a:gd name="connsiteX3" fmla="*/ 1695508 w 2782312"/>
                <a:gd name="connsiteY3" fmla="*/ 14383 h 1071373"/>
                <a:gd name="connsiteX4" fmla="*/ 1307365 w 2782312"/>
                <a:gd name="connsiteY4" fmla="*/ 95 h 1071373"/>
                <a:gd name="connsiteX5" fmla="*/ 819208 w 2782312"/>
                <a:gd name="connsiteY5" fmla="*/ 21526 h 1071373"/>
                <a:gd name="connsiteX6" fmla="*/ 466784 w 2782312"/>
                <a:gd name="connsiteY6" fmla="*/ 95346 h 1071373"/>
                <a:gd name="connsiteX7" fmla="*/ 197702 w 2782312"/>
                <a:gd name="connsiteY7" fmla="*/ 247745 h 1071373"/>
                <a:gd name="connsiteX8" fmla="*/ 57208 w 2782312"/>
                <a:gd name="connsiteY8" fmla="*/ 438245 h 1071373"/>
                <a:gd name="connsiteX9" fmla="*/ 4821 w 2782312"/>
                <a:gd name="connsiteY9" fmla="*/ 626364 h 1071373"/>
                <a:gd name="connsiteX10" fmla="*/ 7202 w 2782312"/>
                <a:gd name="connsiteY10" fmla="*/ 778764 h 1071373"/>
                <a:gd name="connsiteX11" fmla="*/ 47684 w 2782312"/>
                <a:gd name="connsiteY11" fmla="*/ 885921 h 1071373"/>
                <a:gd name="connsiteX12" fmla="*/ 116740 w 2782312"/>
                <a:gd name="connsiteY12" fmla="*/ 962119 h 1071373"/>
                <a:gd name="connsiteX13" fmla="*/ 231040 w 2782312"/>
                <a:gd name="connsiteY13" fmla="*/ 1031177 h 1071373"/>
                <a:gd name="connsiteX14" fmla="*/ 407252 w 2782312"/>
                <a:gd name="connsiteY14" fmla="*/ 1066896 h 1071373"/>
                <a:gd name="connsiteX15" fmla="*/ 654903 w 2782312"/>
                <a:gd name="connsiteY15" fmla="*/ 1062132 h 1071373"/>
                <a:gd name="connsiteX16" fmla="*/ 978753 w 2782312"/>
                <a:gd name="connsiteY16" fmla="*/ 988314 h 1071373"/>
                <a:gd name="connsiteX17" fmla="*/ 1371657 w 2782312"/>
                <a:gd name="connsiteY17" fmla="*/ 826389 h 1071373"/>
                <a:gd name="connsiteX18" fmla="*/ 1962208 w 2782312"/>
                <a:gd name="connsiteY18" fmla="*/ 476345 h 1071373"/>
                <a:gd name="connsiteX19" fmla="*/ 2390833 w 2782312"/>
                <a:gd name="connsiteY19" fmla="*/ 250126 h 1071373"/>
                <a:gd name="connsiteX20" fmla="*/ 2782312 w 2782312"/>
                <a:gd name="connsiteY20" fmla="*/ 115347 h 1071373"/>
                <a:gd name="connsiteX0" fmla="*/ 2769452 w 2782312"/>
                <a:gd name="connsiteY0" fmla="*/ 21517 h 1071364"/>
                <a:gd name="connsiteX1" fmla="*/ 2524183 w 2782312"/>
                <a:gd name="connsiteY1" fmla="*/ 26280 h 1071364"/>
                <a:gd name="connsiteX2" fmla="*/ 2159853 w 2782312"/>
                <a:gd name="connsiteY2" fmla="*/ 23899 h 1071364"/>
                <a:gd name="connsiteX3" fmla="*/ 1695508 w 2782312"/>
                <a:gd name="connsiteY3" fmla="*/ 14374 h 1071364"/>
                <a:gd name="connsiteX4" fmla="*/ 1307365 w 2782312"/>
                <a:gd name="connsiteY4" fmla="*/ 86 h 1071364"/>
                <a:gd name="connsiteX5" fmla="*/ 819208 w 2782312"/>
                <a:gd name="connsiteY5" fmla="*/ 21517 h 1071364"/>
                <a:gd name="connsiteX6" fmla="*/ 466784 w 2782312"/>
                <a:gd name="connsiteY6" fmla="*/ 95337 h 1071364"/>
                <a:gd name="connsiteX7" fmla="*/ 197702 w 2782312"/>
                <a:gd name="connsiteY7" fmla="*/ 247736 h 1071364"/>
                <a:gd name="connsiteX8" fmla="*/ 57208 w 2782312"/>
                <a:gd name="connsiteY8" fmla="*/ 438236 h 1071364"/>
                <a:gd name="connsiteX9" fmla="*/ 4821 w 2782312"/>
                <a:gd name="connsiteY9" fmla="*/ 626355 h 1071364"/>
                <a:gd name="connsiteX10" fmla="*/ 7202 w 2782312"/>
                <a:gd name="connsiteY10" fmla="*/ 778755 h 1071364"/>
                <a:gd name="connsiteX11" fmla="*/ 47684 w 2782312"/>
                <a:gd name="connsiteY11" fmla="*/ 885912 h 1071364"/>
                <a:gd name="connsiteX12" fmla="*/ 116740 w 2782312"/>
                <a:gd name="connsiteY12" fmla="*/ 962110 h 1071364"/>
                <a:gd name="connsiteX13" fmla="*/ 231040 w 2782312"/>
                <a:gd name="connsiteY13" fmla="*/ 1031168 h 1071364"/>
                <a:gd name="connsiteX14" fmla="*/ 407252 w 2782312"/>
                <a:gd name="connsiteY14" fmla="*/ 1066887 h 1071364"/>
                <a:gd name="connsiteX15" fmla="*/ 654903 w 2782312"/>
                <a:gd name="connsiteY15" fmla="*/ 1062123 h 1071364"/>
                <a:gd name="connsiteX16" fmla="*/ 978753 w 2782312"/>
                <a:gd name="connsiteY16" fmla="*/ 988305 h 1071364"/>
                <a:gd name="connsiteX17" fmla="*/ 1371657 w 2782312"/>
                <a:gd name="connsiteY17" fmla="*/ 826380 h 1071364"/>
                <a:gd name="connsiteX18" fmla="*/ 1962208 w 2782312"/>
                <a:gd name="connsiteY18" fmla="*/ 476336 h 1071364"/>
                <a:gd name="connsiteX19" fmla="*/ 2390833 w 2782312"/>
                <a:gd name="connsiteY19" fmla="*/ 250117 h 1071364"/>
                <a:gd name="connsiteX20" fmla="*/ 2782312 w 2782312"/>
                <a:gd name="connsiteY20" fmla="*/ 115338 h 1071364"/>
                <a:gd name="connsiteX0" fmla="*/ 2769452 w 2782312"/>
                <a:gd name="connsiteY0" fmla="*/ 22004 h 1071851"/>
                <a:gd name="connsiteX1" fmla="*/ 2524183 w 2782312"/>
                <a:gd name="connsiteY1" fmla="*/ 26767 h 1071851"/>
                <a:gd name="connsiteX2" fmla="*/ 2159853 w 2782312"/>
                <a:gd name="connsiteY2" fmla="*/ 24386 h 1071851"/>
                <a:gd name="connsiteX3" fmla="*/ 1709796 w 2782312"/>
                <a:gd name="connsiteY3" fmla="*/ 7717 h 1071851"/>
                <a:gd name="connsiteX4" fmla="*/ 1307365 w 2782312"/>
                <a:gd name="connsiteY4" fmla="*/ 573 h 1071851"/>
                <a:gd name="connsiteX5" fmla="*/ 819208 w 2782312"/>
                <a:gd name="connsiteY5" fmla="*/ 22004 h 1071851"/>
                <a:gd name="connsiteX6" fmla="*/ 466784 w 2782312"/>
                <a:gd name="connsiteY6" fmla="*/ 95824 h 1071851"/>
                <a:gd name="connsiteX7" fmla="*/ 197702 w 2782312"/>
                <a:gd name="connsiteY7" fmla="*/ 248223 h 1071851"/>
                <a:gd name="connsiteX8" fmla="*/ 57208 w 2782312"/>
                <a:gd name="connsiteY8" fmla="*/ 438723 h 1071851"/>
                <a:gd name="connsiteX9" fmla="*/ 4821 w 2782312"/>
                <a:gd name="connsiteY9" fmla="*/ 626842 h 1071851"/>
                <a:gd name="connsiteX10" fmla="*/ 7202 w 2782312"/>
                <a:gd name="connsiteY10" fmla="*/ 779242 h 1071851"/>
                <a:gd name="connsiteX11" fmla="*/ 47684 w 2782312"/>
                <a:gd name="connsiteY11" fmla="*/ 886399 h 1071851"/>
                <a:gd name="connsiteX12" fmla="*/ 116740 w 2782312"/>
                <a:gd name="connsiteY12" fmla="*/ 962597 h 1071851"/>
                <a:gd name="connsiteX13" fmla="*/ 231040 w 2782312"/>
                <a:gd name="connsiteY13" fmla="*/ 1031655 h 1071851"/>
                <a:gd name="connsiteX14" fmla="*/ 407252 w 2782312"/>
                <a:gd name="connsiteY14" fmla="*/ 1067374 h 1071851"/>
                <a:gd name="connsiteX15" fmla="*/ 654903 w 2782312"/>
                <a:gd name="connsiteY15" fmla="*/ 1062610 h 1071851"/>
                <a:gd name="connsiteX16" fmla="*/ 978753 w 2782312"/>
                <a:gd name="connsiteY16" fmla="*/ 988792 h 1071851"/>
                <a:gd name="connsiteX17" fmla="*/ 1371657 w 2782312"/>
                <a:gd name="connsiteY17" fmla="*/ 826867 h 1071851"/>
                <a:gd name="connsiteX18" fmla="*/ 1962208 w 2782312"/>
                <a:gd name="connsiteY18" fmla="*/ 476823 h 1071851"/>
                <a:gd name="connsiteX19" fmla="*/ 2390833 w 2782312"/>
                <a:gd name="connsiteY19" fmla="*/ 250604 h 1071851"/>
                <a:gd name="connsiteX20" fmla="*/ 2782312 w 2782312"/>
                <a:gd name="connsiteY20" fmla="*/ 115825 h 1071851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466784 w 2782312"/>
                <a:gd name="connsiteY6" fmla="*/ 98086 h 1074113"/>
                <a:gd name="connsiteX7" fmla="*/ 197702 w 2782312"/>
                <a:gd name="connsiteY7" fmla="*/ 250485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197702 w 2782312"/>
                <a:gd name="connsiteY7" fmla="*/ 250485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71657 w 2782312"/>
                <a:gd name="connsiteY17" fmla="*/ 829129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97851 w 2782312"/>
                <a:gd name="connsiteY17" fmla="*/ 807698 h 1074113"/>
                <a:gd name="connsiteX18" fmla="*/ 1962208 w 2782312"/>
                <a:gd name="connsiteY18" fmla="*/ 479085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4113"/>
                <a:gd name="connsiteX1" fmla="*/ 2524183 w 2782312"/>
                <a:gd name="connsiteY1" fmla="*/ 29029 h 1074113"/>
                <a:gd name="connsiteX2" fmla="*/ 2159853 w 2782312"/>
                <a:gd name="connsiteY2" fmla="*/ 26648 h 1074113"/>
                <a:gd name="connsiteX3" fmla="*/ 1709796 w 2782312"/>
                <a:gd name="connsiteY3" fmla="*/ 9979 h 1074113"/>
                <a:gd name="connsiteX4" fmla="*/ 1304984 w 2782312"/>
                <a:gd name="connsiteY4" fmla="*/ 454 h 1074113"/>
                <a:gd name="connsiteX5" fmla="*/ 819208 w 2782312"/>
                <a:gd name="connsiteY5" fmla="*/ 24266 h 1074113"/>
                <a:gd name="connsiteX6" fmla="*/ 504884 w 2782312"/>
                <a:gd name="connsiteY6" fmla="*/ 83799 h 1074113"/>
                <a:gd name="connsiteX7" fmla="*/ 223895 w 2782312"/>
                <a:gd name="connsiteY7" fmla="*/ 236197 h 1074113"/>
                <a:gd name="connsiteX8" fmla="*/ 57208 w 2782312"/>
                <a:gd name="connsiteY8" fmla="*/ 440985 h 1074113"/>
                <a:gd name="connsiteX9" fmla="*/ 4821 w 2782312"/>
                <a:gd name="connsiteY9" fmla="*/ 629104 h 1074113"/>
                <a:gd name="connsiteX10" fmla="*/ 7202 w 2782312"/>
                <a:gd name="connsiteY10" fmla="*/ 781504 h 1074113"/>
                <a:gd name="connsiteX11" fmla="*/ 47684 w 2782312"/>
                <a:gd name="connsiteY11" fmla="*/ 888661 h 1074113"/>
                <a:gd name="connsiteX12" fmla="*/ 116740 w 2782312"/>
                <a:gd name="connsiteY12" fmla="*/ 964859 h 1074113"/>
                <a:gd name="connsiteX13" fmla="*/ 231040 w 2782312"/>
                <a:gd name="connsiteY13" fmla="*/ 1033917 h 1074113"/>
                <a:gd name="connsiteX14" fmla="*/ 407252 w 2782312"/>
                <a:gd name="connsiteY14" fmla="*/ 1069636 h 1074113"/>
                <a:gd name="connsiteX15" fmla="*/ 654903 w 2782312"/>
                <a:gd name="connsiteY15" fmla="*/ 1064872 h 1074113"/>
                <a:gd name="connsiteX16" fmla="*/ 978753 w 2782312"/>
                <a:gd name="connsiteY16" fmla="*/ 991054 h 1074113"/>
                <a:gd name="connsiteX17" fmla="*/ 1397851 w 2782312"/>
                <a:gd name="connsiteY17" fmla="*/ 807698 h 1074113"/>
                <a:gd name="connsiteX18" fmla="*/ 1957446 w 2782312"/>
                <a:gd name="connsiteY18" fmla="*/ 471941 h 1074113"/>
                <a:gd name="connsiteX19" fmla="*/ 2390833 w 2782312"/>
                <a:gd name="connsiteY19" fmla="*/ 252866 h 1074113"/>
                <a:gd name="connsiteX20" fmla="*/ 2782312 w 2782312"/>
                <a:gd name="connsiteY20" fmla="*/ 118087 h 1074113"/>
                <a:gd name="connsiteX0" fmla="*/ 2769452 w 2782312"/>
                <a:gd name="connsiteY0" fmla="*/ 24266 h 1075456"/>
                <a:gd name="connsiteX1" fmla="*/ 2524183 w 2782312"/>
                <a:gd name="connsiteY1" fmla="*/ 29029 h 1075456"/>
                <a:gd name="connsiteX2" fmla="*/ 2159853 w 2782312"/>
                <a:gd name="connsiteY2" fmla="*/ 26648 h 1075456"/>
                <a:gd name="connsiteX3" fmla="*/ 1709796 w 2782312"/>
                <a:gd name="connsiteY3" fmla="*/ 9979 h 1075456"/>
                <a:gd name="connsiteX4" fmla="*/ 1304984 w 2782312"/>
                <a:gd name="connsiteY4" fmla="*/ 454 h 1075456"/>
                <a:gd name="connsiteX5" fmla="*/ 819208 w 2782312"/>
                <a:gd name="connsiteY5" fmla="*/ 24266 h 1075456"/>
                <a:gd name="connsiteX6" fmla="*/ 504884 w 2782312"/>
                <a:gd name="connsiteY6" fmla="*/ 83799 h 1075456"/>
                <a:gd name="connsiteX7" fmla="*/ 223895 w 2782312"/>
                <a:gd name="connsiteY7" fmla="*/ 236197 h 1075456"/>
                <a:gd name="connsiteX8" fmla="*/ 57208 w 2782312"/>
                <a:gd name="connsiteY8" fmla="*/ 440985 h 1075456"/>
                <a:gd name="connsiteX9" fmla="*/ 4821 w 2782312"/>
                <a:gd name="connsiteY9" fmla="*/ 629104 h 1075456"/>
                <a:gd name="connsiteX10" fmla="*/ 7202 w 2782312"/>
                <a:gd name="connsiteY10" fmla="*/ 781504 h 1075456"/>
                <a:gd name="connsiteX11" fmla="*/ 47684 w 2782312"/>
                <a:gd name="connsiteY11" fmla="*/ 888661 h 1075456"/>
                <a:gd name="connsiteX12" fmla="*/ 116740 w 2782312"/>
                <a:gd name="connsiteY12" fmla="*/ 964859 h 1075456"/>
                <a:gd name="connsiteX13" fmla="*/ 231040 w 2782312"/>
                <a:gd name="connsiteY13" fmla="*/ 1033917 h 1075456"/>
                <a:gd name="connsiteX14" fmla="*/ 407252 w 2782312"/>
                <a:gd name="connsiteY14" fmla="*/ 1069636 h 1075456"/>
                <a:gd name="connsiteX15" fmla="*/ 654903 w 2782312"/>
                <a:gd name="connsiteY15" fmla="*/ 1064872 h 1075456"/>
                <a:gd name="connsiteX16" fmla="*/ 1033522 w 2782312"/>
                <a:gd name="connsiteY16" fmla="*/ 969623 h 1075456"/>
                <a:gd name="connsiteX17" fmla="*/ 1397851 w 2782312"/>
                <a:gd name="connsiteY17" fmla="*/ 807698 h 1075456"/>
                <a:gd name="connsiteX18" fmla="*/ 1957446 w 2782312"/>
                <a:gd name="connsiteY18" fmla="*/ 471941 h 1075456"/>
                <a:gd name="connsiteX19" fmla="*/ 2390833 w 2782312"/>
                <a:gd name="connsiteY19" fmla="*/ 252866 h 1075456"/>
                <a:gd name="connsiteX20" fmla="*/ 2782312 w 2782312"/>
                <a:gd name="connsiteY20" fmla="*/ 118087 h 1075456"/>
                <a:gd name="connsiteX0" fmla="*/ 2769452 w 2782312"/>
                <a:gd name="connsiteY0" fmla="*/ 24266 h 1070346"/>
                <a:gd name="connsiteX1" fmla="*/ 2524183 w 2782312"/>
                <a:gd name="connsiteY1" fmla="*/ 29029 h 1070346"/>
                <a:gd name="connsiteX2" fmla="*/ 2159853 w 2782312"/>
                <a:gd name="connsiteY2" fmla="*/ 26648 h 1070346"/>
                <a:gd name="connsiteX3" fmla="*/ 1709796 w 2782312"/>
                <a:gd name="connsiteY3" fmla="*/ 9979 h 1070346"/>
                <a:gd name="connsiteX4" fmla="*/ 1304984 w 2782312"/>
                <a:gd name="connsiteY4" fmla="*/ 454 h 1070346"/>
                <a:gd name="connsiteX5" fmla="*/ 819208 w 2782312"/>
                <a:gd name="connsiteY5" fmla="*/ 24266 h 1070346"/>
                <a:gd name="connsiteX6" fmla="*/ 504884 w 2782312"/>
                <a:gd name="connsiteY6" fmla="*/ 83799 h 1070346"/>
                <a:gd name="connsiteX7" fmla="*/ 223895 w 2782312"/>
                <a:gd name="connsiteY7" fmla="*/ 236197 h 1070346"/>
                <a:gd name="connsiteX8" fmla="*/ 57208 w 2782312"/>
                <a:gd name="connsiteY8" fmla="*/ 440985 h 1070346"/>
                <a:gd name="connsiteX9" fmla="*/ 4821 w 2782312"/>
                <a:gd name="connsiteY9" fmla="*/ 629104 h 1070346"/>
                <a:gd name="connsiteX10" fmla="*/ 7202 w 2782312"/>
                <a:gd name="connsiteY10" fmla="*/ 781504 h 1070346"/>
                <a:gd name="connsiteX11" fmla="*/ 47684 w 2782312"/>
                <a:gd name="connsiteY11" fmla="*/ 888661 h 1070346"/>
                <a:gd name="connsiteX12" fmla="*/ 116740 w 2782312"/>
                <a:gd name="connsiteY12" fmla="*/ 964859 h 1070346"/>
                <a:gd name="connsiteX13" fmla="*/ 231040 w 2782312"/>
                <a:gd name="connsiteY13" fmla="*/ 1033917 h 1070346"/>
                <a:gd name="connsiteX14" fmla="*/ 407252 w 2782312"/>
                <a:gd name="connsiteY14" fmla="*/ 1069636 h 1070346"/>
                <a:gd name="connsiteX15" fmla="*/ 731103 w 2782312"/>
                <a:gd name="connsiteY15" fmla="*/ 1050584 h 1070346"/>
                <a:gd name="connsiteX16" fmla="*/ 1033522 w 2782312"/>
                <a:gd name="connsiteY16" fmla="*/ 969623 h 1070346"/>
                <a:gd name="connsiteX17" fmla="*/ 1397851 w 2782312"/>
                <a:gd name="connsiteY17" fmla="*/ 807698 h 1070346"/>
                <a:gd name="connsiteX18" fmla="*/ 1957446 w 2782312"/>
                <a:gd name="connsiteY18" fmla="*/ 471941 h 1070346"/>
                <a:gd name="connsiteX19" fmla="*/ 2390833 w 2782312"/>
                <a:gd name="connsiteY19" fmla="*/ 252866 h 1070346"/>
                <a:gd name="connsiteX20" fmla="*/ 2782312 w 2782312"/>
                <a:gd name="connsiteY20" fmla="*/ 118087 h 1070346"/>
                <a:gd name="connsiteX0" fmla="*/ 2769452 w 2782312"/>
                <a:gd name="connsiteY0" fmla="*/ 24266 h 1068150"/>
                <a:gd name="connsiteX1" fmla="*/ 2524183 w 2782312"/>
                <a:gd name="connsiteY1" fmla="*/ 29029 h 1068150"/>
                <a:gd name="connsiteX2" fmla="*/ 2159853 w 2782312"/>
                <a:gd name="connsiteY2" fmla="*/ 26648 h 1068150"/>
                <a:gd name="connsiteX3" fmla="*/ 1709796 w 2782312"/>
                <a:gd name="connsiteY3" fmla="*/ 9979 h 1068150"/>
                <a:gd name="connsiteX4" fmla="*/ 1304984 w 2782312"/>
                <a:gd name="connsiteY4" fmla="*/ 454 h 1068150"/>
                <a:gd name="connsiteX5" fmla="*/ 819208 w 2782312"/>
                <a:gd name="connsiteY5" fmla="*/ 24266 h 1068150"/>
                <a:gd name="connsiteX6" fmla="*/ 504884 w 2782312"/>
                <a:gd name="connsiteY6" fmla="*/ 83799 h 1068150"/>
                <a:gd name="connsiteX7" fmla="*/ 223895 w 2782312"/>
                <a:gd name="connsiteY7" fmla="*/ 236197 h 1068150"/>
                <a:gd name="connsiteX8" fmla="*/ 57208 w 2782312"/>
                <a:gd name="connsiteY8" fmla="*/ 440985 h 1068150"/>
                <a:gd name="connsiteX9" fmla="*/ 4821 w 2782312"/>
                <a:gd name="connsiteY9" fmla="*/ 629104 h 1068150"/>
                <a:gd name="connsiteX10" fmla="*/ 7202 w 2782312"/>
                <a:gd name="connsiteY10" fmla="*/ 781504 h 1068150"/>
                <a:gd name="connsiteX11" fmla="*/ 47684 w 2782312"/>
                <a:gd name="connsiteY11" fmla="*/ 888661 h 1068150"/>
                <a:gd name="connsiteX12" fmla="*/ 116740 w 2782312"/>
                <a:gd name="connsiteY12" fmla="*/ 964859 h 1068150"/>
                <a:gd name="connsiteX13" fmla="*/ 231040 w 2782312"/>
                <a:gd name="connsiteY13" fmla="*/ 1033917 h 1068150"/>
                <a:gd name="connsiteX14" fmla="*/ 457258 w 2782312"/>
                <a:gd name="connsiteY14" fmla="*/ 1067254 h 1068150"/>
                <a:gd name="connsiteX15" fmla="*/ 731103 w 2782312"/>
                <a:gd name="connsiteY15" fmla="*/ 1050584 h 1068150"/>
                <a:gd name="connsiteX16" fmla="*/ 1033522 w 2782312"/>
                <a:gd name="connsiteY16" fmla="*/ 969623 h 1068150"/>
                <a:gd name="connsiteX17" fmla="*/ 1397851 w 2782312"/>
                <a:gd name="connsiteY17" fmla="*/ 807698 h 1068150"/>
                <a:gd name="connsiteX18" fmla="*/ 1957446 w 2782312"/>
                <a:gd name="connsiteY18" fmla="*/ 471941 h 1068150"/>
                <a:gd name="connsiteX19" fmla="*/ 2390833 w 2782312"/>
                <a:gd name="connsiteY19" fmla="*/ 252866 h 1068150"/>
                <a:gd name="connsiteX20" fmla="*/ 2782312 w 2782312"/>
                <a:gd name="connsiteY20" fmla="*/ 118087 h 1068150"/>
                <a:gd name="connsiteX0" fmla="*/ 2769452 w 2782312"/>
                <a:gd name="connsiteY0" fmla="*/ 24266 h 1067701"/>
                <a:gd name="connsiteX1" fmla="*/ 2524183 w 2782312"/>
                <a:gd name="connsiteY1" fmla="*/ 29029 h 1067701"/>
                <a:gd name="connsiteX2" fmla="*/ 2159853 w 2782312"/>
                <a:gd name="connsiteY2" fmla="*/ 26648 h 1067701"/>
                <a:gd name="connsiteX3" fmla="*/ 1709796 w 2782312"/>
                <a:gd name="connsiteY3" fmla="*/ 9979 h 1067701"/>
                <a:gd name="connsiteX4" fmla="*/ 1304984 w 2782312"/>
                <a:gd name="connsiteY4" fmla="*/ 454 h 1067701"/>
                <a:gd name="connsiteX5" fmla="*/ 819208 w 2782312"/>
                <a:gd name="connsiteY5" fmla="*/ 24266 h 1067701"/>
                <a:gd name="connsiteX6" fmla="*/ 504884 w 2782312"/>
                <a:gd name="connsiteY6" fmla="*/ 83799 h 1067701"/>
                <a:gd name="connsiteX7" fmla="*/ 223895 w 2782312"/>
                <a:gd name="connsiteY7" fmla="*/ 236197 h 1067701"/>
                <a:gd name="connsiteX8" fmla="*/ 57208 w 2782312"/>
                <a:gd name="connsiteY8" fmla="*/ 440985 h 1067701"/>
                <a:gd name="connsiteX9" fmla="*/ 4821 w 2782312"/>
                <a:gd name="connsiteY9" fmla="*/ 629104 h 1067701"/>
                <a:gd name="connsiteX10" fmla="*/ 7202 w 2782312"/>
                <a:gd name="connsiteY10" fmla="*/ 781504 h 1067701"/>
                <a:gd name="connsiteX11" fmla="*/ 47684 w 2782312"/>
                <a:gd name="connsiteY11" fmla="*/ 888661 h 1067701"/>
                <a:gd name="connsiteX12" fmla="*/ 116740 w 2782312"/>
                <a:gd name="connsiteY12" fmla="*/ 964859 h 1067701"/>
                <a:gd name="connsiteX13" fmla="*/ 271521 w 2782312"/>
                <a:gd name="connsiteY13" fmla="*/ 1041060 h 1067701"/>
                <a:gd name="connsiteX14" fmla="*/ 457258 w 2782312"/>
                <a:gd name="connsiteY14" fmla="*/ 1067254 h 1067701"/>
                <a:gd name="connsiteX15" fmla="*/ 731103 w 2782312"/>
                <a:gd name="connsiteY15" fmla="*/ 1050584 h 1067701"/>
                <a:gd name="connsiteX16" fmla="*/ 1033522 w 2782312"/>
                <a:gd name="connsiteY16" fmla="*/ 969623 h 1067701"/>
                <a:gd name="connsiteX17" fmla="*/ 1397851 w 2782312"/>
                <a:gd name="connsiteY17" fmla="*/ 807698 h 1067701"/>
                <a:gd name="connsiteX18" fmla="*/ 1957446 w 2782312"/>
                <a:gd name="connsiteY18" fmla="*/ 471941 h 1067701"/>
                <a:gd name="connsiteX19" fmla="*/ 2390833 w 2782312"/>
                <a:gd name="connsiteY19" fmla="*/ 252866 h 1067701"/>
                <a:gd name="connsiteX20" fmla="*/ 2782312 w 2782312"/>
                <a:gd name="connsiteY20" fmla="*/ 118087 h 1067701"/>
                <a:gd name="connsiteX0" fmla="*/ 2769452 w 2782312"/>
                <a:gd name="connsiteY0" fmla="*/ 24266 h 1067701"/>
                <a:gd name="connsiteX1" fmla="*/ 2524183 w 2782312"/>
                <a:gd name="connsiteY1" fmla="*/ 29029 h 1067701"/>
                <a:gd name="connsiteX2" fmla="*/ 2159853 w 2782312"/>
                <a:gd name="connsiteY2" fmla="*/ 26648 h 1067701"/>
                <a:gd name="connsiteX3" fmla="*/ 1709796 w 2782312"/>
                <a:gd name="connsiteY3" fmla="*/ 9979 h 1067701"/>
                <a:gd name="connsiteX4" fmla="*/ 1304984 w 2782312"/>
                <a:gd name="connsiteY4" fmla="*/ 454 h 1067701"/>
                <a:gd name="connsiteX5" fmla="*/ 819208 w 2782312"/>
                <a:gd name="connsiteY5" fmla="*/ 24266 h 1067701"/>
                <a:gd name="connsiteX6" fmla="*/ 504884 w 2782312"/>
                <a:gd name="connsiteY6" fmla="*/ 83799 h 1067701"/>
                <a:gd name="connsiteX7" fmla="*/ 223895 w 2782312"/>
                <a:gd name="connsiteY7" fmla="*/ 236197 h 1067701"/>
                <a:gd name="connsiteX8" fmla="*/ 57208 w 2782312"/>
                <a:gd name="connsiteY8" fmla="*/ 440985 h 1067701"/>
                <a:gd name="connsiteX9" fmla="*/ 4821 w 2782312"/>
                <a:gd name="connsiteY9" fmla="*/ 629104 h 1067701"/>
                <a:gd name="connsiteX10" fmla="*/ 7202 w 2782312"/>
                <a:gd name="connsiteY10" fmla="*/ 781504 h 1067701"/>
                <a:gd name="connsiteX11" fmla="*/ 47684 w 2782312"/>
                <a:gd name="connsiteY11" fmla="*/ 888661 h 1067701"/>
                <a:gd name="connsiteX12" fmla="*/ 159603 w 2782312"/>
                <a:gd name="connsiteY12" fmla="*/ 983909 h 1067701"/>
                <a:gd name="connsiteX13" fmla="*/ 271521 w 2782312"/>
                <a:gd name="connsiteY13" fmla="*/ 1041060 h 1067701"/>
                <a:gd name="connsiteX14" fmla="*/ 457258 w 2782312"/>
                <a:gd name="connsiteY14" fmla="*/ 1067254 h 1067701"/>
                <a:gd name="connsiteX15" fmla="*/ 731103 w 2782312"/>
                <a:gd name="connsiteY15" fmla="*/ 1050584 h 1067701"/>
                <a:gd name="connsiteX16" fmla="*/ 1033522 w 2782312"/>
                <a:gd name="connsiteY16" fmla="*/ 969623 h 1067701"/>
                <a:gd name="connsiteX17" fmla="*/ 1397851 w 2782312"/>
                <a:gd name="connsiteY17" fmla="*/ 807698 h 1067701"/>
                <a:gd name="connsiteX18" fmla="*/ 1957446 w 2782312"/>
                <a:gd name="connsiteY18" fmla="*/ 471941 h 1067701"/>
                <a:gd name="connsiteX19" fmla="*/ 2390833 w 2782312"/>
                <a:gd name="connsiteY19" fmla="*/ 252866 h 1067701"/>
                <a:gd name="connsiteX20" fmla="*/ 2782312 w 2782312"/>
                <a:gd name="connsiteY20" fmla="*/ 118087 h 1067701"/>
                <a:gd name="connsiteX0" fmla="*/ 2771182 w 2784042"/>
                <a:gd name="connsiteY0" fmla="*/ 24266 h 1067701"/>
                <a:gd name="connsiteX1" fmla="*/ 2525913 w 2784042"/>
                <a:gd name="connsiteY1" fmla="*/ 29029 h 1067701"/>
                <a:gd name="connsiteX2" fmla="*/ 2161583 w 2784042"/>
                <a:gd name="connsiteY2" fmla="*/ 26648 h 1067701"/>
                <a:gd name="connsiteX3" fmla="*/ 1711526 w 2784042"/>
                <a:gd name="connsiteY3" fmla="*/ 9979 h 1067701"/>
                <a:gd name="connsiteX4" fmla="*/ 1306714 w 2784042"/>
                <a:gd name="connsiteY4" fmla="*/ 454 h 1067701"/>
                <a:gd name="connsiteX5" fmla="*/ 820938 w 2784042"/>
                <a:gd name="connsiteY5" fmla="*/ 24266 h 1067701"/>
                <a:gd name="connsiteX6" fmla="*/ 506614 w 2784042"/>
                <a:gd name="connsiteY6" fmla="*/ 83799 h 1067701"/>
                <a:gd name="connsiteX7" fmla="*/ 225625 w 2784042"/>
                <a:gd name="connsiteY7" fmla="*/ 236197 h 1067701"/>
                <a:gd name="connsiteX8" fmla="*/ 58938 w 2784042"/>
                <a:gd name="connsiteY8" fmla="*/ 440985 h 1067701"/>
                <a:gd name="connsiteX9" fmla="*/ 6551 w 2784042"/>
                <a:gd name="connsiteY9" fmla="*/ 629104 h 1067701"/>
                <a:gd name="connsiteX10" fmla="*/ 8932 w 2784042"/>
                <a:gd name="connsiteY10" fmla="*/ 781504 h 1067701"/>
                <a:gd name="connsiteX11" fmla="*/ 80371 w 2784042"/>
                <a:gd name="connsiteY11" fmla="*/ 905329 h 1067701"/>
                <a:gd name="connsiteX12" fmla="*/ 161333 w 2784042"/>
                <a:gd name="connsiteY12" fmla="*/ 983909 h 1067701"/>
                <a:gd name="connsiteX13" fmla="*/ 273251 w 2784042"/>
                <a:gd name="connsiteY13" fmla="*/ 1041060 h 1067701"/>
                <a:gd name="connsiteX14" fmla="*/ 458988 w 2784042"/>
                <a:gd name="connsiteY14" fmla="*/ 1067254 h 1067701"/>
                <a:gd name="connsiteX15" fmla="*/ 732833 w 2784042"/>
                <a:gd name="connsiteY15" fmla="*/ 1050584 h 1067701"/>
                <a:gd name="connsiteX16" fmla="*/ 1035252 w 2784042"/>
                <a:gd name="connsiteY16" fmla="*/ 969623 h 1067701"/>
                <a:gd name="connsiteX17" fmla="*/ 1399581 w 2784042"/>
                <a:gd name="connsiteY17" fmla="*/ 807698 h 1067701"/>
                <a:gd name="connsiteX18" fmla="*/ 1959176 w 2784042"/>
                <a:gd name="connsiteY18" fmla="*/ 471941 h 1067701"/>
                <a:gd name="connsiteX19" fmla="*/ 2392563 w 2784042"/>
                <a:gd name="connsiteY19" fmla="*/ 252866 h 1067701"/>
                <a:gd name="connsiteX20" fmla="*/ 2784042 w 2784042"/>
                <a:gd name="connsiteY20" fmla="*/ 118087 h 1067701"/>
                <a:gd name="connsiteX0" fmla="*/ 2770613 w 2783473"/>
                <a:gd name="connsiteY0" fmla="*/ 24266 h 1067701"/>
                <a:gd name="connsiteX1" fmla="*/ 2525344 w 2783473"/>
                <a:gd name="connsiteY1" fmla="*/ 29029 h 1067701"/>
                <a:gd name="connsiteX2" fmla="*/ 2161014 w 2783473"/>
                <a:gd name="connsiteY2" fmla="*/ 26648 h 1067701"/>
                <a:gd name="connsiteX3" fmla="*/ 1710957 w 2783473"/>
                <a:gd name="connsiteY3" fmla="*/ 9979 h 1067701"/>
                <a:gd name="connsiteX4" fmla="*/ 1306145 w 2783473"/>
                <a:gd name="connsiteY4" fmla="*/ 454 h 1067701"/>
                <a:gd name="connsiteX5" fmla="*/ 820369 w 2783473"/>
                <a:gd name="connsiteY5" fmla="*/ 24266 h 1067701"/>
                <a:gd name="connsiteX6" fmla="*/ 506045 w 2783473"/>
                <a:gd name="connsiteY6" fmla="*/ 83799 h 1067701"/>
                <a:gd name="connsiteX7" fmla="*/ 225056 w 2783473"/>
                <a:gd name="connsiteY7" fmla="*/ 236197 h 1067701"/>
                <a:gd name="connsiteX8" fmla="*/ 58369 w 2783473"/>
                <a:gd name="connsiteY8" fmla="*/ 440985 h 1067701"/>
                <a:gd name="connsiteX9" fmla="*/ 5982 w 2783473"/>
                <a:gd name="connsiteY9" fmla="*/ 629104 h 1067701"/>
                <a:gd name="connsiteX10" fmla="*/ 8363 w 2783473"/>
                <a:gd name="connsiteY10" fmla="*/ 781504 h 1067701"/>
                <a:gd name="connsiteX11" fmla="*/ 70277 w 2783473"/>
                <a:gd name="connsiteY11" fmla="*/ 900567 h 1067701"/>
                <a:gd name="connsiteX12" fmla="*/ 160764 w 2783473"/>
                <a:gd name="connsiteY12" fmla="*/ 983909 h 1067701"/>
                <a:gd name="connsiteX13" fmla="*/ 272682 w 2783473"/>
                <a:gd name="connsiteY13" fmla="*/ 1041060 h 1067701"/>
                <a:gd name="connsiteX14" fmla="*/ 458419 w 2783473"/>
                <a:gd name="connsiteY14" fmla="*/ 1067254 h 1067701"/>
                <a:gd name="connsiteX15" fmla="*/ 732264 w 2783473"/>
                <a:gd name="connsiteY15" fmla="*/ 1050584 h 1067701"/>
                <a:gd name="connsiteX16" fmla="*/ 1034683 w 2783473"/>
                <a:gd name="connsiteY16" fmla="*/ 969623 h 1067701"/>
                <a:gd name="connsiteX17" fmla="*/ 1399012 w 2783473"/>
                <a:gd name="connsiteY17" fmla="*/ 807698 h 1067701"/>
                <a:gd name="connsiteX18" fmla="*/ 1958607 w 2783473"/>
                <a:gd name="connsiteY18" fmla="*/ 471941 h 1067701"/>
                <a:gd name="connsiteX19" fmla="*/ 2391994 w 2783473"/>
                <a:gd name="connsiteY19" fmla="*/ 252866 h 1067701"/>
                <a:gd name="connsiteX20" fmla="*/ 2783473 w 2783473"/>
                <a:gd name="connsiteY20" fmla="*/ 118087 h 1067701"/>
                <a:gd name="connsiteX0" fmla="*/ 2769265 w 2782125"/>
                <a:gd name="connsiteY0" fmla="*/ 24266 h 1067701"/>
                <a:gd name="connsiteX1" fmla="*/ 2523996 w 2782125"/>
                <a:gd name="connsiteY1" fmla="*/ 29029 h 1067701"/>
                <a:gd name="connsiteX2" fmla="*/ 2159666 w 2782125"/>
                <a:gd name="connsiteY2" fmla="*/ 26648 h 1067701"/>
                <a:gd name="connsiteX3" fmla="*/ 1709609 w 2782125"/>
                <a:gd name="connsiteY3" fmla="*/ 9979 h 1067701"/>
                <a:gd name="connsiteX4" fmla="*/ 1304797 w 2782125"/>
                <a:gd name="connsiteY4" fmla="*/ 454 h 1067701"/>
                <a:gd name="connsiteX5" fmla="*/ 819021 w 2782125"/>
                <a:gd name="connsiteY5" fmla="*/ 24266 h 1067701"/>
                <a:gd name="connsiteX6" fmla="*/ 504697 w 2782125"/>
                <a:gd name="connsiteY6" fmla="*/ 83799 h 1067701"/>
                <a:gd name="connsiteX7" fmla="*/ 223708 w 2782125"/>
                <a:gd name="connsiteY7" fmla="*/ 236197 h 1067701"/>
                <a:gd name="connsiteX8" fmla="*/ 57021 w 2782125"/>
                <a:gd name="connsiteY8" fmla="*/ 440985 h 1067701"/>
                <a:gd name="connsiteX9" fmla="*/ 7015 w 2782125"/>
                <a:gd name="connsiteY9" fmla="*/ 614816 h 1067701"/>
                <a:gd name="connsiteX10" fmla="*/ 7015 w 2782125"/>
                <a:gd name="connsiteY10" fmla="*/ 781504 h 1067701"/>
                <a:gd name="connsiteX11" fmla="*/ 68929 w 2782125"/>
                <a:gd name="connsiteY11" fmla="*/ 900567 h 1067701"/>
                <a:gd name="connsiteX12" fmla="*/ 159416 w 2782125"/>
                <a:gd name="connsiteY12" fmla="*/ 983909 h 1067701"/>
                <a:gd name="connsiteX13" fmla="*/ 271334 w 2782125"/>
                <a:gd name="connsiteY13" fmla="*/ 1041060 h 1067701"/>
                <a:gd name="connsiteX14" fmla="*/ 457071 w 2782125"/>
                <a:gd name="connsiteY14" fmla="*/ 1067254 h 1067701"/>
                <a:gd name="connsiteX15" fmla="*/ 730916 w 2782125"/>
                <a:gd name="connsiteY15" fmla="*/ 1050584 h 1067701"/>
                <a:gd name="connsiteX16" fmla="*/ 1033335 w 2782125"/>
                <a:gd name="connsiteY16" fmla="*/ 969623 h 1067701"/>
                <a:gd name="connsiteX17" fmla="*/ 1397664 w 2782125"/>
                <a:gd name="connsiteY17" fmla="*/ 807698 h 1067701"/>
                <a:gd name="connsiteX18" fmla="*/ 1957259 w 2782125"/>
                <a:gd name="connsiteY18" fmla="*/ 471941 h 1067701"/>
                <a:gd name="connsiteX19" fmla="*/ 2390646 w 2782125"/>
                <a:gd name="connsiteY19" fmla="*/ 252866 h 1067701"/>
                <a:gd name="connsiteX20" fmla="*/ 2782125 w 2782125"/>
                <a:gd name="connsiteY20" fmla="*/ 118087 h 1067701"/>
                <a:gd name="connsiteX0" fmla="*/ 2769265 w 2782125"/>
                <a:gd name="connsiteY0" fmla="*/ 24266 h 1067701"/>
                <a:gd name="connsiteX1" fmla="*/ 2523996 w 2782125"/>
                <a:gd name="connsiteY1" fmla="*/ 29029 h 1067701"/>
                <a:gd name="connsiteX2" fmla="*/ 2159666 w 2782125"/>
                <a:gd name="connsiteY2" fmla="*/ 26648 h 1067701"/>
                <a:gd name="connsiteX3" fmla="*/ 1709609 w 2782125"/>
                <a:gd name="connsiteY3" fmla="*/ 9979 h 1067701"/>
                <a:gd name="connsiteX4" fmla="*/ 1304797 w 2782125"/>
                <a:gd name="connsiteY4" fmla="*/ 454 h 1067701"/>
                <a:gd name="connsiteX5" fmla="*/ 819021 w 2782125"/>
                <a:gd name="connsiteY5" fmla="*/ 24266 h 1067701"/>
                <a:gd name="connsiteX6" fmla="*/ 504697 w 2782125"/>
                <a:gd name="connsiteY6" fmla="*/ 83799 h 1067701"/>
                <a:gd name="connsiteX7" fmla="*/ 223708 w 2782125"/>
                <a:gd name="connsiteY7" fmla="*/ 236197 h 1067701"/>
                <a:gd name="connsiteX8" fmla="*/ 57021 w 2782125"/>
                <a:gd name="connsiteY8" fmla="*/ 440985 h 1067701"/>
                <a:gd name="connsiteX9" fmla="*/ 7015 w 2782125"/>
                <a:gd name="connsiteY9" fmla="*/ 600529 h 1067701"/>
                <a:gd name="connsiteX10" fmla="*/ 7015 w 2782125"/>
                <a:gd name="connsiteY10" fmla="*/ 781504 h 1067701"/>
                <a:gd name="connsiteX11" fmla="*/ 68929 w 2782125"/>
                <a:gd name="connsiteY11" fmla="*/ 900567 h 1067701"/>
                <a:gd name="connsiteX12" fmla="*/ 159416 w 2782125"/>
                <a:gd name="connsiteY12" fmla="*/ 983909 h 1067701"/>
                <a:gd name="connsiteX13" fmla="*/ 271334 w 2782125"/>
                <a:gd name="connsiteY13" fmla="*/ 1041060 h 1067701"/>
                <a:gd name="connsiteX14" fmla="*/ 457071 w 2782125"/>
                <a:gd name="connsiteY14" fmla="*/ 1067254 h 1067701"/>
                <a:gd name="connsiteX15" fmla="*/ 730916 w 2782125"/>
                <a:gd name="connsiteY15" fmla="*/ 1050584 h 1067701"/>
                <a:gd name="connsiteX16" fmla="*/ 1033335 w 2782125"/>
                <a:gd name="connsiteY16" fmla="*/ 969623 h 1067701"/>
                <a:gd name="connsiteX17" fmla="*/ 1397664 w 2782125"/>
                <a:gd name="connsiteY17" fmla="*/ 807698 h 1067701"/>
                <a:gd name="connsiteX18" fmla="*/ 1957259 w 2782125"/>
                <a:gd name="connsiteY18" fmla="*/ 471941 h 1067701"/>
                <a:gd name="connsiteX19" fmla="*/ 2390646 w 2782125"/>
                <a:gd name="connsiteY19" fmla="*/ 252866 h 1067701"/>
                <a:gd name="connsiteX20" fmla="*/ 2782125 w 2782125"/>
                <a:gd name="connsiteY20" fmla="*/ 118087 h 1067701"/>
                <a:gd name="connsiteX0" fmla="*/ 2770289 w 2783149"/>
                <a:gd name="connsiteY0" fmla="*/ 24266 h 1067701"/>
                <a:gd name="connsiteX1" fmla="*/ 2525020 w 2783149"/>
                <a:gd name="connsiteY1" fmla="*/ 29029 h 1067701"/>
                <a:gd name="connsiteX2" fmla="*/ 2160690 w 2783149"/>
                <a:gd name="connsiteY2" fmla="*/ 26648 h 1067701"/>
                <a:gd name="connsiteX3" fmla="*/ 1710633 w 2783149"/>
                <a:gd name="connsiteY3" fmla="*/ 9979 h 1067701"/>
                <a:gd name="connsiteX4" fmla="*/ 1305821 w 2783149"/>
                <a:gd name="connsiteY4" fmla="*/ 454 h 1067701"/>
                <a:gd name="connsiteX5" fmla="*/ 820045 w 2783149"/>
                <a:gd name="connsiteY5" fmla="*/ 24266 h 1067701"/>
                <a:gd name="connsiteX6" fmla="*/ 505721 w 2783149"/>
                <a:gd name="connsiteY6" fmla="*/ 83799 h 1067701"/>
                <a:gd name="connsiteX7" fmla="*/ 224732 w 2783149"/>
                <a:gd name="connsiteY7" fmla="*/ 236197 h 1067701"/>
                <a:gd name="connsiteX8" fmla="*/ 74714 w 2783149"/>
                <a:gd name="connsiteY8" fmla="*/ 410029 h 1067701"/>
                <a:gd name="connsiteX9" fmla="*/ 8039 w 2783149"/>
                <a:gd name="connsiteY9" fmla="*/ 600529 h 1067701"/>
                <a:gd name="connsiteX10" fmla="*/ 8039 w 2783149"/>
                <a:gd name="connsiteY10" fmla="*/ 781504 h 1067701"/>
                <a:gd name="connsiteX11" fmla="*/ 69953 w 2783149"/>
                <a:gd name="connsiteY11" fmla="*/ 900567 h 1067701"/>
                <a:gd name="connsiteX12" fmla="*/ 160440 w 2783149"/>
                <a:gd name="connsiteY12" fmla="*/ 983909 h 1067701"/>
                <a:gd name="connsiteX13" fmla="*/ 272358 w 2783149"/>
                <a:gd name="connsiteY13" fmla="*/ 1041060 h 1067701"/>
                <a:gd name="connsiteX14" fmla="*/ 458095 w 2783149"/>
                <a:gd name="connsiteY14" fmla="*/ 1067254 h 1067701"/>
                <a:gd name="connsiteX15" fmla="*/ 731940 w 2783149"/>
                <a:gd name="connsiteY15" fmla="*/ 1050584 h 1067701"/>
                <a:gd name="connsiteX16" fmla="*/ 1034359 w 2783149"/>
                <a:gd name="connsiteY16" fmla="*/ 969623 h 1067701"/>
                <a:gd name="connsiteX17" fmla="*/ 1398688 w 2783149"/>
                <a:gd name="connsiteY17" fmla="*/ 807698 h 1067701"/>
                <a:gd name="connsiteX18" fmla="*/ 1958283 w 2783149"/>
                <a:gd name="connsiteY18" fmla="*/ 471941 h 1067701"/>
                <a:gd name="connsiteX19" fmla="*/ 2391670 w 2783149"/>
                <a:gd name="connsiteY19" fmla="*/ 252866 h 1067701"/>
                <a:gd name="connsiteX20" fmla="*/ 2783149 w 2783149"/>
                <a:gd name="connsiteY20" fmla="*/ 118087 h 1067701"/>
                <a:gd name="connsiteX0" fmla="*/ 2770289 w 2783149"/>
                <a:gd name="connsiteY0" fmla="*/ 24266 h 1067519"/>
                <a:gd name="connsiteX1" fmla="*/ 2525020 w 2783149"/>
                <a:gd name="connsiteY1" fmla="*/ 29029 h 1067519"/>
                <a:gd name="connsiteX2" fmla="*/ 2160690 w 2783149"/>
                <a:gd name="connsiteY2" fmla="*/ 26648 h 1067519"/>
                <a:gd name="connsiteX3" fmla="*/ 1710633 w 2783149"/>
                <a:gd name="connsiteY3" fmla="*/ 9979 h 1067519"/>
                <a:gd name="connsiteX4" fmla="*/ 1305821 w 2783149"/>
                <a:gd name="connsiteY4" fmla="*/ 454 h 1067519"/>
                <a:gd name="connsiteX5" fmla="*/ 820045 w 2783149"/>
                <a:gd name="connsiteY5" fmla="*/ 24266 h 1067519"/>
                <a:gd name="connsiteX6" fmla="*/ 505721 w 2783149"/>
                <a:gd name="connsiteY6" fmla="*/ 83799 h 1067519"/>
                <a:gd name="connsiteX7" fmla="*/ 224732 w 2783149"/>
                <a:gd name="connsiteY7" fmla="*/ 236197 h 1067519"/>
                <a:gd name="connsiteX8" fmla="*/ 74714 w 2783149"/>
                <a:gd name="connsiteY8" fmla="*/ 410029 h 1067519"/>
                <a:gd name="connsiteX9" fmla="*/ 8039 w 2783149"/>
                <a:gd name="connsiteY9" fmla="*/ 600529 h 1067519"/>
                <a:gd name="connsiteX10" fmla="*/ 8039 w 2783149"/>
                <a:gd name="connsiteY10" fmla="*/ 781504 h 1067519"/>
                <a:gd name="connsiteX11" fmla="*/ 69953 w 2783149"/>
                <a:gd name="connsiteY11" fmla="*/ 900567 h 1067519"/>
                <a:gd name="connsiteX12" fmla="*/ 160440 w 2783149"/>
                <a:gd name="connsiteY12" fmla="*/ 983909 h 1067519"/>
                <a:gd name="connsiteX13" fmla="*/ 297758 w 2783149"/>
                <a:gd name="connsiteY13" fmla="*/ 1044235 h 1067519"/>
                <a:gd name="connsiteX14" fmla="*/ 458095 w 2783149"/>
                <a:gd name="connsiteY14" fmla="*/ 1067254 h 1067519"/>
                <a:gd name="connsiteX15" fmla="*/ 731940 w 2783149"/>
                <a:gd name="connsiteY15" fmla="*/ 1050584 h 1067519"/>
                <a:gd name="connsiteX16" fmla="*/ 1034359 w 2783149"/>
                <a:gd name="connsiteY16" fmla="*/ 969623 h 1067519"/>
                <a:gd name="connsiteX17" fmla="*/ 1398688 w 2783149"/>
                <a:gd name="connsiteY17" fmla="*/ 807698 h 1067519"/>
                <a:gd name="connsiteX18" fmla="*/ 1958283 w 2783149"/>
                <a:gd name="connsiteY18" fmla="*/ 471941 h 1067519"/>
                <a:gd name="connsiteX19" fmla="*/ 2391670 w 2783149"/>
                <a:gd name="connsiteY19" fmla="*/ 252866 h 1067519"/>
                <a:gd name="connsiteX20" fmla="*/ 2783149 w 2783149"/>
                <a:gd name="connsiteY20" fmla="*/ 118087 h 1067519"/>
                <a:gd name="connsiteX0" fmla="*/ 2770289 w 2783149"/>
                <a:gd name="connsiteY0" fmla="*/ 24266 h 1064631"/>
                <a:gd name="connsiteX1" fmla="*/ 2525020 w 2783149"/>
                <a:gd name="connsiteY1" fmla="*/ 29029 h 1064631"/>
                <a:gd name="connsiteX2" fmla="*/ 2160690 w 2783149"/>
                <a:gd name="connsiteY2" fmla="*/ 26648 h 1064631"/>
                <a:gd name="connsiteX3" fmla="*/ 1710633 w 2783149"/>
                <a:gd name="connsiteY3" fmla="*/ 9979 h 1064631"/>
                <a:gd name="connsiteX4" fmla="*/ 1305821 w 2783149"/>
                <a:gd name="connsiteY4" fmla="*/ 454 h 1064631"/>
                <a:gd name="connsiteX5" fmla="*/ 820045 w 2783149"/>
                <a:gd name="connsiteY5" fmla="*/ 24266 h 1064631"/>
                <a:gd name="connsiteX6" fmla="*/ 505721 w 2783149"/>
                <a:gd name="connsiteY6" fmla="*/ 83799 h 1064631"/>
                <a:gd name="connsiteX7" fmla="*/ 224732 w 2783149"/>
                <a:gd name="connsiteY7" fmla="*/ 236197 h 1064631"/>
                <a:gd name="connsiteX8" fmla="*/ 74714 w 2783149"/>
                <a:gd name="connsiteY8" fmla="*/ 410029 h 1064631"/>
                <a:gd name="connsiteX9" fmla="*/ 8039 w 2783149"/>
                <a:gd name="connsiteY9" fmla="*/ 600529 h 1064631"/>
                <a:gd name="connsiteX10" fmla="*/ 8039 w 2783149"/>
                <a:gd name="connsiteY10" fmla="*/ 781504 h 1064631"/>
                <a:gd name="connsiteX11" fmla="*/ 69953 w 2783149"/>
                <a:gd name="connsiteY11" fmla="*/ 900567 h 1064631"/>
                <a:gd name="connsiteX12" fmla="*/ 160440 w 2783149"/>
                <a:gd name="connsiteY12" fmla="*/ 983909 h 1064631"/>
                <a:gd name="connsiteX13" fmla="*/ 297758 w 2783149"/>
                <a:gd name="connsiteY13" fmla="*/ 1044235 h 1064631"/>
                <a:gd name="connsiteX14" fmla="*/ 493020 w 2783149"/>
                <a:gd name="connsiteY14" fmla="*/ 1064079 h 1064631"/>
                <a:gd name="connsiteX15" fmla="*/ 731940 w 2783149"/>
                <a:gd name="connsiteY15" fmla="*/ 1050584 h 1064631"/>
                <a:gd name="connsiteX16" fmla="*/ 1034359 w 2783149"/>
                <a:gd name="connsiteY16" fmla="*/ 969623 h 1064631"/>
                <a:gd name="connsiteX17" fmla="*/ 1398688 w 2783149"/>
                <a:gd name="connsiteY17" fmla="*/ 807698 h 1064631"/>
                <a:gd name="connsiteX18" fmla="*/ 1958283 w 2783149"/>
                <a:gd name="connsiteY18" fmla="*/ 471941 h 1064631"/>
                <a:gd name="connsiteX19" fmla="*/ 2391670 w 2783149"/>
                <a:gd name="connsiteY19" fmla="*/ 252866 h 1064631"/>
                <a:gd name="connsiteX20" fmla="*/ 2783149 w 2783149"/>
                <a:gd name="connsiteY20" fmla="*/ 118087 h 1064631"/>
                <a:gd name="connsiteX0" fmla="*/ 2770289 w 2783149"/>
                <a:gd name="connsiteY0" fmla="*/ 24266 h 1064079"/>
                <a:gd name="connsiteX1" fmla="*/ 2525020 w 2783149"/>
                <a:gd name="connsiteY1" fmla="*/ 29029 h 1064079"/>
                <a:gd name="connsiteX2" fmla="*/ 2160690 w 2783149"/>
                <a:gd name="connsiteY2" fmla="*/ 26648 h 1064079"/>
                <a:gd name="connsiteX3" fmla="*/ 1710633 w 2783149"/>
                <a:gd name="connsiteY3" fmla="*/ 9979 h 1064079"/>
                <a:gd name="connsiteX4" fmla="*/ 1305821 w 2783149"/>
                <a:gd name="connsiteY4" fmla="*/ 454 h 1064079"/>
                <a:gd name="connsiteX5" fmla="*/ 820045 w 2783149"/>
                <a:gd name="connsiteY5" fmla="*/ 24266 h 1064079"/>
                <a:gd name="connsiteX6" fmla="*/ 505721 w 2783149"/>
                <a:gd name="connsiteY6" fmla="*/ 83799 h 1064079"/>
                <a:gd name="connsiteX7" fmla="*/ 224732 w 2783149"/>
                <a:gd name="connsiteY7" fmla="*/ 236197 h 1064079"/>
                <a:gd name="connsiteX8" fmla="*/ 74714 w 2783149"/>
                <a:gd name="connsiteY8" fmla="*/ 410029 h 1064079"/>
                <a:gd name="connsiteX9" fmla="*/ 8039 w 2783149"/>
                <a:gd name="connsiteY9" fmla="*/ 600529 h 1064079"/>
                <a:gd name="connsiteX10" fmla="*/ 8039 w 2783149"/>
                <a:gd name="connsiteY10" fmla="*/ 781504 h 1064079"/>
                <a:gd name="connsiteX11" fmla="*/ 69953 w 2783149"/>
                <a:gd name="connsiteY11" fmla="*/ 900567 h 1064079"/>
                <a:gd name="connsiteX12" fmla="*/ 160440 w 2783149"/>
                <a:gd name="connsiteY12" fmla="*/ 983909 h 1064079"/>
                <a:gd name="connsiteX13" fmla="*/ 297758 w 2783149"/>
                <a:gd name="connsiteY13" fmla="*/ 1044235 h 1064079"/>
                <a:gd name="connsiteX14" fmla="*/ 493020 w 2783149"/>
                <a:gd name="connsiteY14" fmla="*/ 1064079 h 1064079"/>
                <a:gd name="connsiteX15" fmla="*/ 754165 w 2783149"/>
                <a:gd name="connsiteY15" fmla="*/ 1044234 h 1064079"/>
                <a:gd name="connsiteX16" fmla="*/ 1034359 w 2783149"/>
                <a:gd name="connsiteY16" fmla="*/ 969623 h 1064079"/>
                <a:gd name="connsiteX17" fmla="*/ 1398688 w 2783149"/>
                <a:gd name="connsiteY17" fmla="*/ 807698 h 1064079"/>
                <a:gd name="connsiteX18" fmla="*/ 1958283 w 2783149"/>
                <a:gd name="connsiteY18" fmla="*/ 471941 h 1064079"/>
                <a:gd name="connsiteX19" fmla="*/ 2391670 w 2783149"/>
                <a:gd name="connsiteY19" fmla="*/ 252866 h 1064079"/>
                <a:gd name="connsiteX20" fmla="*/ 2783149 w 2783149"/>
                <a:gd name="connsiteY20" fmla="*/ 118087 h 1064079"/>
                <a:gd name="connsiteX0" fmla="*/ 2770289 w 2783149"/>
                <a:gd name="connsiteY0" fmla="*/ 24266 h 1067254"/>
                <a:gd name="connsiteX1" fmla="*/ 2525020 w 2783149"/>
                <a:gd name="connsiteY1" fmla="*/ 29029 h 1067254"/>
                <a:gd name="connsiteX2" fmla="*/ 2160690 w 2783149"/>
                <a:gd name="connsiteY2" fmla="*/ 26648 h 1067254"/>
                <a:gd name="connsiteX3" fmla="*/ 1710633 w 2783149"/>
                <a:gd name="connsiteY3" fmla="*/ 9979 h 1067254"/>
                <a:gd name="connsiteX4" fmla="*/ 1305821 w 2783149"/>
                <a:gd name="connsiteY4" fmla="*/ 454 h 1067254"/>
                <a:gd name="connsiteX5" fmla="*/ 820045 w 2783149"/>
                <a:gd name="connsiteY5" fmla="*/ 24266 h 1067254"/>
                <a:gd name="connsiteX6" fmla="*/ 505721 w 2783149"/>
                <a:gd name="connsiteY6" fmla="*/ 83799 h 1067254"/>
                <a:gd name="connsiteX7" fmla="*/ 224732 w 2783149"/>
                <a:gd name="connsiteY7" fmla="*/ 236197 h 1067254"/>
                <a:gd name="connsiteX8" fmla="*/ 74714 w 2783149"/>
                <a:gd name="connsiteY8" fmla="*/ 410029 h 1067254"/>
                <a:gd name="connsiteX9" fmla="*/ 8039 w 2783149"/>
                <a:gd name="connsiteY9" fmla="*/ 600529 h 1067254"/>
                <a:gd name="connsiteX10" fmla="*/ 8039 w 2783149"/>
                <a:gd name="connsiteY10" fmla="*/ 781504 h 1067254"/>
                <a:gd name="connsiteX11" fmla="*/ 69953 w 2783149"/>
                <a:gd name="connsiteY11" fmla="*/ 900567 h 1067254"/>
                <a:gd name="connsiteX12" fmla="*/ 160440 w 2783149"/>
                <a:gd name="connsiteY12" fmla="*/ 983909 h 1067254"/>
                <a:gd name="connsiteX13" fmla="*/ 297758 w 2783149"/>
                <a:gd name="connsiteY13" fmla="*/ 1044235 h 1067254"/>
                <a:gd name="connsiteX14" fmla="*/ 480320 w 2783149"/>
                <a:gd name="connsiteY14" fmla="*/ 1067254 h 1067254"/>
                <a:gd name="connsiteX15" fmla="*/ 754165 w 2783149"/>
                <a:gd name="connsiteY15" fmla="*/ 1044234 h 1067254"/>
                <a:gd name="connsiteX16" fmla="*/ 1034359 w 2783149"/>
                <a:gd name="connsiteY16" fmla="*/ 969623 h 1067254"/>
                <a:gd name="connsiteX17" fmla="*/ 1398688 w 2783149"/>
                <a:gd name="connsiteY17" fmla="*/ 807698 h 1067254"/>
                <a:gd name="connsiteX18" fmla="*/ 1958283 w 2783149"/>
                <a:gd name="connsiteY18" fmla="*/ 471941 h 1067254"/>
                <a:gd name="connsiteX19" fmla="*/ 2391670 w 2783149"/>
                <a:gd name="connsiteY19" fmla="*/ 252866 h 1067254"/>
                <a:gd name="connsiteX20" fmla="*/ 2783149 w 2783149"/>
                <a:gd name="connsiteY20" fmla="*/ 118087 h 1067254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24732 w 2783149"/>
                <a:gd name="connsiteY7" fmla="*/ 235855 h 1066912"/>
                <a:gd name="connsiteX8" fmla="*/ 74714 w 2783149"/>
                <a:gd name="connsiteY8" fmla="*/ 409687 h 1066912"/>
                <a:gd name="connsiteX9" fmla="*/ 8039 w 2783149"/>
                <a:gd name="connsiteY9" fmla="*/ 600187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40607 w 2783149"/>
                <a:gd name="connsiteY7" fmla="*/ 219980 h 1066912"/>
                <a:gd name="connsiteX8" fmla="*/ 74714 w 2783149"/>
                <a:gd name="connsiteY8" fmla="*/ 409687 h 1066912"/>
                <a:gd name="connsiteX9" fmla="*/ 8039 w 2783149"/>
                <a:gd name="connsiteY9" fmla="*/ 600187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0289 w 2783149"/>
                <a:gd name="connsiteY0" fmla="*/ 23924 h 1066912"/>
                <a:gd name="connsiteX1" fmla="*/ 2525020 w 2783149"/>
                <a:gd name="connsiteY1" fmla="*/ 28687 h 1066912"/>
                <a:gd name="connsiteX2" fmla="*/ 2160690 w 2783149"/>
                <a:gd name="connsiteY2" fmla="*/ 26306 h 1066912"/>
                <a:gd name="connsiteX3" fmla="*/ 1710633 w 2783149"/>
                <a:gd name="connsiteY3" fmla="*/ 9637 h 1066912"/>
                <a:gd name="connsiteX4" fmla="*/ 1305821 w 2783149"/>
                <a:gd name="connsiteY4" fmla="*/ 112 h 1066912"/>
                <a:gd name="connsiteX5" fmla="*/ 880370 w 2783149"/>
                <a:gd name="connsiteY5" fmla="*/ 11224 h 1066912"/>
                <a:gd name="connsiteX6" fmla="*/ 505721 w 2783149"/>
                <a:gd name="connsiteY6" fmla="*/ 83457 h 1066912"/>
                <a:gd name="connsiteX7" fmla="*/ 240607 w 2783149"/>
                <a:gd name="connsiteY7" fmla="*/ 219980 h 1066912"/>
                <a:gd name="connsiteX8" fmla="*/ 74714 w 2783149"/>
                <a:gd name="connsiteY8" fmla="*/ 409687 h 1066912"/>
                <a:gd name="connsiteX9" fmla="*/ 8039 w 2783149"/>
                <a:gd name="connsiteY9" fmla="*/ 603362 h 1066912"/>
                <a:gd name="connsiteX10" fmla="*/ 8039 w 2783149"/>
                <a:gd name="connsiteY10" fmla="*/ 781162 h 1066912"/>
                <a:gd name="connsiteX11" fmla="*/ 69953 w 2783149"/>
                <a:gd name="connsiteY11" fmla="*/ 900225 h 1066912"/>
                <a:gd name="connsiteX12" fmla="*/ 160440 w 2783149"/>
                <a:gd name="connsiteY12" fmla="*/ 983567 h 1066912"/>
                <a:gd name="connsiteX13" fmla="*/ 297758 w 2783149"/>
                <a:gd name="connsiteY13" fmla="*/ 1043893 h 1066912"/>
                <a:gd name="connsiteX14" fmla="*/ 480320 w 2783149"/>
                <a:gd name="connsiteY14" fmla="*/ 1066912 h 1066912"/>
                <a:gd name="connsiteX15" fmla="*/ 754165 w 2783149"/>
                <a:gd name="connsiteY15" fmla="*/ 1043892 h 1066912"/>
                <a:gd name="connsiteX16" fmla="*/ 1034359 w 2783149"/>
                <a:gd name="connsiteY16" fmla="*/ 969281 h 1066912"/>
                <a:gd name="connsiteX17" fmla="*/ 1398688 w 2783149"/>
                <a:gd name="connsiteY17" fmla="*/ 807356 h 1066912"/>
                <a:gd name="connsiteX18" fmla="*/ 1958283 w 2783149"/>
                <a:gd name="connsiteY18" fmla="*/ 471599 h 1066912"/>
                <a:gd name="connsiteX19" fmla="*/ 2391670 w 2783149"/>
                <a:gd name="connsiteY19" fmla="*/ 252524 h 1066912"/>
                <a:gd name="connsiteX20" fmla="*/ 2783149 w 2783149"/>
                <a:gd name="connsiteY20" fmla="*/ 117745 h 1066912"/>
                <a:gd name="connsiteX0" fmla="*/ 2772256 w 2785116"/>
                <a:gd name="connsiteY0" fmla="*/ 23924 h 1066912"/>
                <a:gd name="connsiteX1" fmla="*/ 2526987 w 2785116"/>
                <a:gd name="connsiteY1" fmla="*/ 28687 h 1066912"/>
                <a:gd name="connsiteX2" fmla="*/ 2162657 w 2785116"/>
                <a:gd name="connsiteY2" fmla="*/ 26306 h 1066912"/>
                <a:gd name="connsiteX3" fmla="*/ 1712600 w 2785116"/>
                <a:gd name="connsiteY3" fmla="*/ 9637 h 1066912"/>
                <a:gd name="connsiteX4" fmla="*/ 1307788 w 2785116"/>
                <a:gd name="connsiteY4" fmla="*/ 112 h 1066912"/>
                <a:gd name="connsiteX5" fmla="*/ 882337 w 2785116"/>
                <a:gd name="connsiteY5" fmla="*/ 11224 h 1066912"/>
                <a:gd name="connsiteX6" fmla="*/ 507688 w 2785116"/>
                <a:gd name="connsiteY6" fmla="*/ 83457 h 1066912"/>
                <a:gd name="connsiteX7" fmla="*/ 242574 w 2785116"/>
                <a:gd name="connsiteY7" fmla="*/ 219980 h 1066912"/>
                <a:gd name="connsiteX8" fmla="*/ 76681 w 2785116"/>
                <a:gd name="connsiteY8" fmla="*/ 409687 h 1066912"/>
                <a:gd name="connsiteX9" fmla="*/ 6831 w 2785116"/>
                <a:gd name="connsiteY9" fmla="*/ 593837 h 1066912"/>
                <a:gd name="connsiteX10" fmla="*/ 10006 w 2785116"/>
                <a:gd name="connsiteY10" fmla="*/ 781162 h 1066912"/>
                <a:gd name="connsiteX11" fmla="*/ 71920 w 2785116"/>
                <a:gd name="connsiteY11" fmla="*/ 900225 h 1066912"/>
                <a:gd name="connsiteX12" fmla="*/ 162407 w 2785116"/>
                <a:gd name="connsiteY12" fmla="*/ 983567 h 1066912"/>
                <a:gd name="connsiteX13" fmla="*/ 299725 w 2785116"/>
                <a:gd name="connsiteY13" fmla="*/ 1043893 h 1066912"/>
                <a:gd name="connsiteX14" fmla="*/ 482287 w 2785116"/>
                <a:gd name="connsiteY14" fmla="*/ 1066912 h 1066912"/>
                <a:gd name="connsiteX15" fmla="*/ 756132 w 2785116"/>
                <a:gd name="connsiteY15" fmla="*/ 1043892 h 1066912"/>
                <a:gd name="connsiteX16" fmla="*/ 1036326 w 2785116"/>
                <a:gd name="connsiteY16" fmla="*/ 969281 h 1066912"/>
                <a:gd name="connsiteX17" fmla="*/ 1400655 w 2785116"/>
                <a:gd name="connsiteY17" fmla="*/ 807356 h 1066912"/>
                <a:gd name="connsiteX18" fmla="*/ 1960250 w 2785116"/>
                <a:gd name="connsiteY18" fmla="*/ 471599 h 1066912"/>
                <a:gd name="connsiteX19" fmla="*/ 2393637 w 2785116"/>
                <a:gd name="connsiteY19" fmla="*/ 252524 h 1066912"/>
                <a:gd name="connsiteX20" fmla="*/ 2785116 w 2785116"/>
                <a:gd name="connsiteY20" fmla="*/ 117745 h 1066912"/>
                <a:gd name="connsiteX0" fmla="*/ 2771933 w 2784793"/>
                <a:gd name="connsiteY0" fmla="*/ 23924 h 1066912"/>
                <a:gd name="connsiteX1" fmla="*/ 2526664 w 2784793"/>
                <a:gd name="connsiteY1" fmla="*/ 28687 h 1066912"/>
                <a:gd name="connsiteX2" fmla="*/ 2162334 w 2784793"/>
                <a:gd name="connsiteY2" fmla="*/ 26306 h 1066912"/>
                <a:gd name="connsiteX3" fmla="*/ 1712277 w 2784793"/>
                <a:gd name="connsiteY3" fmla="*/ 9637 h 1066912"/>
                <a:gd name="connsiteX4" fmla="*/ 1307465 w 2784793"/>
                <a:gd name="connsiteY4" fmla="*/ 112 h 1066912"/>
                <a:gd name="connsiteX5" fmla="*/ 882014 w 2784793"/>
                <a:gd name="connsiteY5" fmla="*/ 11224 h 1066912"/>
                <a:gd name="connsiteX6" fmla="*/ 507365 w 2784793"/>
                <a:gd name="connsiteY6" fmla="*/ 83457 h 1066912"/>
                <a:gd name="connsiteX7" fmla="*/ 242251 w 2784793"/>
                <a:gd name="connsiteY7" fmla="*/ 219980 h 1066912"/>
                <a:gd name="connsiteX8" fmla="*/ 76358 w 2784793"/>
                <a:gd name="connsiteY8" fmla="*/ 409687 h 1066912"/>
                <a:gd name="connsiteX9" fmla="*/ 6508 w 2784793"/>
                <a:gd name="connsiteY9" fmla="*/ 593837 h 1066912"/>
                <a:gd name="connsiteX10" fmla="*/ 9683 w 2784793"/>
                <a:gd name="connsiteY10" fmla="*/ 781162 h 1066912"/>
                <a:gd name="connsiteX11" fmla="*/ 65247 w 2784793"/>
                <a:gd name="connsiteY11" fmla="*/ 897050 h 1066912"/>
                <a:gd name="connsiteX12" fmla="*/ 162084 w 2784793"/>
                <a:gd name="connsiteY12" fmla="*/ 983567 h 1066912"/>
                <a:gd name="connsiteX13" fmla="*/ 299402 w 2784793"/>
                <a:gd name="connsiteY13" fmla="*/ 1043893 h 1066912"/>
                <a:gd name="connsiteX14" fmla="*/ 481964 w 2784793"/>
                <a:gd name="connsiteY14" fmla="*/ 1066912 h 1066912"/>
                <a:gd name="connsiteX15" fmla="*/ 755809 w 2784793"/>
                <a:gd name="connsiteY15" fmla="*/ 1043892 h 1066912"/>
                <a:gd name="connsiteX16" fmla="*/ 1036003 w 2784793"/>
                <a:gd name="connsiteY16" fmla="*/ 969281 h 1066912"/>
                <a:gd name="connsiteX17" fmla="*/ 1400332 w 2784793"/>
                <a:gd name="connsiteY17" fmla="*/ 807356 h 1066912"/>
                <a:gd name="connsiteX18" fmla="*/ 1959927 w 2784793"/>
                <a:gd name="connsiteY18" fmla="*/ 471599 h 1066912"/>
                <a:gd name="connsiteX19" fmla="*/ 2393314 w 2784793"/>
                <a:gd name="connsiteY19" fmla="*/ 252524 h 1066912"/>
                <a:gd name="connsiteX20" fmla="*/ 2784793 w 2784793"/>
                <a:gd name="connsiteY20" fmla="*/ 117745 h 1066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784793" h="1066912">
                  <a:moveTo>
                    <a:pt x="2771933" y="23924"/>
                  </a:moveTo>
                  <a:cubicBezTo>
                    <a:pt x="2714386" y="28289"/>
                    <a:pt x="2628264" y="28290"/>
                    <a:pt x="2526664" y="28687"/>
                  </a:cubicBezTo>
                  <a:lnTo>
                    <a:pt x="2162334" y="26306"/>
                  </a:lnTo>
                  <a:cubicBezTo>
                    <a:pt x="2026603" y="23131"/>
                    <a:pt x="1854755" y="14003"/>
                    <a:pt x="1712277" y="9637"/>
                  </a:cubicBezTo>
                  <a:cubicBezTo>
                    <a:pt x="1569799" y="5271"/>
                    <a:pt x="1445842" y="-152"/>
                    <a:pt x="1307465" y="112"/>
                  </a:cubicBezTo>
                  <a:cubicBezTo>
                    <a:pt x="1169088" y="376"/>
                    <a:pt x="1015364" y="-2667"/>
                    <a:pt x="882014" y="11224"/>
                  </a:cubicBezTo>
                  <a:cubicBezTo>
                    <a:pt x="748664" y="25115"/>
                    <a:pt x="613992" y="48664"/>
                    <a:pt x="507365" y="83457"/>
                  </a:cubicBezTo>
                  <a:cubicBezTo>
                    <a:pt x="400738" y="118250"/>
                    <a:pt x="314085" y="165608"/>
                    <a:pt x="242251" y="219980"/>
                  </a:cubicBezTo>
                  <a:cubicBezTo>
                    <a:pt x="170417" y="274352"/>
                    <a:pt x="115649" y="347378"/>
                    <a:pt x="76358" y="409687"/>
                  </a:cubicBezTo>
                  <a:cubicBezTo>
                    <a:pt x="37068" y="471997"/>
                    <a:pt x="17621" y="531924"/>
                    <a:pt x="6508" y="593837"/>
                  </a:cubicBezTo>
                  <a:cubicBezTo>
                    <a:pt x="-4605" y="655750"/>
                    <a:pt x="-107" y="730626"/>
                    <a:pt x="9683" y="781162"/>
                  </a:cubicBezTo>
                  <a:cubicBezTo>
                    <a:pt x="19473" y="831698"/>
                    <a:pt x="39847" y="863316"/>
                    <a:pt x="65247" y="897050"/>
                  </a:cubicBezTo>
                  <a:cubicBezTo>
                    <a:pt x="90647" y="930784"/>
                    <a:pt x="123058" y="959093"/>
                    <a:pt x="162084" y="983567"/>
                  </a:cubicBezTo>
                  <a:cubicBezTo>
                    <a:pt x="201110" y="1008041"/>
                    <a:pt x="246089" y="1030002"/>
                    <a:pt x="299402" y="1043893"/>
                  </a:cubicBezTo>
                  <a:cubicBezTo>
                    <a:pt x="352715" y="1057784"/>
                    <a:pt x="405896" y="1066912"/>
                    <a:pt x="481964" y="1066912"/>
                  </a:cubicBezTo>
                  <a:cubicBezTo>
                    <a:pt x="558032" y="1066912"/>
                    <a:pt x="663469" y="1060164"/>
                    <a:pt x="755809" y="1043892"/>
                  </a:cubicBezTo>
                  <a:cubicBezTo>
                    <a:pt x="848149" y="1027620"/>
                    <a:pt x="928583" y="1008704"/>
                    <a:pt x="1036003" y="969281"/>
                  </a:cubicBezTo>
                  <a:cubicBezTo>
                    <a:pt x="1143423" y="929858"/>
                    <a:pt x="1246345" y="890303"/>
                    <a:pt x="1400332" y="807356"/>
                  </a:cubicBezTo>
                  <a:cubicBezTo>
                    <a:pt x="1554319" y="724409"/>
                    <a:pt x="1789271" y="579946"/>
                    <a:pt x="1959927" y="471599"/>
                  </a:cubicBezTo>
                  <a:cubicBezTo>
                    <a:pt x="2130583" y="363252"/>
                    <a:pt x="2255836" y="311500"/>
                    <a:pt x="2393314" y="252524"/>
                  </a:cubicBezTo>
                  <a:cubicBezTo>
                    <a:pt x="2530792" y="193548"/>
                    <a:pt x="2643942" y="156083"/>
                    <a:pt x="2784793" y="117745"/>
                  </a:cubicBezTo>
                </a:path>
              </a:pathLst>
            </a:custGeom>
            <a:noFill/>
            <a:ln w="19050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43" name="Groupe 42"/>
          <p:cNvGrpSpPr/>
          <p:nvPr/>
        </p:nvGrpSpPr>
        <p:grpSpPr>
          <a:xfrm>
            <a:off x="7955637" y="4149080"/>
            <a:ext cx="4009121" cy="2557636"/>
            <a:chOff x="5281081" y="4523000"/>
            <a:chExt cx="4039548" cy="2577047"/>
          </a:xfrm>
        </p:grpSpPr>
        <p:pic>
          <p:nvPicPr>
            <p:cNvPr id="44" name="Picture 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 rot="926129">
              <a:off x="5281081" y="4523000"/>
              <a:ext cx="4039548" cy="2577047"/>
            </a:xfrm>
            <a:prstGeom prst="rect">
              <a:avLst/>
            </a:prstGeom>
          </p:spPr>
        </p:pic>
        <p:sp>
          <p:nvSpPr>
            <p:cNvPr id="45" name="Forme libre 44"/>
            <p:cNvSpPr/>
            <p:nvPr/>
          </p:nvSpPr>
          <p:spPr>
            <a:xfrm>
              <a:off x="5710604" y="4781578"/>
              <a:ext cx="3598333" cy="309692"/>
            </a:xfrm>
            <a:custGeom>
              <a:avLst/>
              <a:gdLst>
                <a:gd name="connsiteX0" fmla="*/ 0 w 3937000"/>
                <a:gd name="connsiteY0" fmla="*/ 0 h 411292"/>
                <a:gd name="connsiteX1" fmla="*/ 338667 w 3937000"/>
                <a:gd name="connsiteY1" fmla="*/ 101600 h 411292"/>
                <a:gd name="connsiteX2" fmla="*/ 939800 w 3937000"/>
                <a:gd name="connsiteY2" fmla="*/ 270933 h 411292"/>
                <a:gd name="connsiteX3" fmla="*/ 1947334 w 3937000"/>
                <a:gd name="connsiteY3" fmla="*/ 397933 h 411292"/>
                <a:gd name="connsiteX4" fmla="*/ 3132667 w 3937000"/>
                <a:gd name="connsiteY4" fmla="*/ 397933 h 411292"/>
                <a:gd name="connsiteX5" fmla="*/ 3937000 w 3937000"/>
                <a:gd name="connsiteY5" fmla="*/ 313266 h 411292"/>
                <a:gd name="connsiteX0" fmla="*/ 0 w 3598333"/>
                <a:gd name="connsiteY0" fmla="*/ 0 h 309692"/>
                <a:gd name="connsiteX1" fmla="*/ 601133 w 3598333"/>
                <a:gd name="connsiteY1" fmla="*/ 169333 h 309692"/>
                <a:gd name="connsiteX2" fmla="*/ 1608667 w 3598333"/>
                <a:gd name="connsiteY2" fmla="*/ 296333 h 309692"/>
                <a:gd name="connsiteX3" fmla="*/ 2794000 w 3598333"/>
                <a:gd name="connsiteY3" fmla="*/ 296333 h 309692"/>
                <a:gd name="connsiteX4" fmla="*/ 3598333 w 3598333"/>
                <a:gd name="connsiteY4" fmla="*/ 211666 h 309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8333" h="309692">
                  <a:moveTo>
                    <a:pt x="0" y="0"/>
                  </a:moveTo>
                  <a:cubicBezTo>
                    <a:pt x="156633" y="45155"/>
                    <a:pt x="333022" y="119944"/>
                    <a:pt x="601133" y="169333"/>
                  </a:cubicBezTo>
                  <a:cubicBezTo>
                    <a:pt x="869244" y="218722"/>
                    <a:pt x="1243189" y="275166"/>
                    <a:pt x="1608667" y="296333"/>
                  </a:cubicBezTo>
                  <a:cubicBezTo>
                    <a:pt x="1974145" y="317500"/>
                    <a:pt x="2462389" y="310444"/>
                    <a:pt x="2794000" y="296333"/>
                  </a:cubicBezTo>
                  <a:cubicBezTo>
                    <a:pt x="3125611" y="282222"/>
                    <a:pt x="3361972" y="246944"/>
                    <a:pt x="3598333" y="211666"/>
                  </a:cubicBezTo>
                </a:path>
              </a:pathLst>
            </a:custGeom>
            <a:noFill/>
            <a:ln w="38100"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46" name="Connecteur droit avec flèche 45"/>
            <p:cNvCxnSpPr/>
            <p:nvPr/>
          </p:nvCxnSpPr>
          <p:spPr>
            <a:xfrm flipV="1">
              <a:off x="5731068" y="4815897"/>
              <a:ext cx="0" cy="1232233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avec flèche 46"/>
            <p:cNvCxnSpPr/>
            <p:nvPr/>
          </p:nvCxnSpPr>
          <p:spPr>
            <a:xfrm flipV="1">
              <a:off x="5947092" y="4885624"/>
              <a:ext cx="0" cy="1102237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cteur droit avec flèche 47"/>
            <p:cNvCxnSpPr/>
            <p:nvPr/>
          </p:nvCxnSpPr>
          <p:spPr>
            <a:xfrm flipV="1">
              <a:off x="6196735" y="4948216"/>
              <a:ext cx="0" cy="981382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cteur droit avec flèche 48"/>
            <p:cNvCxnSpPr/>
            <p:nvPr/>
          </p:nvCxnSpPr>
          <p:spPr>
            <a:xfrm flipV="1">
              <a:off x="6412759" y="4999016"/>
              <a:ext cx="0" cy="870313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cteur droit avec flèche 49"/>
            <p:cNvCxnSpPr/>
            <p:nvPr/>
          </p:nvCxnSpPr>
          <p:spPr>
            <a:xfrm flipV="1">
              <a:off x="6637001" y="5037116"/>
              <a:ext cx="0" cy="790882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cteur droit avec flèche 50"/>
            <p:cNvCxnSpPr/>
            <p:nvPr/>
          </p:nvCxnSpPr>
          <p:spPr>
            <a:xfrm flipV="1">
              <a:off x="6853025" y="5062516"/>
              <a:ext cx="0" cy="705213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cteur droit avec flèche 51"/>
            <p:cNvCxnSpPr/>
            <p:nvPr/>
          </p:nvCxnSpPr>
          <p:spPr>
            <a:xfrm flipV="1">
              <a:off x="7102668" y="5094266"/>
              <a:ext cx="0" cy="615199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eur droit avec flèche 52"/>
            <p:cNvCxnSpPr/>
            <p:nvPr/>
          </p:nvCxnSpPr>
          <p:spPr>
            <a:xfrm flipV="1">
              <a:off x="7318692" y="5087916"/>
              <a:ext cx="0" cy="561280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cteur droit avec flèche 53"/>
            <p:cNvCxnSpPr/>
            <p:nvPr/>
          </p:nvCxnSpPr>
          <p:spPr>
            <a:xfrm flipV="1">
              <a:off x="7576801" y="5113316"/>
              <a:ext cx="0" cy="477616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cteur droit avec flèche 54"/>
            <p:cNvCxnSpPr/>
            <p:nvPr/>
          </p:nvCxnSpPr>
          <p:spPr>
            <a:xfrm flipV="1">
              <a:off x="7792825" y="5113316"/>
              <a:ext cx="0" cy="417346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eur droit avec flèche 55"/>
            <p:cNvCxnSpPr/>
            <p:nvPr/>
          </p:nvCxnSpPr>
          <p:spPr>
            <a:xfrm flipV="1">
              <a:off x="8042468" y="5126016"/>
              <a:ext cx="0" cy="346382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avec flèche 56"/>
            <p:cNvCxnSpPr/>
            <p:nvPr/>
          </p:nvCxnSpPr>
          <p:spPr>
            <a:xfrm flipV="1">
              <a:off x="8258492" y="5119666"/>
              <a:ext cx="0" cy="292463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cteur droit avec flèche 57"/>
            <p:cNvCxnSpPr/>
            <p:nvPr/>
          </p:nvCxnSpPr>
          <p:spPr>
            <a:xfrm flipV="1">
              <a:off x="8499668" y="5087916"/>
              <a:ext cx="0" cy="265948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cteur droit avec flèche 58"/>
            <p:cNvCxnSpPr/>
            <p:nvPr/>
          </p:nvCxnSpPr>
          <p:spPr>
            <a:xfrm flipV="1">
              <a:off x="8715692" y="5062516"/>
              <a:ext cx="0" cy="231079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eur droit avec flèche 59"/>
            <p:cNvCxnSpPr/>
            <p:nvPr/>
          </p:nvCxnSpPr>
          <p:spPr>
            <a:xfrm flipV="1">
              <a:off x="8965335" y="5043466"/>
              <a:ext cx="0" cy="191865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cteur droit avec flèche 60"/>
            <p:cNvCxnSpPr/>
            <p:nvPr/>
          </p:nvCxnSpPr>
          <p:spPr>
            <a:xfrm flipV="1">
              <a:off x="9181359" y="5024416"/>
              <a:ext cx="0" cy="150646"/>
            </a:xfrm>
            <a:prstGeom prst="straightConnector1">
              <a:avLst/>
            </a:prstGeom>
            <a:ln w="12700">
              <a:solidFill>
                <a:srgbClr val="CB298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oupe 86"/>
          <p:cNvGrpSpPr/>
          <p:nvPr/>
        </p:nvGrpSpPr>
        <p:grpSpPr>
          <a:xfrm>
            <a:off x="3431704" y="5805264"/>
            <a:ext cx="2439307" cy="829091"/>
            <a:chOff x="4655840" y="2617538"/>
            <a:chExt cx="2439307" cy="829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ZoneTexte 87"/>
                <p:cNvSpPr txBox="1"/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𝐶𝑂𝐸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𝐼𝐶𝐶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𝑏𝑙𝑎𝑑𝑒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𝐴𝐸𝑃</m:t>
                            </m:r>
                          </m:den>
                        </m:f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88" name="ZoneTexte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ectangle à coins arrondis 88"/>
            <p:cNvSpPr/>
            <p:nvPr/>
          </p:nvSpPr>
          <p:spPr>
            <a:xfrm>
              <a:off x="4655840" y="2617538"/>
              <a:ext cx="2439307" cy="829091"/>
            </a:xfrm>
            <a:prstGeom prst="roundRect">
              <a:avLst/>
            </a:prstGeom>
            <a:noFill/>
            <a:ln w="28575">
              <a:solidFill>
                <a:srgbClr val="01D1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0" name="Connecteur en angle 89"/>
          <p:cNvCxnSpPr>
            <a:endCxn id="91" idx="0"/>
          </p:cNvCxnSpPr>
          <p:nvPr/>
        </p:nvCxnSpPr>
        <p:spPr>
          <a:xfrm rot="5400000">
            <a:off x="4983693" y="5183044"/>
            <a:ext cx="954405" cy="529799"/>
          </a:xfrm>
          <a:prstGeom prst="bentConnector3">
            <a:avLst>
              <a:gd name="adj1" fmla="val 50000"/>
            </a:avLst>
          </a:prstGeom>
          <a:ln w="12700">
            <a:solidFill>
              <a:srgbClr val="01D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à coins arrondis 90"/>
          <p:cNvSpPr/>
          <p:nvPr/>
        </p:nvSpPr>
        <p:spPr>
          <a:xfrm>
            <a:off x="4800046" y="5925146"/>
            <a:ext cx="791897" cy="280921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5151414" y="4718646"/>
            <a:ext cx="1304626" cy="252095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7297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389512"/>
          </a:xfrm>
        </p:spPr>
        <p:txBody>
          <a:bodyPr/>
          <a:lstStyle/>
          <a:p>
            <a:r>
              <a:rPr lang="it-IT" b="1" dirty="0"/>
              <a:t>Discipline 3: </a:t>
            </a:r>
            <a:r>
              <a:rPr lang="it-IT" dirty="0"/>
              <a:t>Wind turbine cost 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simplified wind turbine aero-structural MDO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024428"/>
              </p:ext>
            </p:extLst>
          </p:nvPr>
        </p:nvGraphicFramePr>
        <p:xfrm>
          <a:off x="695401" y="2420888"/>
          <a:ext cx="6552726" cy="15290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80908">
                  <a:extLst>
                    <a:ext uri="{9D8B030D-6E8A-4147-A177-3AD203B41FA5}">
                      <a16:colId xmlns:a16="http://schemas.microsoft.com/office/drawing/2014/main" val="3237386939"/>
                    </a:ext>
                  </a:extLst>
                </a:gridCol>
                <a:gridCol w="2138352">
                  <a:extLst>
                    <a:ext uri="{9D8B030D-6E8A-4147-A177-3AD203B41FA5}">
                      <a16:colId xmlns:a16="http://schemas.microsoft.com/office/drawing/2014/main" val="2528279378"/>
                    </a:ext>
                  </a:extLst>
                </a:gridCol>
                <a:gridCol w="2133466">
                  <a:extLst>
                    <a:ext uri="{9D8B030D-6E8A-4147-A177-3AD203B41FA5}">
                      <a16:colId xmlns:a16="http://schemas.microsoft.com/office/drawing/2014/main" val="27342268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it-IT" sz="1400" dirty="0"/>
                        <a:t>Inputs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Models</a:t>
                      </a:r>
                      <a:endParaRPr lang="fr-FR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/>
                        <a:t>Outputs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448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AEP</a:t>
                      </a:r>
                      <a:endParaRPr lang="fr-FR" sz="14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it-IT" sz="1400" b="1" dirty="0"/>
                        <a:t>Low-Fi:</a:t>
                      </a:r>
                      <a:r>
                        <a:rPr lang="it-IT" sz="1400" b="1" baseline="0" dirty="0"/>
                        <a:t> </a:t>
                      </a:r>
                    </a:p>
                    <a:p>
                      <a:r>
                        <a:rPr lang="it-IT" sz="1400" baseline="0" dirty="0"/>
                        <a:t>Analytical cost model</a:t>
                      </a:r>
                    </a:p>
                    <a:p>
                      <a:endParaRPr lang="it-IT" sz="1400" baseline="0" dirty="0"/>
                    </a:p>
                    <a:p>
                      <a:r>
                        <a:rPr lang="it-IT" sz="1400" b="1" baseline="0" dirty="0"/>
                        <a:t>Mid-Fi:</a:t>
                      </a:r>
                    </a:p>
                    <a:p>
                      <a:r>
                        <a:rPr lang="it-IT" sz="1400" baseline="0" dirty="0"/>
                        <a:t>Semi-empirical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Cost breakdown</a:t>
                      </a:r>
                      <a:endParaRPr lang="fr-FR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343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sz="1400" b="1" dirty="0"/>
                        <a:t>Blade mass</a:t>
                      </a:r>
                      <a:endParaRPr lang="fr-FR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b="1" dirty="0"/>
                        <a:t>COE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423734"/>
                  </a:ext>
                </a:extLst>
              </a:tr>
            </a:tbl>
          </a:graphicData>
        </a:graphic>
      </p:graphicFrame>
      <p:grpSp>
        <p:nvGrpSpPr>
          <p:cNvPr id="87" name="Groupe 86"/>
          <p:cNvGrpSpPr/>
          <p:nvPr/>
        </p:nvGrpSpPr>
        <p:grpSpPr>
          <a:xfrm>
            <a:off x="3882568" y="4821970"/>
            <a:ext cx="2439307" cy="829091"/>
            <a:chOff x="4655840" y="2617538"/>
            <a:chExt cx="2439307" cy="82909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ZoneTexte 87"/>
                <p:cNvSpPr txBox="1"/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𝐶𝑂𝐸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≅</m:t>
                        </m:r>
                        <m:f>
                          <m:f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𝐼𝐶𝐶</m:t>
                            </m:r>
                            <m:d>
                              <m:dPr>
                                <m:ctrlPr>
                                  <a:rPr lang="it-IT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𝑏𝑙𝑎𝑑𝑒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r>
                              <a:rPr lang="it-IT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𝐴𝐸𝑃</m:t>
                            </m:r>
                          </m:den>
                        </m:f>
                      </m:oMath>
                    </m:oMathPara>
                  </a14:m>
                  <a:endParaRPr lang="fr-FR" sz="2000" dirty="0"/>
                </a:p>
              </p:txBody>
            </p:sp>
          </mc:Choice>
          <mc:Fallback xmlns="">
            <p:sp>
              <p:nvSpPr>
                <p:cNvPr id="88" name="ZoneTexte 8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55840" y="2703721"/>
                  <a:ext cx="2294090" cy="595291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fr-FR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Rectangle à coins arrondis 88"/>
            <p:cNvSpPr/>
            <p:nvPr/>
          </p:nvSpPr>
          <p:spPr>
            <a:xfrm>
              <a:off x="4655840" y="2617538"/>
              <a:ext cx="2439307" cy="829091"/>
            </a:xfrm>
            <a:prstGeom prst="roundRect">
              <a:avLst/>
            </a:prstGeom>
            <a:noFill/>
            <a:ln w="28575">
              <a:solidFill>
                <a:srgbClr val="01D1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cxnSp>
        <p:nvCxnSpPr>
          <p:cNvPr id="90" name="Connecteur en angle 89"/>
          <p:cNvCxnSpPr>
            <a:stCxn id="92" idx="2"/>
            <a:endCxn id="91" idx="0"/>
          </p:cNvCxnSpPr>
          <p:nvPr/>
        </p:nvCxnSpPr>
        <p:spPr>
          <a:xfrm rot="5400000">
            <a:off x="3990986" y="3659379"/>
            <a:ext cx="1660257" cy="1234980"/>
          </a:xfrm>
          <a:prstGeom prst="bentConnector3">
            <a:avLst>
              <a:gd name="adj1" fmla="val 50000"/>
            </a:avLst>
          </a:prstGeom>
          <a:ln w="12700">
            <a:solidFill>
              <a:srgbClr val="01D1D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à coins arrondis 90"/>
          <p:cNvSpPr/>
          <p:nvPr/>
        </p:nvSpPr>
        <p:spPr>
          <a:xfrm>
            <a:off x="3924147" y="5106998"/>
            <a:ext cx="558953" cy="280921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2" name="Rectangle à coins arrondis 91"/>
          <p:cNvSpPr/>
          <p:nvPr/>
        </p:nvSpPr>
        <p:spPr>
          <a:xfrm>
            <a:off x="5151414" y="3194646"/>
            <a:ext cx="574380" cy="252095"/>
          </a:xfrm>
          <a:prstGeom prst="roundRect">
            <a:avLst/>
          </a:prstGeom>
          <a:noFill/>
          <a:ln w="28575">
            <a:solidFill>
              <a:srgbClr val="01D1D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Picture 49">
            <a:extLst>
              <a:ext uri="{FF2B5EF4-FFF2-40B4-BE49-F238E27FC236}">
                <a16:creationId xmlns:a16="http://schemas.microsoft.com/office/drawing/2014/main" id="{AD8A4F26-9295-4E18-90BA-284BB8C04D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30" y="2589451"/>
            <a:ext cx="4357070" cy="3207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797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simplified wind turbine aero-structural MDO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1772816"/>
            <a:ext cx="3140571" cy="471085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784" y="1742232"/>
            <a:ext cx="3173306" cy="47466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2184" y="1742232"/>
            <a:ext cx="3802475" cy="4741441"/>
          </a:xfrm>
          <a:prstGeom prst="rect">
            <a:avLst/>
          </a:prstGeom>
        </p:spPr>
      </p:pic>
      <p:sp>
        <p:nvSpPr>
          <p:cNvPr id="17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389856" y="1383304"/>
            <a:ext cx="11700000" cy="389512"/>
          </a:xfrm>
        </p:spPr>
        <p:txBody>
          <a:bodyPr/>
          <a:lstStyle/>
          <a:p>
            <a:r>
              <a:rPr lang="it-IT" b="1" dirty="0"/>
              <a:t>Define disciplines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98055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simplified wind turbine aero-structural MDO</a:t>
            </a:r>
            <a:endParaRPr lang="fr-FR" dirty="0"/>
          </a:p>
        </p:txBody>
      </p:sp>
      <p:sp>
        <p:nvSpPr>
          <p:cNvPr id="17" name="Espace réservé du texte 4"/>
          <p:cNvSpPr>
            <a:spLocks noGrp="1"/>
          </p:cNvSpPr>
          <p:nvPr>
            <p:ph type="body" sz="quarter" idx="10"/>
          </p:nvPr>
        </p:nvSpPr>
        <p:spPr>
          <a:xfrm>
            <a:off x="389856" y="1383304"/>
            <a:ext cx="11700000" cy="389512"/>
          </a:xfrm>
        </p:spPr>
        <p:txBody>
          <a:bodyPr/>
          <a:lstStyle/>
          <a:p>
            <a:r>
              <a:rPr lang="it-IT" b="1" dirty="0"/>
              <a:t>Define scenario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772816"/>
            <a:ext cx="9511630" cy="46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468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Example: simplified wind turbine aero-structural MDO</a:t>
            </a:r>
            <a:endParaRPr lang="fr-FR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>
          <a:xfrm>
            <a:off x="227348" y="1104900"/>
            <a:ext cx="11700000" cy="5176653"/>
          </a:xfrm>
        </p:spPr>
        <p:txBody>
          <a:bodyPr/>
          <a:lstStyle/>
          <a:p>
            <a:r>
              <a:rPr lang="it-IT" dirty="0"/>
              <a:t>Run the prototyping:</a:t>
            </a:r>
          </a:p>
          <a:p>
            <a:r>
              <a:rPr lang="it-IT" dirty="0"/>
              <a:t>	&gt;&gt; conda activate gemseo</a:t>
            </a:r>
          </a:p>
          <a:p>
            <a:r>
              <a:rPr lang="it-IT" dirty="0"/>
              <a:t>	&gt;&gt; gemseo-study –x WT_simplified_MOD.xlsx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74" y="2595768"/>
            <a:ext cx="11249148" cy="368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04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02. Use cases: </a:t>
            </a:r>
            <a:r>
              <a:rPr lang="en-US" dirty="0"/>
              <a:t>The </a:t>
            </a:r>
            <a:r>
              <a:rPr lang="en-US" dirty="0" err="1"/>
              <a:t>Sellar</a:t>
            </a:r>
            <a:r>
              <a:rPr lang="en-US" dirty="0"/>
              <a:t> problem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151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/>
        </p:nvSpPr>
        <p:spPr>
          <a:xfrm>
            <a:off x="5575239" y="478039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/>
        </p:nvSpPr>
        <p:spPr>
          <a:xfrm>
            <a:off x="5516145" y="2668775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aphicFrame>
        <p:nvGraphicFramePr>
          <p:cNvPr id="20" name="Object 19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Oval 20">
            <a:extLst>
              <a:ext uri="{FF2B5EF4-FFF2-40B4-BE49-F238E27FC236}">
                <a16:creationId xmlns:a16="http://schemas.microsoft.com/office/drawing/2014/main" id="{4F0142AD-298C-4A60-9F24-035D4F3F07D0}"/>
              </a:ext>
            </a:extLst>
          </p:cNvPr>
          <p:cNvSpPr/>
          <p:nvPr/>
        </p:nvSpPr>
        <p:spPr>
          <a:xfrm>
            <a:off x="5516146" y="711496"/>
            <a:ext cx="1204015" cy="1137595"/>
          </a:xfrm>
          <a:custGeom>
            <a:avLst/>
            <a:gdLst>
              <a:gd name="connsiteX0" fmla="*/ 0 w 3314251"/>
              <a:gd name="connsiteY0" fmla="*/ 1564410 h 3128820"/>
              <a:gd name="connsiteX1" fmla="*/ 1657126 w 3314251"/>
              <a:gd name="connsiteY1" fmla="*/ 0 h 3128820"/>
              <a:gd name="connsiteX2" fmla="*/ 3314252 w 3314251"/>
              <a:gd name="connsiteY2" fmla="*/ 1564410 h 3128820"/>
              <a:gd name="connsiteX3" fmla="*/ 1657126 w 3314251"/>
              <a:gd name="connsiteY3" fmla="*/ 3128820 h 3128820"/>
              <a:gd name="connsiteX4" fmla="*/ 0 w 3314251"/>
              <a:gd name="connsiteY4" fmla="*/ 1564410 h 3128820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5821 h 3130231"/>
              <a:gd name="connsiteX1" fmla="*/ 1657126 w 3314252"/>
              <a:gd name="connsiteY1" fmla="*/ 1411 h 3130231"/>
              <a:gd name="connsiteX2" fmla="*/ 3314252 w 3314252"/>
              <a:gd name="connsiteY2" fmla="*/ 1565821 h 3130231"/>
              <a:gd name="connsiteX3" fmla="*/ 1657126 w 3314252"/>
              <a:gd name="connsiteY3" fmla="*/ 3130231 h 3130231"/>
              <a:gd name="connsiteX4" fmla="*/ 0 w 3314252"/>
              <a:gd name="connsiteY4" fmla="*/ 1565821 h 3130231"/>
              <a:gd name="connsiteX0" fmla="*/ 0 w 3314252"/>
              <a:gd name="connsiteY0" fmla="*/ 1567937 h 3132347"/>
              <a:gd name="connsiteX1" fmla="*/ 1657126 w 3314252"/>
              <a:gd name="connsiteY1" fmla="*/ 3527 h 3132347"/>
              <a:gd name="connsiteX2" fmla="*/ 3314252 w 3314252"/>
              <a:gd name="connsiteY2" fmla="*/ 1567937 h 3132347"/>
              <a:gd name="connsiteX3" fmla="*/ 1657126 w 3314252"/>
              <a:gd name="connsiteY3" fmla="*/ 3132347 h 3132347"/>
              <a:gd name="connsiteX4" fmla="*/ 0 w 3314252"/>
              <a:gd name="connsiteY4" fmla="*/ 1567937 h 3132347"/>
              <a:gd name="connsiteX0" fmla="*/ 0 w 3314252"/>
              <a:gd name="connsiteY0" fmla="*/ 1564505 h 3128915"/>
              <a:gd name="connsiteX1" fmla="*/ 1657126 w 3314252"/>
              <a:gd name="connsiteY1" fmla="*/ 95 h 3128915"/>
              <a:gd name="connsiteX2" fmla="*/ 3314252 w 3314252"/>
              <a:gd name="connsiteY2" fmla="*/ 1564505 h 3128915"/>
              <a:gd name="connsiteX3" fmla="*/ 1657126 w 3314252"/>
              <a:gd name="connsiteY3" fmla="*/ 3128915 h 3128915"/>
              <a:gd name="connsiteX4" fmla="*/ 0 w 3314252"/>
              <a:gd name="connsiteY4" fmla="*/ 1564505 h 3128915"/>
              <a:gd name="connsiteX0" fmla="*/ 0 w 3314252"/>
              <a:gd name="connsiteY0" fmla="*/ 1565503 h 3129913"/>
              <a:gd name="connsiteX1" fmla="*/ 1657126 w 3314252"/>
              <a:gd name="connsiteY1" fmla="*/ 1093 h 3129913"/>
              <a:gd name="connsiteX2" fmla="*/ 3314252 w 3314252"/>
              <a:gd name="connsiteY2" fmla="*/ 1565503 h 3129913"/>
              <a:gd name="connsiteX3" fmla="*/ 1657126 w 3314252"/>
              <a:gd name="connsiteY3" fmla="*/ 3129913 h 3129913"/>
              <a:gd name="connsiteX4" fmla="*/ 0 w 3314252"/>
              <a:gd name="connsiteY4" fmla="*/ 1565503 h 3129913"/>
              <a:gd name="connsiteX0" fmla="*/ 0 w 3314252"/>
              <a:gd name="connsiteY0" fmla="*/ 1564410 h 3128820"/>
              <a:gd name="connsiteX1" fmla="*/ 1657126 w 3314252"/>
              <a:gd name="connsiteY1" fmla="*/ 0 h 3128820"/>
              <a:gd name="connsiteX2" fmla="*/ 3314252 w 3314252"/>
              <a:gd name="connsiteY2" fmla="*/ 1564410 h 3128820"/>
              <a:gd name="connsiteX3" fmla="*/ 1657126 w 3314252"/>
              <a:gd name="connsiteY3" fmla="*/ 3128820 h 3128820"/>
              <a:gd name="connsiteX4" fmla="*/ 0 w 3314252"/>
              <a:gd name="connsiteY4" fmla="*/ 1564410 h 3128820"/>
              <a:gd name="connsiteX0" fmla="*/ 0 w 3314252"/>
              <a:gd name="connsiteY0" fmla="*/ 1564433 h 3128843"/>
              <a:gd name="connsiteX1" fmla="*/ 1657126 w 3314252"/>
              <a:gd name="connsiteY1" fmla="*/ 23 h 3128843"/>
              <a:gd name="connsiteX2" fmla="*/ 3314252 w 3314252"/>
              <a:gd name="connsiteY2" fmla="*/ 1564433 h 3128843"/>
              <a:gd name="connsiteX3" fmla="*/ 1657126 w 3314252"/>
              <a:gd name="connsiteY3" fmla="*/ 3128843 h 3128843"/>
              <a:gd name="connsiteX4" fmla="*/ 0 w 3314252"/>
              <a:gd name="connsiteY4" fmla="*/ 1564433 h 3128843"/>
              <a:gd name="connsiteX0" fmla="*/ 0 w 3314252"/>
              <a:gd name="connsiteY0" fmla="*/ 1564433 h 3129053"/>
              <a:gd name="connsiteX1" fmla="*/ 1657126 w 3314252"/>
              <a:gd name="connsiteY1" fmla="*/ 23 h 3129053"/>
              <a:gd name="connsiteX2" fmla="*/ 3314252 w 3314252"/>
              <a:gd name="connsiteY2" fmla="*/ 1564433 h 3129053"/>
              <a:gd name="connsiteX3" fmla="*/ 1657126 w 3314252"/>
              <a:gd name="connsiteY3" fmla="*/ 3128843 h 3129053"/>
              <a:gd name="connsiteX4" fmla="*/ 0 w 3314252"/>
              <a:gd name="connsiteY4" fmla="*/ 1564433 h 3129053"/>
              <a:gd name="connsiteX0" fmla="*/ 0 w 3314252"/>
              <a:gd name="connsiteY0" fmla="*/ 1564433 h 3131880"/>
              <a:gd name="connsiteX1" fmla="*/ 1657126 w 3314252"/>
              <a:gd name="connsiteY1" fmla="*/ 23 h 3131880"/>
              <a:gd name="connsiteX2" fmla="*/ 3314252 w 3314252"/>
              <a:gd name="connsiteY2" fmla="*/ 1564433 h 3131880"/>
              <a:gd name="connsiteX3" fmla="*/ 1657126 w 3314252"/>
              <a:gd name="connsiteY3" fmla="*/ 3128843 h 3131880"/>
              <a:gd name="connsiteX4" fmla="*/ 0 w 3314252"/>
              <a:gd name="connsiteY4" fmla="*/ 1564433 h 3131880"/>
              <a:gd name="connsiteX0" fmla="*/ 0 w 3314252"/>
              <a:gd name="connsiteY0" fmla="*/ 1564433 h 3131423"/>
              <a:gd name="connsiteX1" fmla="*/ 1657126 w 3314252"/>
              <a:gd name="connsiteY1" fmla="*/ 23 h 3131423"/>
              <a:gd name="connsiteX2" fmla="*/ 3314252 w 3314252"/>
              <a:gd name="connsiteY2" fmla="*/ 1564433 h 3131423"/>
              <a:gd name="connsiteX3" fmla="*/ 1657126 w 3314252"/>
              <a:gd name="connsiteY3" fmla="*/ 3128843 h 3131423"/>
              <a:gd name="connsiteX4" fmla="*/ 0 w 3314252"/>
              <a:gd name="connsiteY4" fmla="*/ 1564433 h 313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14252" h="3131423">
                <a:moveTo>
                  <a:pt x="0" y="1564433"/>
                </a:moveTo>
                <a:cubicBezTo>
                  <a:pt x="0" y="700433"/>
                  <a:pt x="775256" y="19074"/>
                  <a:pt x="1657126" y="23"/>
                </a:cubicBezTo>
                <a:cubicBezTo>
                  <a:pt x="2639009" y="-4740"/>
                  <a:pt x="3314252" y="700433"/>
                  <a:pt x="3314252" y="1564433"/>
                </a:cubicBezTo>
                <a:cubicBezTo>
                  <a:pt x="3314252" y="2428433"/>
                  <a:pt x="2367543" y="3071694"/>
                  <a:pt x="1657126" y="3128843"/>
                </a:cubicBezTo>
                <a:cubicBezTo>
                  <a:pt x="665721" y="3181230"/>
                  <a:pt x="0" y="2428433"/>
                  <a:pt x="0" y="1564433"/>
                </a:cubicBezTo>
                <a:close/>
              </a:path>
            </a:pathLst>
          </a:custGeom>
          <a:solidFill>
            <a:srgbClr val="12A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Agenda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pPr lvl="0"/>
            <a:r>
              <a:rPr lang="en-US" dirty="0"/>
              <a:t>GEMSEO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179388" lvl="1"/>
            <a:r>
              <a:rPr lang="en-US" dirty="0"/>
              <a:t>Definition</a:t>
            </a:r>
          </a:p>
          <a:p>
            <a:pPr marL="179388" lvl="1"/>
            <a:r>
              <a:rPr lang="en-US" dirty="0"/>
              <a:t>Key Concepts &amp; Features</a:t>
            </a:r>
          </a:p>
          <a:p>
            <a:pPr marL="179388" lvl="1"/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31"/>
          </p:nvPr>
        </p:nvSpPr>
        <p:spPr>
          <a:xfrm>
            <a:off x="6981371" y="4888845"/>
            <a:ext cx="4020458" cy="412363"/>
          </a:xfrm>
        </p:spPr>
        <p:txBody>
          <a:bodyPr/>
          <a:lstStyle/>
          <a:p>
            <a:pPr lvl="0"/>
            <a:r>
              <a:rPr lang="en-US" dirty="0"/>
              <a:t>Projects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lvl="0"/>
            <a:r>
              <a:rPr lang="en-US" dirty="0"/>
              <a:t>Use Cases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marL="179388" lvl="1"/>
            <a:r>
              <a:rPr lang="en-US" dirty="0"/>
              <a:t>The </a:t>
            </a:r>
            <a:r>
              <a:rPr lang="en-US" dirty="0" err="1"/>
              <a:t>sellar</a:t>
            </a:r>
            <a:r>
              <a:rPr lang="en-US" dirty="0"/>
              <a:t> problem </a:t>
            </a:r>
          </a:p>
          <a:p>
            <a:pPr marL="179388" lvl="1"/>
            <a:r>
              <a:rPr lang="en-US" dirty="0"/>
              <a:t>Optimal resource allocation</a:t>
            </a:r>
          </a:p>
          <a:p>
            <a:pPr marL="179388" lvl="1"/>
            <a:r>
              <a:rPr lang="en-US" dirty="0"/>
              <a:t>Aerodynamic optimization of airfoils</a:t>
            </a:r>
          </a:p>
          <a:p>
            <a:pPr marL="179388" lvl="1"/>
            <a:endParaRPr lang="en-GB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GB"/>
              <a:t>02</a:t>
            </a:r>
            <a:endParaRPr lang="en-GB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en-GB"/>
              <a:t>03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95889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dirty="0"/>
                  <a:t>Formulation of the sellar problem:</a:t>
                </a:r>
              </a:p>
              <a:p>
                <a:r>
                  <a:rPr lang="it-IT" dirty="0"/>
                  <a:t>	</a:t>
                </a:r>
              </a:p>
              <a:p>
                <a:pPr marL="1077913" lvl="1" indent="-9890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𝑚𝑖𝑛𝑖𝑚𝑖𝑧𝑒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𝑜𝑏𝑗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,2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fr-FR" sz="2000" dirty="0"/>
              </a:p>
              <a:p>
                <a:pPr marL="1077913" lvl="1" indent="-989013">
                  <a:buNone/>
                </a:pPr>
                <a:endParaRPr lang="fr-FR" sz="2000" dirty="0"/>
              </a:p>
              <a:p>
                <a:pPr marL="1077913" lvl="1" indent="-9890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𝑟𝑒𝑠𝑝𝑒𝑐𝑡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: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𝑠h𝑎𝑟𝑒𝑑</m:t>
                          </m:r>
                        </m:sub>
                      </m:sSub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𝑙𝑜𝑐𝑎𝑙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  <a:p>
                <a:pPr marL="1077913" lvl="1" indent="-989013">
                  <a:buNone/>
                </a:pPr>
                <a:endParaRPr lang="it-IT" sz="2000" dirty="0"/>
              </a:p>
              <a:p>
                <a:pPr marL="1077913" lvl="1" indent="-9890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𝑠𝑜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000" dirty="0"/>
              </a:p>
              <a:p>
                <a:pPr marL="1077913" lvl="1" indent="-989013">
                  <a:buNone/>
                </a:pPr>
                <a:endParaRPr lang="it-IT" sz="2000" dirty="0"/>
              </a:p>
              <a:p>
                <a:pPr marL="1077913" lvl="1" indent="-989013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𝑏𝑜𝑢𝑛𝑑𝑎𝑟𝑖𝑒𝑠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: 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−10 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𝑠h𝑎𝑟𝑒𝑑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  <m:r>
                                <a:rPr lang="it-IT" sz="20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𝑠h𝑎𝑟𝑒𝑑</m:t>
                                  </m:r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,2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</m:e>
                            <m:e>
                              <m:r>
                                <a:rPr lang="it-IT" sz="2000" i="1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𝑙𝑜𝑐𝑎𝑙</m:t>
                                  </m:r>
                                </m:sub>
                              </m:sSub>
                              <m:r>
                                <a:rPr lang="it-IT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fr-FR" sz="2000" dirty="0"/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02" t="-2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simple analytical MDO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2305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ce réservé du texte 4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it-IT" dirty="0"/>
                  <a:t>The </a:t>
                </a:r>
                <a:r>
                  <a:rPr lang="it-IT" i="1" dirty="0"/>
                  <a:t>coupling variables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it-IT" dirty="0"/>
                  <a:t> are computed by two </a:t>
                </a:r>
                <a:r>
                  <a:rPr lang="it-IT" i="1" dirty="0"/>
                  <a:t>disciplines</a:t>
                </a:r>
                <a:r>
                  <a:rPr lang="it-IT" dirty="0"/>
                  <a:t> :</a:t>
                </a:r>
              </a:p>
              <a:p>
                <a:endParaRPr lang="it-IT" dirty="0"/>
              </a:p>
              <a:p>
                <a:pPr marL="625475"/>
                <a:r>
                  <a:rPr lang="it-IT" sz="1800" dirty="0"/>
                  <a:t>Discipline 1:</a:t>
                </a:r>
                <a:r>
                  <a:rPr lang="it-IT" dirty="0"/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= </m:t>
                    </m:r>
                    <m:rad>
                      <m:radPr>
                        <m:degHide m:val="on"/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𝑠h𝑎𝑟𝑒𝑑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,1</m:t>
                            </m:r>
                          </m:sub>
                          <m:sup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 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𝑠h𝑎𝑟𝑒𝑑</m:t>
                            </m:r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,2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𝑙𝑜𝑐𝑎𝑙</m:t>
                            </m:r>
                          </m:sub>
                        </m:s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−0.2</m:t>
                        </m:r>
                        <m:sSub>
                          <m:sSub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rad>
                  </m:oMath>
                </a14:m>
                <a:endParaRPr lang="fr-FR" sz="2000" dirty="0"/>
              </a:p>
              <a:p>
                <a:pPr marL="625475"/>
                <a:endParaRPr lang="it-IT" dirty="0"/>
              </a:p>
              <a:p>
                <a:pPr marL="625475"/>
                <a:r>
                  <a:rPr lang="it-IT" sz="1800" dirty="0"/>
                  <a:t>Discipline 2:</a:t>
                </a:r>
                <a:r>
                  <a:rPr lang="it-IT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|"/>
                        <m:endChr m:val="|"/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𝑠h𝑎𝑟𝑒𝑑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,1</m:t>
                        </m:r>
                      </m:sub>
                    </m:sSub>
                    <m:r>
                      <a:rPr lang="it-IT" sz="20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it-I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𝑠h𝑎𝑟𝑒𝑑</m:t>
                        </m:r>
                        <m:r>
                          <a:rPr lang="it-IT" sz="2000" b="0" i="1" smtClean="0">
                            <a:latin typeface="Cambria Math" panose="02040503050406030204" pitchFamily="18" charset="0"/>
                          </a:rPr>
                          <m:t>,2</m:t>
                        </m:r>
                      </m:sub>
                    </m:sSub>
                  </m:oMath>
                </a14:m>
                <a:endParaRPr lang="fr-FR" sz="2000" dirty="0"/>
              </a:p>
              <a:p>
                <a:pPr marL="625475"/>
                <a:endParaRPr lang="it-IT" dirty="0"/>
              </a:p>
              <a:p>
                <a:r>
                  <a:rPr lang="it-IT" dirty="0"/>
                  <a:t>While the </a:t>
                </a:r>
                <a:r>
                  <a:rPr lang="it-IT" i="1" dirty="0"/>
                  <a:t>global constraints </a:t>
                </a:r>
                <a:r>
                  <a:rPr lang="it-IT" dirty="0"/>
                  <a:t>are: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=3.16−</m:t>
                      </m:r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b="0" dirty="0"/>
              </a:p>
              <a:p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−24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Espace réservé du texte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1302" t="-2459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simple analytical MDO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24293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 simple analytical MDO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484785"/>
            <a:ext cx="11089232" cy="373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696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Declare header and packages, initialize the logger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67" y="2420888"/>
            <a:ext cx="7364079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70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Define Discipline 1 (Sellar1)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2236877"/>
            <a:ext cx="7524836" cy="4243658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1688108" y="2305050"/>
            <a:ext cx="1340842" cy="222250"/>
          </a:xfrm>
          <a:prstGeom prst="roundRect">
            <a:avLst/>
          </a:prstGeom>
          <a:noFill/>
          <a:ln w="1905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à coins arrondis 6"/>
          <p:cNvSpPr/>
          <p:nvPr/>
        </p:nvSpPr>
        <p:spPr>
          <a:xfrm>
            <a:off x="6816080" y="748704"/>
            <a:ext cx="4104456" cy="733720"/>
          </a:xfrm>
          <a:prstGeom prst="roundRect">
            <a:avLst/>
          </a:prstGeom>
          <a:noFill/>
          <a:ln w="1905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1600" dirty="0">
                <a:solidFill>
                  <a:schemeClr val="tx1"/>
                </a:solidFill>
              </a:rPr>
              <a:t>A discipline must be a subclass of the &lt;MDODiscipline&gt; class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6" name="Connecteur en angle 5"/>
          <p:cNvCxnSpPr>
            <a:stCxn id="3" idx="3"/>
            <a:endCxn id="7" idx="1"/>
          </p:cNvCxnSpPr>
          <p:nvPr/>
        </p:nvCxnSpPr>
        <p:spPr>
          <a:xfrm flipV="1">
            <a:off x="3028950" y="1115564"/>
            <a:ext cx="3787130" cy="1300611"/>
          </a:xfrm>
          <a:prstGeom prst="bentConnector3">
            <a:avLst/>
          </a:prstGeom>
          <a:ln w="19050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à coins arrondis 11"/>
          <p:cNvSpPr/>
          <p:nvPr/>
        </p:nvSpPr>
        <p:spPr>
          <a:xfrm>
            <a:off x="1017686" y="3028734"/>
            <a:ext cx="6662489" cy="2056449"/>
          </a:xfrm>
          <a:prstGeom prst="roundRect">
            <a:avLst>
              <a:gd name="adj" fmla="val 10206"/>
            </a:avLst>
          </a:prstGeom>
          <a:noFill/>
          <a:ln w="19050">
            <a:solidFill>
              <a:srgbClr val="00C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8245092" y="1728127"/>
            <a:ext cx="3672408" cy="2276078"/>
          </a:xfrm>
          <a:prstGeom prst="roundRect">
            <a:avLst>
              <a:gd name="adj" fmla="val 9535"/>
            </a:avLst>
          </a:prstGeom>
          <a:noFill/>
          <a:ln w="19050">
            <a:solidFill>
              <a:srgbClr val="00C3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Input and output grammars defines the disciplinary inputs and outputs</a:t>
            </a:r>
          </a:p>
          <a:p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Several ways to pass informations (direct naming, external data, dataframes, JSON...)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4" name="Connecteur en angle 13"/>
          <p:cNvCxnSpPr>
            <a:stCxn id="12" idx="3"/>
            <a:endCxn id="13" idx="1"/>
          </p:cNvCxnSpPr>
          <p:nvPr/>
        </p:nvCxnSpPr>
        <p:spPr>
          <a:xfrm flipV="1">
            <a:off x="7680175" y="2866166"/>
            <a:ext cx="564917" cy="1190793"/>
          </a:xfrm>
          <a:prstGeom prst="bentConnector3">
            <a:avLst>
              <a:gd name="adj1" fmla="val 50000"/>
            </a:avLst>
          </a:prstGeom>
          <a:ln w="19050">
            <a:solidFill>
              <a:srgbClr val="00C37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à coins arrondis 29"/>
          <p:cNvSpPr/>
          <p:nvPr/>
        </p:nvSpPr>
        <p:spPr>
          <a:xfrm>
            <a:off x="578694" y="5249177"/>
            <a:ext cx="6597426" cy="1223425"/>
          </a:xfrm>
          <a:prstGeom prst="roundRect">
            <a:avLst>
              <a:gd name="adj" fmla="val 10330"/>
            </a:avLst>
          </a:prstGeom>
          <a:noFill/>
          <a:ln w="19050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>
          <a:xfrm>
            <a:off x="7966458" y="4174252"/>
            <a:ext cx="4104456" cy="2337280"/>
          </a:xfrm>
          <a:prstGeom prst="roundRect">
            <a:avLst>
              <a:gd name="adj" fmla="val 12137"/>
            </a:avLst>
          </a:prstGeom>
          <a:noFill/>
          <a:ln w="19050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A discipline must have a _run method (that overrides the default one in &lt;MDODiscipline&gt;)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The execution of the discipline must be defined 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Often we use a "double" wrapper’</a:t>
            </a:r>
          </a:p>
        </p:txBody>
      </p:sp>
      <p:cxnSp>
        <p:nvCxnSpPr>
          <p:cNvPr id="32" name="Connecteur en angle 31"/>
          <p:cNvCxnSpPr>
            <a:stCxn id="30" idx="3"/>
            <a:endCxn id="31" idx="1"/>
          </p:cNvCxnSpPr>
          <p:nvPr/>
        </p:nvCxnSpPr>
        <p:spPr>
          <a:xfrm flipV="1">
            <a:off x="7176120" y="5342892"/>
            <a:ext cx="790338" cy="517998"/>
          </a:xfrm>
          <a:prstGeom prst="bentConnector3">
            <a:avLst/>
          </a:prstGeom>
          <a:ln w="19050">
            <a:solidFill>
              <a:srgbClr val="80B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053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/>
          <p:nvPr/>
        </p:nvSpPr>
        <p:spPr>
          <a:xfrm>
            <a:off x="2647950" y="2852936"/>
            <a:ext cx="7768530" cy="3024337"/>
          </a:xfrm>
          <a:prstGeom prst="roundRect">
            <a:avLst>
              <a:gd name="adj" fmla="val 10809"/>
            </a:avLst>
          </a:prstGeom>
          <a:solidFill>
            <a:srgbClr val="2B0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400" dirty="0"/>
              <a:t>Discipline wrapper</a:t>
            </a:r>
            <a:endParaRPr lang="fr-FR" sz="1400" dirty="0"/>
          </a:p>
        </p:txBody>
      </p:sp>
      <p:sp>
        <p:nvSpPr>
          <p:cNvPr id="41" name="Rectangle à coins arrondis 40"/>
          <p:cNvSpPr/>
          <p:nvPr/>
        </p:nvSpPr>
        <p:spPr>
          <a:xfrm>
            <a:off x="3431704" y="3284984"/>
            <a:ext cx="6883337" cy="2448272"/>
          </a:xfrm>
          <a:prstGeom prst="roundRect">
            <a:avLst>
              <a:gd name="adj" fmla="val 7081"/>
            </a:avLst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sz="1400" dirty="0"/>
              <a:t>Discipline manager</a:t>
            </a:r>
            <a:endParaRPr lang="fr-FR" sz="140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8603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Separate GEMSEO interface (mainly IO management) and discipline management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Useful when many IO have to be managed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«double» wrapper</a:t>
            </a:r>
            <a:endParaRPr lang="fr-FR" dirty="0"/>
          </a:p>
        </p:txBody>
      </p:sp>
      <p:sp>
        <p:nvSpPr>
          <p:cNvPr id="27" name="Forme libre 26"/>
          <p:cNvSpPr/>
          <p:nvPr/>
        </p:nvSpPr>
        <p:spPr>
          <a:xfrm rot="10800000">
            <a:off x="911423" y="2819003"/>
            <a:ext cx="1117889" cy="3593670"/>
          </a:xfrm>
          <a:custGeom>
            <a:avLst/>
            <a:gdLst>
              <a:gd name="connsiteX0" fmla="*/ 1224136 w 1224136"/>
              <a:gd name="connsiteY0" fmla="*/ 4148233 h 4148233"/>
              <a:gd name="connsiteX1" fmla="*/ 0 w 1224136"/>
              <a:gd name="connsiteY1" fmla="*/ 4148233 h 4148233"/>
              <a:gd name="connsiteX2" fmla="*/ 0 w 1224136"/>
              <a:gd name="connsiteY2" fmla="*/ 1051889 h 4148233"/>
              <a:gd name="connsiteX3" fmla="*/ 610096 w 1224136"/>
              <a:gd name="connsiteY3" fmla="*/ 0 h 4148233"/>
              <a:gd name="connsiteX4" fmla="*/ 1220192 w 1224136"/>
              <a:gd name="connsiteY4" fmla="*/ 1051889 h 4148233"/>
              <a:gd name="connsiteX5" fmla="*/ 1224136 w 1224136"/>
              <a:gd name="connsiteY5" fmla="*/ 1051889 h 4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136" h="4148233">
                <a:moveTo>
                  <a:pt x="1224136" y="4148233"/>
                </a:moveTo>
                <a:lnTo>
                  <a:pt x="0" y="4148233"/>
                </a:lnTo>
                <a:lnTo>
                  <a:pt x="0" y="1051889"/>
                </a:lnTo>
                <a:lnTo>
                  <a:pt x="610096" y="0"/>
                </a:lnTo>
                <a:lnTo>
                  <a:pt x="1220192" y="1051889"/>
                </a:lnTo>
                <a:lnTo>
                  <a:pt x="1224136" y="1051889"/>
                </a:lnTo>
                <a:close/>
              </a:path>
            </a:pathLst>
          </a:custGeom>
          <a:solidFill>
            <a:srgbClr val="CB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/>
          <p:cNvGrpSpPr/>
          <p:nvPr/>
        </p:nvGrpSpPr>
        <p:grpSpPr>
          <a:xfrm>
            <a:off x="3071664" y="3645024"/>
            <a:ext cx="6624737" cy="1325076"/>
            <a:chOff x="1795327" y="1980265"/>
            <a:chExt cx="6624737" cy="1325076"/>
          </a:xfrm>
        </p:grpSpPr>
        <p:grpSp>
          <p:nvGrpSpPr>
            <p:cNvPr id="29" name="Groupe 28"/>
            <p:cNvGrpSpPr/>
            <p:nvPr/>
          </p:nvGrpSpPr>
          <p:grpSpPr>
            <a:xfrm>
              <a:off x="4308284" y="1980265"/>
              <a:ext cx="3962909" cy="1325076"/>
              <a:chOff x="1768284" y="799165"/>
              <a:chExt cx="3962909" cy="1325076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Discipline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kern="0" dirty="0">
                    <a:solidFill>
                      <a:srgbClr val="FFFFFF"/>
                    </a:solidFill>
                    <a:latin typeface="Arial"/>
                  </a:rPr>
                  <a:t>Model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1" name="Connecteur en angle 50"/>
              <p:cNvCxnSpPr>
                <a:stCxn id="49" idx="2"/>
                <a:endCxn id="50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</p:grpSp>
        <p:grpSp>
          <p:nvGrpSpPr>
            <p:cNvPr id="30" name="Groupe 29"/>
            <p:cNvGrpSpPr/>
            <p:nvPr/>
          </p:nvGrpSpPr>
          <p:grpSpPr>
            <a:xfrm>
              <a:off x="1795327" y="2003717"/>
              <a:ext cx="2512957" cy="215444"/>
              <a:chOff x="1795327" y="2272578"/>
              <a:chExt cx="2512957" cy="215444"/>
            </a:xfrm>
          </p:grpSpPr>
          <p:cxnSp>
            <p:nvCxnSpPr>
              <p:cNvPr id="46" name="Connecteur droit avec flèche 45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8" name="ZoneTexte 47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1795327" y="2268206"/>
              <a:ext cx="2512957" cy="215444"/>
              <a:chOff x="1795327" y="2272578"/>
              <a:chExt cx="2512957" cy="215444"/>
            </a:xfrm>
          </p:grpSpPr>
          <p:cxnSp>
            <p:nvCxnSpPr>
              <p:cNvPr id="43" name="Connecteur droit avec flèche 42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4" name="ZoneTexte 43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2" name="Groupe 31"/>
            <p:cNvGrpSpPr/>
            <p:nvPr/>
          </p:nvGrpSpPr>
          <p:grpSpPr>
            <a:xfrm>
              <a:off x="1795327" y="2541717"/>
              <a:ext cx="2512957" cy="215444"/>
              <a:chOff x="1795327" y="2272578"/>
              <a:chExt cx="2512957" cy="215444"/>
            </a:xfrm>
          </p:grpSpPr>
          <p:cxnSp>
            <p:nvCxnSpPr>
              <p:cNvPr id="40" name="Connecteur droit avec flèche 39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2" name="ZoneTexte 41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3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6828945" y="2126828"/>
              <a:ext cx="1519111" cy="215444"/>
              <a:chOff x="8220738" y="2154912"/>
              <a:chExt cx="1519111" cy="215444"/>
            </a:xfrm>
          </p:grpSpPr>
          <p:cxnSp>
            <p:nvCxnSpPr>
              <p:cNvPr id="38" name="Connecteur droit avec flèche 37"/>
              <p:cNvCxnSpPr/>
              <p:nvPr/>
            </p:nvCxnSpPr>
            <p:spPr>
              <a:xfrm>
                <a:off x="8220738" y="2278023"/>
                <a:ext cx="66618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39" name="ZoneTexte 38"/>
              <p:cNvSpPr txBox="1"/>
              <p:nvPr/>
            </p:nvSpPr>
            <p:spPr>
              <a:xfrm>
                <a:off x="8947761" y="2154912"/>
                <a:ext cx="79208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6828945" y="2433995"/>
              <a:ext cx="1591119" cy="215444"/>
              <a:chOff x="8220738" y="2163511"/>
              <a:chExt cx="1591119" cy="215444"/>
            </a:xfrm>
          </p:grpSpPr>
          <p:cxnSp>
            <p:nvCxnSpPr>
              <p:cNvPr id="36" name="Connecteur droit avec flèche 35"/>
              <p:cNvCxnSpPr/>
              <p:nvPr/>
            </p:nvCxnSpPr>
            <p:spPr>
              <a:xfrm>
                <a:off x="8220738" y="2278023"/>
                <a:ext cx="67041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37" name="ZoneTexte 36"/>
              <p:cNvSpPr txBox="1"/>
              <p:nvPr/>
            </p:nvSpPr>
            <p:spPr>
              <a:xfrm>
                <a:off x="8947761" y="2163511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cxnSp>
        <p:nvCxnSpPr>
          <p:cNvPr id="8" name="Connecteur droit avec flèche 7"/>
          <p:cNvCxnSpPr/>
          <p:nvPr/>
        </p:nvCxnSpPr>
        <p:spPr>
          <a:xfrm>
            <a:off x="1470368" y="2560273"/>
            <a:ext cx="0" cy="4104456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9" name="ZoneTexte 8"/>
          <p:cNvSpPr txBox="1"/>
          <p:nvPr/>
        </p:nvSpPr>
        <p:spPr>
          <a:xfrm rot="16200000">
            <a:off x="488785" y="4039522"/>
            <a:ext cx="14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GEMSEO</a:t>
            </a:r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2539020" y="3658874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endCxn id="16" idx="2"/>
          </p:cNvCxnSpPr>
          <p:nvPr/>
        </p:nvCxnSpPr>
        <p:spPr>
          <a:xfrm>
            <a:off x="1463040" y="3766886"/>
            <a:ext cx="1075980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61" name="Connecteur en angle 60"/>
          <p:cNvCxnSpPr>
            <a:stCxn id="16" idx="6"/>
          </p:cNvCxnSpPr>
          <p:nvPr/>
        </p:nvCxnSpPr>
        <p:spPr>
          <a:xfrm>
            <a:off x="2756879" y="3766886"/>
            <a:ext cx="1006554" cy="275616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grpSp>
        <p:nvGrpSpPr>
          <p:cNvPr id="76" name="Groupe 75"/>
          <p:cNvGrpSpPr/>
          <p:nvPr/>
        </p:nvGrpSpPr>
        <p:grpSpPr>
          <a:xfrm>
            <a:off x="1473824" y="4221088"/>
            <a:ext cx="2317920" cy="216024"/>
            <a:chOff x="1473824" y="3827046"/>
            <a:chExt cx="2317920" cy="216024"/>
          </a:xfrm>
        </p:grpSpPr>
        <p:sp>
          <p:nvSpPr>
            <p:cNvPr id="81" name="Ellipse 80"/>
            <p:cNvSpPr/>
            <p:nvPr/>
          </p:nvSpPr>
          <p:spPr>
            <a:xfrm>
              <a:off x="2549804" y="3827046"/>
              <a:ext cx="217859" cy="2160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3" name="Connecteur droit avec flèche 82"/>
            <p:cNvCxnSpPr>
              <a:endCxn id="81" idx="2"/>
            </p:cNvCxnSpPr>
            <p:nvPr/>
          </p:nvCxnSpPr>
          <p:spPr>
            <a:xfrm>
              <a:off x="1473824" y="3935058"/>
              <a:ext cx="107598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85" name="Connecteur droit avec flèche 84"/>
            <p:cNvCxnSpPr>
              <a:stCxn id="81" idx="6"/>
            </p:cNvCxnSpPr>
            <p:nvPr/>
          </p:nvCxnSpPr>
          <p:spPr>
            <a:xfrm>
              <a:off x="2767663" y="3935058"/>
              <a:ext cx="1024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</p:grpSp>
      <p:sp>
        <p:nvSpPr>
          <p:cNvPr id="89" name="Ellipse 88"/>
          <p:cNvSpPr/>
          <p:nvPr/>
        </p:nvSpPr>
        <p:spPr>
          <a:xfrm>
            <a:off x="2539019" y="5311369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en angle 92"/>
          <p:cNvCxnSpPr>
            <a:endCxn id="89" idx="6"/>
          </p:cNvCxnSpPr>
          <p:nvPr/>
        </p:nvCxnSpPr>
        <p:spPr>
          <a:xfrm rot="10800000" flipV="1">
            <a:off x="2756879" y="4206475"/>
            <a:ext cx="6939523" cy="1212905"/>
          </a:xfrm>
          <a:prstGeom prst="bentConnector3">
            <a:avLst>
              <a:gd name="adj1" fmla="val -6313"/>
            </a:avLst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96" name="Connecteur droit avec flèche 95"/>
          <p:cNvCxnSpPr>
            <a:stCxn id="89" idx="2"/>
          </p:cNvCxnSpPr>
          <p:nvPr/>
        </p:nvCxnSpPr>
        <p:spPr>
          <a:xfrm flipH="1">
            <a:off x="1470368" y="5419381"/>
            <a:ext cx="1068651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97" name="ZoneTexte 96"/>
          <p:cNvSpPr txBox="1"/>
          <p:nvPr/>
        </p:nvSpPr>
        <p:spPr>
          <a:xfrm>
            <a:off x="1543186" y="3515839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>
                <a:solidFill>
                  <a:srgbClr val="CB2980"/>
                </a:solidFill>
              </a:rPr>
              <a:t>Var 141</a:t>
            </a:r>
            <a:endParaRPr lang="fr-FR" sz="1400" dirty="0">
              <a:solidFill>
                <a:srgbClr val="CB2980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1546272" y="407805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>
                <a:solidFill>
                  <a:srgbClr val="CB2980"/>
                </a:solidFill>
              </a:rPr>
              <a:t>Var 217</a:t>
            </a:r>
            <a:endParaRPr lang="fr-FR" sz="1400" dirty="0">
              <a:solidFill>
                <a:srgbClr val="CB298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1653870" y="516833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>
                <a:solidFill>
                  <a:srgbClr val="CB2980"/>
                </a:solidFill>
              </a:rPr>
              <a:t>Var 38</a:t>
            </a:r>
            <a:endParaRPr lang="fr-FR" sz="1400" dirty="0">
              <a:solidFill>
                <a:srgbClr val="CB29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648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it-IT" dirty="0"/>
              <a:t>Define Discipline 2 (Sellar2)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25" y="2242953"/>
            <a:ext cx="7658100" cy="4038600"/>
          </a:xfrm>
          <a:prstGeom prst="rect">
            <a:avLst/>
          </a:prstGeom>
        </p:spPr>
      </p:pic>
      <p:sp>
        <p:nvSpPr>
          <p:cNvPr id="15" name="Rectangle à coins arrondis 14"/>
          <p:cNvSpPr/>
          <p:nvPr/>
        </p:nvSpPr>
        <p:spPr>
          <a:xfrm>
            <a:off x="2692110" y="5721350"/>
            <a:ext cx="2057689" cy="245487"/>
          </a:xfrm>
          <a:prstGeom prst="roundRect">
            <a:avLst/>
          </a:prstGeom>
          <a:noFill/>
          <a:ln w="1905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Rectangle à coins arrondis 15"/>
          <p:cNvSpPr/>
          <p:nvPr/>
        </p:nvSpPr>
        <p:spPr>
          <a:xfrm>
            <a:off x="8040216" y="1165640"/>
            <a:ext cx="4104456" cy="1687295"/>
          </a:xfrm>
          <a:prstGeom prst="roundRect">
            <a:avLst/>
          </a:prstGeom>
          <a:noFill/>
          <a:ln w="19050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This method allows to retrieve the disciplinary inputs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These can be default values or supplied by GEMSEO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17" name="Connecteur en angle 16"/>
          <p:cNvCxnSpPr>
            <a:stCxn id="15" idx="3"/>
            <a:endCxn id="16" idx="1"/>
          </p:cNvCxnSpPr>
          <p:nvPr/>
        </p:nvCxnSpPr>
        <p:spPr>
          <a:xfrm flipV="1">
            <a:off x="4749799" y="2009288"/>
            <a:ext cx="3290417" cy="3834806"/>
          </a:xfrm>
          <a:prstGeom prst="bentConnector3">
            <a:avLst/>
          </a:prstGeom>
          <a:ln w="19050">
            <a:solidFill>
              <a:srgbClr val="CB29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à coins arrondis 21"/>
          <p:cNvSpPr/>
          <p:nvPr/>
        </p:nvSpPr>
        <p:spPr>
          <a:xfrm>
            <a:off x="1122321" y="5995162"/>
            <a:ext cx="1760579" cy="245487"/>
          </a:xfrm>
          <a:prstGeom prst="roundRect">
            <a:avLst/>
          </a:prstGeom>
          <a:noFill/>
          <a:ln w="19050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 à coins arrondis 22"/>
          <p:cNvSpPr/>
          <p:nvPr/>
        </p:nvSpPr>
        <p:spPr>
          <a:xfrm>
            <a:off x="8039345" y="3046871"/>
            <a:ext cx="4104456" cy="1318233"/>
          </a:xfrm>
          <a:prstGeom prst="roundRect">
            <a:avLst/>
          </a:prstGeom>
          <a:noFill/>
          <a:ln w="19050">
            <a:solidFill>
              <a:srgbClr val="80B8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600" dirty="0">
                <a:solidFill>
                  <a:schemeClr val="tx1"/>
                </a:solidFill>
              </a:rPr>
              <a:t>To make output available to GEMSEO, they must be stored in </a:t>
            </a:r>
            <a:r>
              <a:rPr lang="it-IT" sz="1600" dirty="0">
                <a:solidFill>
                  <a:srgbClr val="00C37B"/>
                </a:solidFill>
              </a:rPr>
              <a:t>self</a:t>
            </a:r>
            <a:r>
              <a:rPr lang="it-IT" sz="1600" dirty="0">
                <a:solidFill>
                  <a:schemeClr val="tx1"/>
                </a:solidFill>
              </a:rPr>
              <a:t>.local_data</a:t>
            </a:r>
            <a:endParaRPr lang="fr-FR" sz="1600" dirty="0">
              <a:solidFill>
                <a:schemeClr val="tx1"/>
              </a:solidFill>
            </a:endParaRPr>
          </a:p>
        </p:txBody>
      </p:sp>
      <p:cxnSp>
        <p:nvCxnSpPr>
          <p:cNvPr id="24" name="Connecteur en angle 23"/>
          <p:cNvCxnSpPr>
            <a:stCxn id="22" idx="3"/>
            <a:endCxn id="23" idx="1"/>
          </p:cNvCxnSpPr>
          <p:nvPr/>
        </p:nvCxnSpPr>
        <p:spPr>
          <a:xfrm flipV="1">
            <a:off x="2882900" y="3705988"/>
            <a:ext cx="5156445" cy="2411918"/>
          </a:xfrm>
          <a:prstGeom prst="bentConnector3">
            <a:avLst>
              <a:gd name="adj1" fmla="val 83660"/>
            </a:avLst>
          </a:prstGeom>
          <a:ln w="19050">
            <a:solidFill>
              <a:srgbClr val="80B8D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à coins arrondis 32"/>
          <p:cNvSpPr/>
          <p:nvPr/>
        </p:nvSpPr>
        <p:spPr>
          <a:xfrm>
            <a:off x="8004097" y="4881496"/>
            <a:ext cx="4104456" cy="1318233"/>
          </a:xfrm>
          <a:prstGeom prst="roundRect">
            <a:avLst/>
          </a:prstGeom>
          <a:solidFill>
            <a:srgbClr val="0020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WARNING:</a:t>
            </a:r>
          </a:p>
          <a:p>
            <a:pPr algn="ctr"/>
            <a:endParaRPr lang="it-IT" sz="1600" dirty="0">
              <a:solidFill>
                <a:schemeClr val="bg1"/>
              </a:solidFill>
            </a:endParaRPr>
          </a:p>
          <a:p>
            <a:pPr algn="ctr"/>
            <a:r>
              <a:rPr lang="it-IT" sz="1600" dirty="0">
                <a:solidFill>
                  <a:schemeClr val="bg1"/>
                </a:solidFill>
              </a:rPr>
              <a:t>GEMSEO requires inputs and outputs to be defined as arrays</a:t>
            </a:r>
            <a:endParaRPr lang="fr-FR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28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4140460" cy="4466201"/>
          </a:xfrm>
        </p:spPr>
        <p:txBody>
          <a:bodyPr/>
          <a:lstStyle/>
          <a:p>
            <a:r>
              <a:rPr lang="it-IT" dirty="0"/>
              <a:t>Define Discipline </a:t>
            </a:r>
            <a:r>
              <a:rPr lang="it-IT" i="1" dirty="0"/>
              <a:t>obj </a:t>
            </a:r>
            <a:r>
              <a:rPr lang="it-IT" dirty="0"/>
              <a:t>(SellarSystem)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5800" y="1340768"/>
            <a:ext cx="7596419" cy="484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0151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1300" cy="4466201"/>
          </a:xfrm>
        </p:spPr>
        <p:txBody>
          <a:bodyPr/>
          <a:lstStyle/>
          <a:p>
            <a:r>
              <a:rPr lang="it-IT" dirty="0"/>
              <a:t>Create the scenario and optimization settings 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73" y="2348880"/>
            <a:ext cx="5838825" cy="30480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2996952"/>
            <a:ext cx="8210550" cy="1914525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73" y="5445224"/>
            <a:ext cx="4352925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63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 in GEMSEO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quarter" idx="10"/>
          </p:nvPr>
        </p:nvSpPr>
        <p:spPr>
          <a:xfrm>
            <a:off x="227348" y="1815352"/>
            <a:ext cx="11701300" cy="4466201"/>
          </a:xfrm>
        </p:spPr>
        <p:txBody>
          <a:bodyPr/>
          <a:lstStyle/>
          <a:p>
            <a:r>
              <a:rPr lang="it-IT" dirty="0"/>
              <a:t>Create the scenario and optimization settings 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48" y="2348880"/>
            <a:ext cx="7038975" cy="32385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48" y="3025283"/>
            <a:ext cx="6905625" cy="36195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8" y="3767464"/>
            <a:ext cx="6962775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858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01. </a:t>
            </a:r>
            <a:r>
              <a:rPr lang="en-US" dirty="0"/>
              <a:t>GEMSEO</a:t>
            </a:r>
            <a:endParaRPr lang="en-GB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30727075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 in GEMSEO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680" y="1484784"/>
            <a:ext cx="5618013" cy="496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4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The sellar problem in GEMSEO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536" y="1268760"/>
            <a:ext cx="8188994" cy="509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7486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02. Use cases: </a:t>
            </a:r>
            <a:r>
              <a:rPr lang="en-US" dirty="0"/>
              <a:t>Fuselage optimization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14351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02. </a:t>
            </a:r>
            <a:r>
              <a:rPr lang="en-US" sz="2700" dirty="0"/>
              <a:t>Use Case: Problem Definition </a:t>
            </a:r>
            <a:r>
              <a:rPr lang="en-US" sz="1800" dirty="0"/>
              <a:t>(1/3)</a:t>
            </a:r>
            <a:endParaRPr lang="en-GB" sz="2700" dirty="0"/>
          </a:p>
        </p:txBody>
      </p:sp>
      <p:grpSp>
        <p:nvGrpSpPr>
          <p:cNvPr id="70" name="Group 69"/>
          <p:cNvGrpSpPr/>
          <p:nvPr/>
        </p:nvGrpSpPr>
        <p:grpSpPr>
          <a:xfrm>
            <a:off x="1040039" y="2706517"/>
            <a:ext cx="5000606" cy="850958"/>
            <a:chOff x="1040039" y="2706517"/>
            <a:chExt cx="5000606" cy="85095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62483" y="2724533"/>
              <a:ext cx="541927" cy="832942"/>
            </a:xfrm>
            <a:prstGeom prst="rect">
              <a:avLst/>
            </a:prstGeom>
            <a:no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62723" y="2706517"/>
              <a:ext cx="541927" cy="832942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278885" y="2724533"/>
              <a:ext cx="541927" cy="832942"/>
            </a:xfrm>
            <a:prstGeom prst="rect">
              <a:avLst/>
            </a:prstGeom>
          </p:spPr>
        </p:pic>
        <p:cxnSp>
          <p:nvCxnSpPr>
            <p:cNvPr id="8" name="Straight Connector 7"/>
            <p:cNvCxnSpPr/>
            <p:nvPr/>
          </p:nvCxnSpPr>
          <p:spPr>
            <a:xfrm>
              <a:off x="1040039" y="3551040"/>
              <a:ext cx="5000606" cy="0"/>
            </a:xfrm>
            <a:prstGeom prst="line">
              <a:avLst/>
            </a:prstGeom>
            <a:noFill/>
            <a:ln w="762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99117" y="2706517"/>
              <a:ext cx="541927" cy="832942"/>
            </a:xfrm>
            <a:prstGeom prst="rect">
              <a:avLst/>
            </a:prstGeom>
            <a:noFill/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027803" y="2716707"/>
              <a:ext cx="541927" cy="832942"/>
            </a:xfrm>
            <a:prstGeom prst="rect">
              <a:avLst/>
            </a:prstGeom>
            <a:noFill/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29280" y="2724533"/>
              <a:ext cx="541927" cy="832942"/>
            </a:xfrm>
            <a:prstGeom prst="rect">
              <a:avLst/>
            </a:prstGeom>
            <a:no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539591" y="2715718"/>
              <a:ext cx="541927" cy="832942"/>
            </a:xfrm>
            <a:prstGeom prst="rect">
              <a:avLst/>
            </a:prstGeom>
            <a:noFill/>
          </p:spPr>
        </p:pic>
      </p:grpSp>
      <p:cxnSp>
        <p:nvCxnSpPr>
          <p:cNvPr id="14" name="Straight Connector 13"/>
          <p:cNvCxnSpPr/>
          <p:nvPr/>
        </p:nvCxnSpPr>
        <p:spPr>
          <a:xfrm flipV="1">
            <a:off x="2089524" y="4516288"/>
            <a:ext cx="0" cy="127811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cxnSp>
        <p:nvCxnSpPr>
          <p:cNvPr id="15" name="Straight Connector 14"/>
          <p:cNvCxnSpPr/>
          <p:nvPr/>
        </p:nvCxnSpPr>
        <p:spPr>
          <a:xfrm flipV="1">
            <a:off x="5016079" y="4516287"/>
            <a:ext cx="0" cy="127811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grpSp>
        <p:nvGrpSpPr>
          <p:cNvPr id="18" name="Group 17"/>
          <p:cNvGrpSpPr/>
          <p:nvPr/>
        </p:nvGrpSpPr>
        <p:grpSpPr>
          <a:xfrm>
            <a:off x="1002278" y="1702657"/>
            <a:ext cx="5098982" cy="4499402"/>
            <a:chOff x="621922" y="1132120"/>
            <a:chExt cx="3875571" cy="3419850"/>
          </a:xfrm>
        </p:grpSpPr>
        <p:sp>
          <p:nvSpPr>
            <p:cNvPr id="19" name="Freeform 18"/>
            <p:cNvSpPr/>
            <p:nvPr/>
          </p:nvSpPr>
          <p:spPr>
            <a:xfrm>
              <a:off x="1448302" y="1132120"/>
              <a:ext cx="2222809" cy="3419850"/>
            </a:xfrm>
            <a:custGeom>
              <a:avLst/>
              <a:gdLst>
                <a:gd name="connsiteX0" fmla="*/ 1106 w 2222809"/>
                <a:gd name="connsiteY0" fmla="*/ 3110096 h 3419850"/>
                <a:gd name="connsiteX1" fmla="*/ 2221702 w 2222809"/>
                <a:gd name="connsiteY1" fmla="*/ 3110096 h 3419850"/>
                <a:gd name="connsiteX2" fmla="*/ 2194839 w 2222809"/>
                <a:gd name="connsiteY2" fmla="*/ 3127822 h 3419850"/>
                <a:gd name="connsiteX3" fmla="*/ 1111404 w 2222809"/>
                <a:gd name="connsiteY3" fmla="*/ 3419850 h 3419850"/>
                <a:gd name="connsiteX4" fmla="*/ 27970 w 2222809"/>
                <a:gd name="connsiteY4" fmla="*/ 3127822 h 3419850"/>
                <a:gd name="connsiteX5" fmla="*/ 1111404 w 2222809"/>
                <a:gd name="connsiteY5" fmla="*/ 0 h 3419850"/>
                <a:gd name="connsiteX6" fmla="*/ 2194839 w 2222809"/>
                <a:gd name="connsiteY6" fmla="*/ 292028 h 3419850"/>
                <a:gd name="connsiteX7" fmla="*/ 2222809 w 2222809"/>
                <a:gd name="connsiteY7" fmla="*/ 310484 h 3419850"/>
                <a:gd name="connsiteX8" fmla="*/ 0 w 2222809"/>
                <a:gd name="connsiteY8" fmla="*/ 310484 h 3419850"/>
                <a:gd name="connsiteX9" fmla="*/ 27970 w 2222809"/>
                <a:gd name="connsiteY9" fmla="*/ 292028 h 3419850"/>
                <a:gd name="connsiteX10" fmla="*/ 1111404 w 2222809"/>
                <a:gd name="connsiteY10" fmla="*/ 0 h 3419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2809" h="3419850">
                  <a:moveTo>
                    <a:pt x="1106" y="3110096"/>
                  </a:moveTo>
                  <a:lnTo>
                    <a:pt x="2221702" y="3110096"/>
                  </a:lnTo>
                  <a:lnTo>
                    <a:pt x="2194839" y="3127822"/>
                  </a:lnTo>
                  <a:cubicBezTo>
                    <a:pt x="1885566" y="3312194"/>
                    <a:pt x="1512733" y="3419850"/>
                    <a:pt x="1111404" y="3419850"/>
                  </a:cubicBezTo>
                  <a:cubicBezTo>
                    <a:pt x="710076" y="3419850"/>
                    <a:pt x="337242" y="3312194"/>
                    <a:pt x="27970" y="3127822"/>
                  </a:cubicBezTo>
                  <a:close/>
                  <a:moveTo>
                    <a:pt x="1111404" y="0"/>
                  </a:moveTo>
                  <a:cubicBezTo>
                    <a:pt x="1512733" y="0"/>
                    <a:pt x="1885566" y="107657"/>
                    <a:pt x="2194839" y="292028"/>
                  </a:cubicBezTo>
                  <a:lnTo>
                    <a:pt x="2222809" y="310484"/>
                  </a:lnTo>
                  <a:lnTo>
                    <a:pt x="0" y="310484"/>
                  </a:lnTo>
                  <a:lnTo>
                    <a:pt x="27970" y="292028"/>
                  </a:lnTo>
                  <a:cubicBezTo>
                    <a:pt x="337242" y="107657"/>
                    <a:pt x="710076" y="0"/>
                    <a:pt x="1111404" y="0"/>
                  </a:cubicBezTo>
                  <a:close/>
                </a:path>
              </a:pathLst>
            </a:custGeom>
            <a:solidFill>
              <a:srgbClr val="448FAD"/>
            </a:solidFill>
            <a:ln w="254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621922" y="1132121"/>
              <a:ext cx="3875571" cy="3419849"/>
            </a:xfrm>
            <a:prstGeom prst="ellipse">
              <a:avLst/>
            </a:prstGeom>
            <a:noFill/>
            <a:ln w="254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pic>
        <p:nvPicPr>
          <p:cNvPr id="27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35" y="5223215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48" y="5216770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50" y="5216770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44" y="5219102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5803562" y="1484784"/>
            <a:ext cx="5253563" cy="445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GB" sz="1600" b="1" dirty="0">
                <a:solidFill>
                  <a:srgbClr val="464B69"/>
                </a:solidFill>
                <a:latin typeface="Arial"/>
              </a:rPr>
              <a:t>Airplane fuselage section arrangement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102087" y="2169776"/>
            <a:ext cx="28765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GB" sz="2000" dirty="0">
                <a:solidFill>
                  <a:srgbClr val="464B69"/>
                </a:solidFill>
                <a:latin typeface="Arial"/>
              </a:rPr>
              <a:t>Cabin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040829" y="4652592"/>
            <a:ext cx="2948043" cy="526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GB" sz="2000" dirty="0">
                <a:solidFill>
                  <a:srgbClr val="464B69"/>
                </a:solidFill>
                <a:latin typeface="Arial"/>
              </a:rPr>
              <a:t>Cargo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561196" y="3234801"/>
            <a:ext cx="4744000" cy="404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buFont typeface="Wingdings" pitchFamily="2" charset="2"/>
              <a:buChar char="q"/>
            </a:pPr>
            <a:r>
              <a:rPr lang="en-GB" sz="1400" dirty="0">
                <a:solidFill>
                  <a:srgbClr val="464B69"/>
                </a:solidFill>
                <a:latin typeface="Arial"/>
              </a:rPr>
              <a:t>How is </a:t>
            </a:r>
            <a:r>
              <a:rPr lang="en-GB" sz="1400" dirty="0">
                <a:solidFill>
                  <a:srgbClr val="00B050"/>
                </a:solidFill>
                <a:latin typeface="Arial"/>
              </a:rPr>
              <a:t>revenue</a:t>
            </a:r>
            <a:r>
              <a:rPr lang="en-GB" sz="1400" dirty="0">
                <a:solidFill>
                  <a:srgbClr val="464B69"/>
                </a:solidFill>
                <a:latin typeface="Arial"/>
              </a:rPr>
              <a:t> obtained?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542102" y="2101019"/>
            <a:ext cx="4744000" cy="971840"/>
            <a:chOff x="4944343" y="1260248"/>
            <a:chExt cx="3605761" cy="738664"/>
          </a:xfrm>
        </p:grpSpPr>
        <p:sp>
          <p:nvSpPr>
            <p:cNvPr id="46" name="TextBox 45"/>
            <p:cNvSpPr txBox="1"/>
            <p:nvPr/>
          </p:nvSpPr>
          <p:spPr>
            <a:xfrm>
              <a:off x="4944343" y="1260248"/>
              <a:ext cx="360576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lvl="1" indent="-285750" algn="just">
                <a:buFont typeface="Wingdings" pitchFamily="2" charset="2"/>
                <a:buChar char="q"/>
              </a:pPr>
              <a:r>
                <a:rPr lang="en-GB" sz="1400" dirty="0">
                  <a:solidFill>
                    <a:srgbClr val="464B69"/>
                  </a:solidFill>
                  <a:latin typeface="Arial"/>
                </a:rPr>
                <a:t>Objective?</a:t>
              </a:r>
            </a:p>
            <a:p>
              <a:pPr marL="457200" lvl="2" algn="just"/>
              <a:endParaRPr lang="en-GB" sz="1400" dirty="0">
                <a:solidFill>
                  <a:srgbClr val="464B69"/>
                </a:solidFill>
                <a:latin typeface="Arial"/>
              </a:endParaRPr>
            </a:p>
            <a:p>
              <a:pPr marL="457200" lvl="2" algn="just"/>
              <a:r>
                <a:rPr lang="en-GB" sz="1400" dirty="0">
                  <a:solidFill>
                    <a:srgbClr val="464B69"/>
                  </a:solidFill>
                  <a:latin typeface="Arial"/>
                </a:rPr>
                <a:t>Maximise </a:t>
              </a:r>
              <a:r>
                <a:rPr lang="en-GB" sz="1400" dirty="0">
                  <a:solidFill>
                    <a:srgbClr val="00B050"/>
                  </a:solidFill>
                  <a:latin typeface="Arial"/>
                </a:rPr>
                <a:t>revenue </a:t>
              </a:r>
            </a:p>
          </p:txBody>
        </p:sp>
        <p:pic>
          <p:nvPicPr>
            <p:cNvPr id="47" name="Picture 12" descr="Resultat d'imatges per a &quot;dollar png&quot;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95915" y="1418888"/>
              <a:ext cx="574676" cy="48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8" name="Straight Connector 47"/>
          <p:cNvCxnSpPr/>
          <p:nvPr/>
        </p:nvCxnSpPr>
        <p:spPr>
          <a:xfrm flipV="1">
            <a:off x="2089524" y="3557475"/>
            <a:ext cx="0" cy="1278111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3708" y="3666344"/>
            <a:ext cx="541927" cy="832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51907" y="3671929"/>
            <a:ext cx="541927" cy="83294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1085567" y="4504994"/>
            <a:ext cx="4928052" cy="0"/>
          </a:xfrm>
          <a:prstGeom prst="line">
            <a:avLst/>
          </a:prstGeom>
          <a:noFill/>
          <a:ln w="762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06753" y="3671929"/>
            <a:ext cx="541927" cy="83294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2343" y="3671929"/>
            <a:ext cx="541927" cy="83294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5365" y="3671929"/>
            <a:ext cx="541927" cy="83294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22925" y="3671929"/>
            <a:ext cx="541927" cy="83294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28514" y="3671929"/>
            <a:ext cx="541927" cy="83294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34104" y="3671929"/>
            <a:ext cx="541927" cy="832942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 flipV="1">
            <a:off x="5014012" y="3557477"/>
            <a:ext cx="0" cy="992314"/>
          </a:xfrm>
          <a:prstGeom prst="line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</a:ln>
          <a:effectLst/>
        </p:spPr>
      </p:cxnSp>
      <p:pic>
        <p:nvPicPr>
          <p:cNvPr id="50" name="Picture 49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60" y="5368940"/>
            <a:ext cx="1072295" cy="925593"/>
          </a:xfrm>
          <a:prstGeom prst="rect">
            <a:avLst/>
          </a:prstGeom>
        </p:spPr>
      </p:pic>
      <p:pic>
        <p:nvPicPr>
          <p:cNvPr id="51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387" y="4710342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100" y="4703898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802" y="4703898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696" y="4706229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35" y="4201582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048" y="4195138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750" y="4195138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 descr="Resultat d'imatges per a &quot;suitcase icon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644" y="4197469"/>
            <a:ext cx="626642" cy="626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/>
          <p:cNvSpPr/>
          <p:nvPr/>
        </p:nvSpPr>
        <p:spPr>
          <a:xfrm>
            <a:off x="7313794" y="5648202"/>
            <a:ext cx="20656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2" algn="just"/>
            <a:r>
              <a:rPr lang="en-GB" sz="2000" b="1" dirty="0">
                <a:solidFill>
                  <a:srgbClr val="FF0000"/>
                </a:solidFill>
                <a:latin typeface="Arial"/>
              </a:rPr>
              <a:t>-</a:t>
            </a:r>
            <a:r>
              <a:rPr lang="en-GB" sz="1400" dirty="0">
                <a:solidFill>
                  <a:srgbClr val="464B69"/>
                </a:solidFill>
                <a:latin typeface="Arial"/>
              </a:rPr>
              <a:t>   Seats</a:t>
            </a:r>
          </a:p>
          <a:p>
            <a:pPr marL="457200" lvl="2" algn="just"/>
            <a:r>
              <a:rPr lang="en-GB" sz="1600" b="1" dirty="0">
                <a:solidFill>
                  <a:schemeClr val="accent6">
                    <a:lumMod val="75000"/>
                  </a:schemeClr>
                </a:solidFill>
                <a:latin typeface="Arial"/>
              </a:rPr>
              <a:t>+</a:t>
            </a:r>
            <a:r>
              <a:rPr lang="en-GB" sz="1400" dirty="0">
                <a:solidFill>
                  <a:srgbClr val="464B69"/>
                </a:solidFill>
                <a:latin typeface="Arial"/>
              </a:rPr>
              <a:t>  Cargo space</a:t>
            </a:r>
            <a:endParaRPr lang="en-GB" sz="1400" dirty="0">
              <a:solidFill>
                <a:srgbClr val="FAEB46">
                  <a:lumMod val="75000"/>
                </a:srgbClr>
              </a:solidFill>
              <a:latin typeface="Arial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6542102" y="4952878"/>
            <a:ext cx="4744001" cy="688387"/>
            <a:chOff x="4944343" y="3427851"/>
            <a:chExt cx="3605761" cy="523220"/>
          </a:xfrm>
        </p:grpSpPr>
        <p:grpSp>
          <p:nvGrpSpPr>
            <p:cNvPr id="61" name="Group 60"/>
            <p:cNvGrpSpPr/>
            <p:nvPr/>
          </p:nvGrpSpPr>
          <p:grpSpPr>
            <a:xfrm>
              <a:off x="4944343" y="3427851"/>
              <a:ext cx="3605761" cy="523220"/>
              <a:chOff x="4944343" y="3427851"/>
              <a:chExt cx="3605761" cy="523220"/>
            </a:xfrm>
          </p:grpSpPr>
          <p:sp>
            <p:nvSpPr>
              <p:cNvPr id="63" name="TextBox 62"/>
              <p:cNvSpPr txBox="1"/>
              <p:nvPr/>
            </p:nvSpPr>
            <p:spPr>
              <a:xfrm>
                <a:off x="4944343" y="3427851"/>
                <a:ext cx="36057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1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q"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64B69"/>
                    </a:solidFill>
                    <a:effectLst/>
                    <a:uLnTx/>
                    <a:uFillTx/>
                    <a:latin typeface="Arial"/>
                  </a:rPr>
                  <a:t>Possible modification?</a:t>
                </a:r>
              </a:p>
              <a:p>
                <a:pPr marL="285750" marR="0" lvl="1" indent="-285750" algn="ju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q"/>
                  <a:tabLst/>
                  <a:defRPr/>
                </a:pP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464B69"/>
                  </a:solidFill>
                  <a:effectLst/>
                  <a:uLnTx/>
                  <a:uFillTx/>
                  <a:latin typeface="Arial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7162581" y="3433472"/>
                <a:ext cx="1313542" cy="23393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457200" marR="0" lvl="2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64B69"/>
                    </a:solidFill>
                    <a:effectLst/>
                    <a:uLnTx/>
                    <a:uFillTx/>
                    <a:latin typeface="Arial"/>
                  </a:rPr>
                  <a:t>Floor </a:t>
                </a:r>
                <a:r>
                  <a:rPr kumimoji="0" lang="en-GB" sz="1400" b="1" i="0" u="none" strike="noStrike" kern="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Arial"/>
                  </a:rPr>
                  <a:t>height</a:t>
                </a:r>
              </a:p>
            </p:txBody>
          </p:sp>
        </p:grpSp>
        <p:sp>
          <p:nvSpPr>
            <p:cNvPr id="62" name="Right Arrow 61"/>
            <p:cNvSpPr/>
            <p:nvPr/>
          </p:nvSpPr>
          <p:spPr>
            <a:xfrm>
              <a:off x="6917923" y="3474222"/>
              <a:ext cx="388459" cy="140130"/>
            </a:xfrm>
            <a:prstGeom prst="rightArrow">
              <a:avLst/>
            </a:prstGeom>
            <a:gradFill rotWithShape="1">
              <a:gsLst>
                <a:gs pos="0">
                  <a:srgbClr val="EB5F1E">
                    <a:shade val="51000"/>
                    <a:satMod val="130000"/>
                  </a:srgbClr>
                </a:gs>
                <a:gs pos="80000">
                  <a:srgbClr val="EB5F1E">
                    <a:shade val="93000"/>
                    <a:satMod val="130000"/>
                  </a:srgbClr>
                </a:gs>
                <a:gs pos="100000">
                  <a:srgbClr val="EB5F1E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EB5F1E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65" name="Up Arrow 64"/>
          <p:cNvSpPr/>
          <p:nvPr/>
        </p:nvSpPr>
        <p:spPr>
          <a:xfrm>
            <a:off x="479376" y="3559892"/>
            <a:ext cx="459226" cy="992317"/>
          </a:xfrm>
          <a:prstGeom prst="upArrow">
            <a:avLst/>
          </a:prstGeom>
          <a:solidFill>
            <a:srgbClr val="FAEB46"/>
          </a:solidFill>
          <a:ln w="25400" cap="flat" cmpd="sng" algn="ctr">
            <a:solidFill>
              <a:srgbClr val="FAEB4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7" name="Right Brace 66"/>
          <p:cNvSpPr/>
          <p:nvPr/>
        </p:nvSpPr>
        <p:spPr>
          <a:xfrm>
            <a:off x="9368964" y="5636876"/>
            <a:ext cx="204300" cy="668981"/>
          </a:xfrm>
          <a:prstGeom prst="rightBrace">
            <a:avLst>
              <a:gd name="adj1" fmla="val 20268"/>
              <a:gd name="adj2" fmla="val 50000"/>
            </a:avLst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9614865" y="5612996"/>
            <a:ext cx="1825042" cy="752474"/>
            <a:chOff x="9614865" y="5612996"/>
            <a:chExt cx="1825042" cy="752474"/>
          </a:xfrm>
        </p:grpSpPr>
        <p:pic>
          <p:nvPicPr>
            <p:cNvPr id="66" name="Picture 20" descr="Resultat d'imatges per a &quot;money rise icon&quot;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98148">
                          <a14:foregroundMark x1="87037" y1="66942" x2="87037" y2="66942"/>
                          <a14:foregroundMark x1="48148" y1="90909" x2="48148" y2="90909"/>
                          <a14:foregroundMark x1="73148" y1="91736" x2="18519" y2="91736"/>
                          <a14:backgroundMark x1="21296" y1="97521" x2="72222" y2="9752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260377" y="5679555"/>
              <a:ext cx="591480" cy="662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22" descr="Resultat d'imatges per a &quot;question mark icon&quot;"/>
            <p:cNvPicPr>
              <a:picLocks noChangeAspect="1" noChangeArrowheads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30100" y="5612996"/>
              <a:ext cx="709807" cy="709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9" name="Picture 22" descr="Resultat d'imatges per a &quot;question mark icon&quot;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614865" y="5655663"/>
              <a:ext cx="709807" cy="709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6742710" y="3978953"/>
            <a:ext cx="4434490" cy="762916"/>
            <a:chOff x="6742710" y="3978953"/>
            <a:chExt cx="4434490" cy="762916"/>
          </a:xfrm>
        </p:grpSpPr>
        <p:grpSp>
          <p:nvGrpSpPr>
            <p:cNvPr id="35" name="Group 34"/>
            <p:cNvGrpSpPr/>
            <p:nvPr/>
          </p:nvGrpSpPr>
          <p:grpSpPr>
            <a:xfrm>
              <a:off x="6742710" y="3978953"/>
              <a:ext cx="4434490" cy="690595"/>
              <a:chOff x="5187453" y="2300124"/>
              <a:chExt cx="3370512" cy="524899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6129796" y="2308262"/>
                <a:ext cx="293444" cy="451022"/>
              </a:xfrm>
              <a:prstGeom prst="rect">
                <a:avLst/>
              </a:prstGeom>
            </p:spPr>
          </p:pic>
          <p:sp>
            <p:nvSpPr>
              <p:cNvPr id="37" name="Rectangle 36"/>
              <p:cNvSpPr/>
              <p:nvPr/>
            </p:nvSpPr>
            <p:spPr>
              <a:xfrm>
                <a:off x="6494854" y="2365447"/>
                <a:ext cx="290451" cy="280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464B69"/>
                    </a:solidFill>
                    <a:latin typeface="Arial"/>
                  </a:rPr>
                  <a:t>x</a:t>
                </a:r>
                <a:endParaRPr lang="en-GB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7241682" y="2300124"/>
                <a:ext cx="381957" cy="4444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sz="3200" dirty="0">
                    <a:solidFill>
                      <a:srgbClr val="464B69"/>
                    </a:solidFill>
                    <a:latin typeface="Arial"/>
                  </a:rPr>
                  <a:t>+</a:t>
                </a:r>
                <a:endParaRPr lang="en-GB" sz="3200" dirty="0">
                  <a:solidFill>
                    <a:prstClr val="black"/>
                  </a:solidFill>
                  <a:latin typeface="Arial"/>
                </a:endParaRPr>
              </a:p>
            </p:txBody>
          </p:sp>
          <p:pic>
            <p:nvPicPr>
              <p:cNvPr id="39" name="Picture 2" descr="Resultat d'imatges per a &quot;suitcase icon&quot;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657514" y="2332590"/>
                <a:ext cx="379537" cy="3795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0" name="Picture 8" descr="Resultat d'imatges per a &quot;plane ticket sticker&quot;"/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 rot="18272968">
                <a:off x="6660861" y="2431731"/>
                <a:ext cx="512636" cy="2739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6" descr="Download-Gold-Dollar-PNG-File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51477" y="2323387"/>
                <a:ext cx="406488" cy="4064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2" name="Rectangle 41"/>
              <p:cNvSpPr/>
              <p:nvPr/>
            </p:nvSpPr>
            <p:spPr>
              <a:xfrm>
                <a:off x="5786303" y="2357557"/>
                <a:ext cx="3193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GB" dirty="0">
                    <a:solidFill>
                      <a:srgbClr val="464B69"/>
                    </a:solidFill>
                    <a:latin typeface="Arial"/>
                  </a:rPr>
                  <a:t>=</a:t>
                </a:r>
                <a:endParaRPr lang="en-GB" dirty="0">
                  <a:solidFill>
                    <a:prstClr val="black"/>
                  </a:solidFill>
                  <a:latin typeface="Arial"/>
                </a:endParaRPr>
              </a:p>
            </p:txBody>
          </p:sp>
          <p:pic>
            <p:nvPicPr>
              <p:cNvPr id="43" name="Picture 12" descr="Resultat d'imatges per a &quot;dollar png&quot;"/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98276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5187453" y="2308262"/>
                <a:ext cx="574676" cy="482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4" name="Rectangle 43"/>
              <p:cNvSpPr/>
              <p:nvPr/>
            </p:nvSpPr>
            <p:spPr>
              <a:xfrm>
                <a:off x="8026649" y="2358725"/>
                <a:ext cx="225523" cy="280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464B69"/>
                    </a:solidFill>
                    <a:latin typeface="Arial"/>
                  </a:rPr>
                  <a:t>x</a:t>
                </a:r>
                <a:endParaRPr lang="en-GB" dirty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pic>
          <p:nvPicPr>
            <p:cNvPr id="75" name="Picture 6" descr="Download-Gold-Dollar-PNG-File"/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95508" y="4386002"/>
              <a:ext cx="355867" cy="355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7992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81481E-6 C 0.00651 -4.81481E-6 0.02148 0.02663 0.0276 0.04352 C 0.03594 0.06667 0.03932 0.06875 0.03932 0.125 L 0.03932 0.25 " pathEditMode="relative" rAng="0" ptsTypes="AAAA">
                                      <p:cBhvr>
                                        <p:cTn id="4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6" y="1250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0.00091 -0.13565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59" grpId="0"/>
      <p:bldP spid="65" grpId="0" animBg="1"/>
      <p:bldP spid="6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02. </a:t>
            </a:r>
            <a:r>
              <a:rPr lang="en-US" sz="2700" dirty="0"/>
              <a:t>Use Case: Problem Definition </a:t>
            </a:r>
            <a:r>
              <a:rPr lang="en-US" sz="1800" dirty="0"/>
              <a:t>(2/3)</a:t>
            </a:r>
            <a:endParaRPr lang="en-GB" sz="1800" dirty="0"/>
          </a:p>
        </p:txBody>
      </p:sp>
      <p:grpSp>
        <p:nvGrpSpPr>
          <p:cNvPr id="5" name="Group 4"/>
          <p:cNvGrpSpPr/>
          <p:nvPr/>
        </p:nvGrpSpPr>
        <p:grpSpPr>
          <a:xfrm>
            <a:off x="358544" y="1688821"/>
            <a:ext cx="6208184" cy="4980539"/>
            <a:chOff x="214528" y="948787"/>
            <a:chExt cx="4774547" cy="38303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95763" y="2450001"/>
              <a:ext cx="411901" cy="6330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3110" y="948787"/>
              <a:ext cx="0" cy="327767"/>
            </a:xfrm>
            <a:prstGeom prst="straightConnector1">
              <a:avLst/>
            </a:prstGeom>
            <a:noFill/>
            <a:ln w="9525" cap="flat" cmpd="sng" algn="ctr">
              <a:solidFill>
                <a:srgbClr val="EB5F1E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1560082" y="3096016"/>
              <a:ext cx="0" cy="9714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>
            <a:xfrm flipV="1">
              <a:off x="3784462" y="3096015"/>
              <a:ext cx="0" cy="9714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397335" y="948787"/>
              <a:ext cx="4591740" cy="3830399"/>
              <a:chOff x="397335" y="948787"/>
              <a:chExt cx="4591740" cy="383039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5552" y="2454246"/>
                <a:ext cx="411901" cy="633092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397335" y="948787"/>
                <a:ext cx="4591740" cy="3830399"/>
                <a:chOff x="397335" y="948787"/>
                <a:chExt cx="4591740" cy="3830399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944653" y="3209348"/>
                  <a:ext cx="4626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rPr>
                    <a:t>Hc</a:t>
                  </a:r>
                  <a:endPara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397335" y="948787"/>
                  <a:ext cx="4591740" cy="3830399"/>
                  <a:chOff x="397335" y="948787"/>
                  <a:chExt cx="4591740" cy="3830399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397335" y="957466"/>
                    <a:ext cx="4591740" cy="3419850"/>
                    <a:chOff x="285555" y="1132120"/>
                    <a:chExt cx="4591740" cy="3419850"/>
                  </a:xfrm>
                </p:grpSpPr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685227" y="3262086"/>
                      <a:ext cx="3745653" cy="0"/>
                    </a:xfrm>
                    <a:prstGeom prst="line">
                      <a:avLst/>
                    </a:prstGeom>
                    <a:noFill/>
                    <a:ln w="762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621922" y="1132120"/>
                      <a:ext cx="3875571" cy="3419850"/>
                      <a:chOff x="621922" y="1132120"/>
                      <a:chExt cx="3875571" cy="3419850"/>
                    </a:xfrm>
                  </p:grpSpPr>
                  <p:sp>
                    <p:nvSpPr>
                      <p:cNvPr id="53" name="Oval 52"/>
                      <p:cNvSpPr/>
                      <p:nvPr/>
                    </p:nvSpPr>
                    <p:spPr>
                      <a:xfrm>
                        <a:off x="621922" y="1132121"/>
                        <a:ext cx="3875571" cy="3419849"/>
                      </a:xfrm>
                      <a:prstGeom prst="ellipse">
                        <a:avLst/>
                      </a:prstGeom>
                      <a:noFill/>
                      <a:ln w="25400" cap="flat" cmpd="sng" algn="ctr">
                        <a:solidFill>
                          <a:srgbClr val="448FAD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4" name="Freeform 53"/>
                      <p:cNvSpPr/>
                      <p:nvPr/>
                    </p:nvSpPr>
                    <p:spPr>
                      <a:xfrm>
                        <a:off x="1448302" y="1132120"/>
                        <a:ext cx="2222809" cy="3419850"/>
                      </a:xfrm>
                      <a:custGeom>
                        <a:avLst/>
                        <a:gdLst>
                          <a:gd name="connsiteX0" fmla="*/ 1106 w 2222809"/>
                          <a:gd name="connsiteY0" fmla="*/ 3110096 h 3419850"/>
                          <a:gd name="connsiteX1" fmla="*/ 2221702 w 2222809"/>
                          <a:gd name="connsiteY1" fmla="*/ 3110096 h 3419850"/>
                          <a:gd name="connsiteX2" fmla="*/ 2194839 w 2222809"/>
                          <a:gd name="connsiteY2" fmla="*/ 3127822 h 3419850"/>
                          <a:gd name="connsiteX3" fmla="*/ 1111404 w 2222809"/>
                          <a:gd name="connsiteY3" fmla="*/ 3419850 h 3419850"/>
                          <a:gd name="connsiteX4" fmla="*/ 27970 w 2222809"/>
                          <a:gd name="connsiteY4" fmla="*/ 3127822 h 3419850"/>
                          <a:gd name="connsiteX5" fmla="*/ 1111404 w 2222809"/>
                          <a:gd name="connsiteY5" fmla="*/ 0 h 3419850"/>
                          <a:gd name="connsiteX6" fmla="*/ 2194839 w 2222809"/>
                          <a:gd name="connsiteY6" fmla="*/ 292028 h 3419850"/>
                          <a:gd name="connsiteX7" fmla="*/ 2222809 w 2222809"/>
                          <a:gd name="connsiteY7" fmla="*/ 310484 h 3419850"/>
                          <a:gd name="connsiteX8" fmla="*/ 0 w 2222809"/>
                          <a:gd name="connsiteY8" fmla="*/ 310484 h 3419850"/>
                          <a:gd name="connsiteX9" fmla="*/ 27970 w 2222809"/>
                          <a:gd name="connsiteY9" fmla="*/ 292028 h 3419850"/>
                          <a:gd name="connsiteX10" fmla="*/ 1111404 w 2222809"/>
                          <a:gd name="connsiteY10" fmla="*/ 0 h 34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222809" h="3419850">
                            <a:moveTo>
                              <a:pt x="1106" y="3110096"/>
                            </a:moveTo>
                            <a:lnTo>
                              <a:pt x="2221702" y="3110096"/>
                            </a:lnTo>
                            <a:lnTo>
                              <a:pt x="2194839" y="3127822"/>
                            </a:lnTo>
                            <a:cubicBezTo>
                              <a:pt x="1885566" y="3312194"/>
                              <a:pt x="1512733" y="3419850"/>
                              <a:pt x="1111404" y="3419850"/>
                            </a:cubicBezTo>
                            <a:cubicBezTo>
                              <a:pt x="710076" y="3419850"/>
                              <a:pt x="337242" y="3312194"/>
                              <a:pt x="27970" y="3127822"/>
                            </a:cubicBezTo>
                            <a:close/>
                            <a:moveTo>
                              <a:pt x="1111404" y="0"/>
                            </a:moveTo>
                            <a:cubicBezTo>
                              <a:pt x="1512733" y="0"/>
                              <a:pt x="1885566" y="107657"/>
                              <a:pt x="2194839" y="292028"/>
                            </a:cubicBezTo>
                            <a:lnTo>
                              <a:pt x="2222809" y="310484"/>
                            </a:lnTo>
                            <a:lnTo>
                              <a:pt x="0" y="310484"/>
                            </a:lnTo>
                            <a:lnTo>
                              <a:pt x="27970" y="292028"/>
                            </a:lnTo>
                            <a:cubicBezTo>
                              <a:pt x="337242" y="107657"/>
                              <a:pt x="710076" y="0"/>
                              <a:pt x="111140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48FAD"/>
                      </a:solidFill>
                      <a:ln w="25400" cap="flat" cmpd="sng" algn="ctr">
                        <a:solidFill>
                          <a:srgbClr val="448FAD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cxnSp>
                  <p:nvCxnSpPr>
                    <p:cNvPr id="44" name="Straight Connector 43"/>
                    <p:cNvCxnSpPr>
                      <a:stCxn id="53" idx="2"/>
                      <a:endCxn id="53" idx="6"/>
                    </p:cNvCxnSpPr>
                    <p:nvPr/>
                  </p:nvCxnSpPr>
                  <p:spPr>
                    <a:xfrm>
                      <a:off x="621922" y="2842046"/>
                      <a:ext cx="3875571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dash"/>
                    </a:ln>
                    <a:effectLst/>
                  </p:spPr>
                </p:cxnSp>
                <p:pic>
                  <p:nvPicPr>
                    <p:cNvPr id="45" name="Picture 44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701330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45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16161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64275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47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069831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530120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99040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51" name="Straight Arrow Connector 50"/>
                    <p:cNvCxnSpPr/>
                    <p:nvPr/>
                  </p:nvCxnSpPr>
                  <p:spPr>
                    <a:xfrm>
                      <a:off x="285555" y="3270765"/>
                      <a:ext cx="399672" cy="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52" name="Straight Arrow Connector 51"/>
                    <p:cNvCxnSpPr/>
                    <p:nvPr/>
                  </p:nvCxnSpPr>
                  <p:spPr>
                    <a:xfrm flipH="1">
                      <a:off x="4451423" y="3263230"/>
                      <a:ext cx="425872" cy="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solid"/>
                      <a:tailEnd type="triangle"/>
                    </a:ln>
                    <a:effectLst/>
                  </p:spPr>
                </p:cxnSp>
              </p:grpSp>
              <p:cxnSp>
                <p:nvCxnSpPr>
                  <p:cNvPr id="17" name="Straight Connector 16"/>
                  <p:cNvCxnSpPr>
                    <a:stCxn id="54" idx="0"/>
                  </p:cNvCxnSpPr>
                  <p:nvPr/>
                </p:nvCxnSpPr>
                <p:spPr>
                  <a:xfrm flipH="1">
                    <a:off x="1560082" y="4067562"/>
                    <a:ext cx="1106" cy="54253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H="1">
                    <a:off x="3782891" y="4067562"/>
                    <a:ext cx="1106" cy="54253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" name="Straight Arrow Connector 18"/>
                  <p:cNvCxnSpPr/>
                  <p:nvPr/>
                </p:nvCxnSpPr>
                <p:spPr>
                  <a:xfrm>
                    <a:off x="1560082" y="4551970"/>
                    <a:ext cx="2222809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4624064" y="2841444"/>
                    <a:ext cx="343130" cy="2130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Lm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462489" y="4502187"/>
                    <a:ext cx="38866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Lc</a:t>
                    </a:r>
                    <a:endPara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3960277" y="1112668"/>
                    <a:ext cx="4191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R</a:t>
                    </a:r>
                  </a:p>
                </p:txBody>
              </p:sp>
              <p:cxnSp>
                <p:nvCxnSpPr>
                  <p:cNvPr id="23" name="Straight Arrow Connector 22"/>
                  <p:cNvCxnSpPr/>
                  <p:nvPr/>
                </p:nvCxnSpPr>
                <p:spPr>
                  <a:xfrm>
                    <a:off x="4309300" y="3096016"/>
                    <a:ext cx="0" cy="97145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4265116" y="3463075"/>
                    <a:ext cx="353261" cy="2130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Hch</a:t>
                    </a:r>
                    <a:endPara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 flipH="1" flipV="1">
                    <a:off x="733702" y="948787"/>
                    <a:ext cx="1937786" cy="1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H="1">
                    <a:off x="733702" y="1276554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79771" y="974170"/>
                    <a:ext cx="6029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0.5 m</a:t>
                    </a:r>
                  </a:p>
                </p:txBody>
              </p:sp>
              <p:cxnSp>
                <p:nvCxnSpPr>
                  <p:cNvPr id="28" name="Straight Arrow Connector 27"/>
                  <p:cNvCxnSpPr>
                    <a:endCxn id="53" idx="7"/>
                  </p:cNvCxnSpPr>
                  <p:nvPr/>
                </p:nvCxnSpPr>
                <p:spPr>
                  <a:xfrm flipV="1">
                    <a:off x="2747072" y="1458292"/>
                    <a:ext cx="1294637" cy="1200422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tailEnd type="triangle"/>
                  </a:ln>
                  <a:effectLst/>
                </p:spPr>
              </p:cxnSp>
              <p:cxnSp>
                <p:nvCxnSpPr>
                  <p:cNvPr id="29" name="Straight Connector 28"/>
                  <p:cNvCxnSpPr>
                    <a:stCxn id="53" idx="7"/>
                  </p:cNvCxnSpPr>
                  <p:nvPr/>
                </p:nvCxnSpPr>
                <p:spPr>
                  <a:xfrm flipV="1">
                    <a:off x="4041709" y="1259846"/>
                    <a:ext cx="228089" cy="19844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Straight Arrow Connector 29"/>
                  <p:cNvCxnSpPr/>
                  <p:nvPr/>
                </p:nvCxnSpPr>
                <p:spPr>
                  <a:xfrm>
                    <a:off x="982065" y="2658619"/>
                    <a:ext cx="5923" cy="1408848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>
                  <a:xfrm flipH="1">
                    <a:off x="733702" y="4067562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 flipH="1">
                    <a:off x="3782893" y="4067467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pic>
                <p:nvPicPr>
                  <p:cNvPr id="33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59255" y="3517371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00205" y="351247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43427" y="351247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86795" y="3514245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49745" y="3118761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09954" y="311386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33917" y="311386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77285" y="3115635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1" name="Up-Down Arrow 40"/>
                  <p:cNvSpPr/>
                  <p:nvPr/>
                </p:nvSpPr>
                <p:spPr>
                  <a:xfrm>
                    <a:off x="541740" y="2677081"/>
                    <a:ext cx="144317" cy="391259"/>
                  </a:xfrm>
                  <a:prstGeom prst="upDownArrow">
                    <a:avLst/>
                  </a:prstGeom>
                  <a:solidFill>
                    <a:srgbClr val="FAEB46"/>
                  </a:solidFill>
                  <a:ln w="25400" cap="flat" cmpd="sng" algn="ctr">
                    <a:solidFill>
                      <a:srgbClr val="FAEB46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1" name="TextBox 10"/>
            <p:cNvSpPr txBox="1"/>
            <p:nvPr/>
          </p:nvSpPr>
          <p:spPr>
            <a:xfrm>
              <a:off x="214528" y="2688044"/>
              <a:ext cx="425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</a:rPr>
                <a:t>H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6305602" y="1475356"/>
            <a:ext cx="4956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GB" sz="1600" b="1" dirty="0">
                <a:solidFill>
                  <a:srgbClr val="464B69"/>
                </a:solidFill>
                <a:latin typeface="Arial"/>
              </a:rPr>
              <a:t>Problem Parametrisation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6084721" y="5154125"/>
            <a:ext cx="3900206" cy="307777"/>
            <a:chOff x="5768742" y="5166548"/>
            <a:chExt cx="3900206" cy="307777"/>
          </a:xfrm>
        </p:grpSpPr>
        <p:sp>
          <p:nvSpPr>
            <p:cNvPr id="69" name="Rectangle 68"/>
            <p:cNvSpPr/>
            <p:nvPr/>
          </p:nvSpPr>
          <p:spPr>
            <a:xfrm>
              <a:off x="7154988" y="5166548"/>
              <a:ext cx="2513960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just">
                <a:buFont typeface="Wingdings" panose="05000000000000000000" pitchFamily="2" charset="2"/>
                <a:buChar char="§"/>
              </a:pPr>
              <a:r>
                <a:rPr lang="en-GB" sz="1400" dirty="0">
                  <a:solidFill>
                    <a:srgbClr val="464B69"/>
                  </a:solidFill>
                  <a:latin typeface="Arial"/>
                </a:rPr>
                <a:t>Cargo bay height</a:t>
              </a:r>
            </a:p>
          </p:txBody>
        </p:sp>
        <p:cxnSp>
          <p:nvCxnSpPr>
            <p:cNvPr id="70" name="Elbow Connector 69"/>
            <p:cNvCxnSpPr>
              <a:stCxn id="69" idx="1"/>
              <a:endCxn id="24" idx="3"/>
            </p:cNvCxnSpPr>
            <p:nvPr/>
          </p:nvCxnSpPr>
          <p:spPr>
            <a:xfrm rot="10800000">
              <a:off x="5768742" y="5180997"/>
              <a:ext cx="1386246" cy="139441"/>
            </a:xfrm>
            <a:prstGeom prst="bentConnector3">
              <a:avLst/>
            </a:prstGeom>
            <a:noFill/>
            <a:ln w="25400" cap="flat" cmpd="sng" algn="ctr">
              <a:solidFill>
                <a:srgbClr val="FAEB46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87" name="Group 86"/>
          <p:cNvGrpSpPr/>
          <p:nvPr/>
        </p:nvGrpSpPr>
        <p:grpSpPr>
          <a:xfrm>
            <a:off x="5172450" y="4116827"/>
            <a:ext cx="6384795" cy="2257091"/>
            <a:chOff x="4870383" y="4116827"/>
            <a:chExt cx="6384795" cy="2257091"/>
          </a:xfrm>
        </p:grpSpPr>
        <p:grpSp>
          <p:nvGrpSpPr>
            <p:cNvPr id="65" name="Group 64"/>
            <p:cNvGrpSpPr/>
            <p:nvPr/>
          </p:nvGrpSpPr>
          <p:grpSpPr>
            <a:xfrm>
              <a:off x="6566728" y="4116827"/>
              <a:ext cx="4688450" cy="694326"/>
              <a:chOff x="4944343" y="1388304"/>
              <a:chExt cx="3605761" cy="533987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4944343" y="1388304"/>
                <a:ext cx="3605761" cy="4023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 algn="just">
                  <a:buFont typeface="Wingdings" pitchFamily="2" charset="2"/>
                  <a:buChar char="q"/>
                </a:pPr>
                <a:r>
                  <a:rPr lang="en-GB" sz="1400" u="sng" dirty="0">
                    <a:solidFill>
                      <a:srgbClr val="464B69"/>
                    </a:solidFill>
                    <a:latin typeface="Arial"/>
                  </a:rPr>
                  <a:t>Suitcase number:</a:t>
                </a:r>
              </a:p>
              <a:p>
                <a:pPr marL="285750" lvl="1" indent="-285750" algn="just">
                  <a:buFont typeface="Wingdings" pitchFamily="2" charset="2"/>
                  <a:buChar char="q"/>
                </a:pPr>
                <a:endParaRPr lang="en-GB" sz="1400" dirty="0">
                  <a:solidFill>
                    <a:srgbClr val="464B69"/>
                  </a:solidFill>
                  <a:latin typeface="Arial"/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4989075" y="1614514"/>
                <a:ext cx="18598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2" algn="just"/>
                <a:r>
                  <a:rPr lang="en-GB" sz="1400" dirty="0">
                    <a:solidFill>
                      <a:srgbClr val="464B69"/>
                    </a:solidFill>
                    <a:latin typeface="Arial"/>
                  </a:rPr>
                  <a:t>Determined by:</a:t>
                </a: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7157063" y="4736233"/>
              <a:ext cx="265391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just">
                <a:buFont typeface="Wingdings" panose="05000000000000000000" pitchFamily="2" charset="2"/>
                <a:buChar char="§"/>
              </a:pPr>
              <a:r>
                <a:rPr lang="en-GB" sz="1400" dirty="0">
                  <a:solidFill>
                    <a:srgbClr val="464B69"/>
                  </a:solidFill>
                  <a:latin typeface="Arial"/>
                </a:rPr>
                <a:t>Cargo bay floor width</a:t>
              </a:r>
            </a:p>
          </p:txBody>
        </p:sp>
        <p:cxnSp>
          <p:nvCxnSpPr>
            <p:cNvPr id="71" name="Elbow Connector 70"/>
            <p:cNvCxnSpPr>
              <a:stCxn id="68" idx="1"/>
            </p:cNvCxnSpPr>
            <p:nvPr/>
          </p:nvCxnSpPr>
          <p:spPr>
            <a:xfrm rot="10800000" flipV="1">
              <a:off x="4870383" y="4890121"/>
              <a:ext cx="2286680" cy="1483797"/>
            </a:xfrm>
            <a:prstGeom prst="bentConnector3">
              <a:avLst>
                <a:gd name="adj1" fmla="val 50000"/>
              </a:avLst>
            </a:prstGeom>
            <a:noFill/>
            <a:ln w="25400" cap="flat" cmpd="sng" algn="ctr">
              <a:solidFill>
                <a:srgbClr val="00B4B9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grpSp>
        <p:nvGrpSpPr>
          <p:cNvPr id="86" name="Group 85"/>
          <p:cNvGrpSpPr/>
          <p:nvPr/>
        </p:nvGrpSpPr>
        <p:grpSpPr>
          <a:xfrm>
            <a:off x="7464152" y="2973710"/>
            <a:ext cx="2971434" cy="823188"/>
            <a:chOff x="7147398" y="2973710"/>
            <a:chExt cx="2971434" cy="823188"/>
          </a:xfrm>
        </p:grpSpPr>
        <p:grpSp>
          <p:nvGrpSpPr>
            <p:cNvPr id="60" name="Group 59"/>
            <p:cNvGrpSpPr/>
            <p:nvPr/>
          </p:nvGrpSpPr>
          <p:grpSpPr>
            <a:xfrm>
              <a:off x="8681931" y="2973710"/>
              <a:ext cx="1436901" cy="823188"/>
              <a:chOff x="6938736" y="1670164"/>
              <a:chExt cx="1105082" cy="633092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7285327" y="1670164"/>
                <a:ext cx="411901" cy="633092"/>
              </a:xfrm>
              <a:prstGeom prst="rect">
                <a:avLst/>
              </a:prstGeom>
            </p:spPr>
          </p:pic>
          <p:cxnSp>
            <p:nvCxnSpPr>
              <p:cNvPr id="62" name="Straight Arrow Connector 61"/>
              <p:cNvCxnSpPr/>
              <p:nvPr/>
            </p:nvCxnSpPr>
            <p:spPr>
              <a:xfrm>
                <a:off x="6938736" y="2112203"/>
                <a:ext cx="346591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63" name="Straight Arrow Connector 62"/>
              <p:cNvCxnSpPr/>
              <p:nvPr/>
            </p:nvCxnSpPr>
            <p:spPr>
              <a:xfrm flipH="1">
                <a:off x="7697228" y="2107440"/>
                <a:ext cx="346590" cy="48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</p:grpSp>
        <p:sp>
          <p:nvSpPr>
            <p:cNvPr id="64" name="Rectangle 63"/>
            <p:cNvSpPr/>
            <p:nvPr/>
          </p:nvSpPr>
          <p:spPr>
            <a:xfrm>
              <a:off x="7147398" y="3367268"/>
              <a:ext cx="1574087" cy="4001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lvl="1" indent="-285750">
                <a:buFont typeface="Wingdings" panose="05000000000000000000" pitchFamily="2" charset="2"/>
                <a:buChar char="§"/>
              </a:pPr>
              <a:r>
                <a:rPr lang="en-GB" sz="1400" dirty="0">
                  <a:solidFill>
                    <a:srgbClr val="464B69"/>
                  </a:solidFill>
                  <a:latin typeface="Arial"/>
                </a:rPr>
                <a:t>Seat size</a:t>
              </a:r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315197" y="2244619"/>
            <a:ext cx="5189294" cy="1977168"/>
            <a:chOff x="6007720" y="2244619"/>
            <a:chExt cx="5189294" cy="1977168"/>
          </a:xfrm>
        </p:grpSpPr>
        <p:grpSp>
          <p:nvGrpSpPr>
            <p:cNvPr id="56" name="Group 55"/>
            <p:cNvGrpSpPr/>
            <p:nvPr/>
          </p:nvGrpSpPr>
          <p:grpSpPr>
            <a:xfrm>
              <a:off x="6508564" y="2244619"/>
              <a:ext cx="4688450" cy="710019"/>
              <a:chOff x="4944343" y="1376235"/>
              <a:chExt cx="3605761" cy="546056"/>
            </a:xfrm>
          </p:grpSpPr>
          <p:sp>
            <p:nvSpPr>
              <p:cNvPr id="57" name="TextBox 56"/>
              <p:cNvSpPr txBox="1"/>
              <p:nvPr/>
            </p:nvSpPr>
            <p:spPr>
              <a:xfrm>
                <a:off x="4944343" y="1376235"/>
                <a:ext cx="360576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lvl="1" indent="-285750" algn="just">
                  <a:buFont typeface="Wingdings" pitchFamily="2" charset="2"/>
                  <a:buChar char="q"/>
                </a:pPr>
                <a:r>
                  <a:rPr lang="en-GB" sz="1400" u="sng" dirty="0">
                    <a:solidFill>
                      <a:srgbClr val="464B69"/>
                    </a:solidFill>
                    <a:latin typeface="Arial"/>
                  </a:rPr>
                  <a:t>Passenger seats number:</a:t>
                </a:r>
              </a:p>
              <a:p>
                <a:pPr marL="285750" lvl="1" indent="-285750" algn="just">
                  <a:buFont typeface="Wingdings" pitchFamily="2" charset="2"/>
                  <a:buChar char="q"/>
                </a:pPr>
                <a:endParaRPr lang="en-GB" sz="1400" dirty="0">
                  <a:solidFill>
                    <a:srgbClr val="464B69"/>
                  </a:solidFill>
                  <a:latin typeface="Arial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4989075" y="1614514"/>
                <a:ext cx="1859805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457200" lvl="2" algn="just"/>
                <a:r>
                  <a:rPr lang="en-GB" sz="1400" dirty="0">
                    <a:solidFill>
                      <a:srgbClr val="464B69"/>
                    </a:solidFill>
                    <a:latin typeface="Arial"/>
                  </a:rPr>
                  <a:t>Determined by:</a:t>
                </a:r>
              </a:p>
            </p:txBody>
          </p:sp>
        </p:grpSp>
        <p:sp>
          <p:nvSpPr>
            <p:cNvPr id="59" name="Rectangle 58"/>
            <p:cNvSpPr/>
            <p:nvPr/>
          </p:nvSpPr>
          <p:spPr>
            <a:xfrm>
              <a:off x="7154988" y="2973710"/>
              <a:ext cx="244995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lvl="1" indent="-285750" algn="just">
                <a:buFont typeface="Wingdings" panose="05000000000000000000" pitchFamily="2" charset="2"/>
                <a:buChar char="§"/>
              </a:pPr>
              <a:r>
                <a:rPr lang="en-GB" sz="1400" dirty="0">
                  <a:solidFill>
                    <a:srgbClr val="464B69"/>
                  </a:solidFill>
                  <a:latin typeface="Arial"/>
                </a:rPr>
                <a:t>Floor width</a:t>
              </a:r>
            </a:p>
          </p:txBody>
        </p:sp>
        <p:cxnSp>
          <p:nvCxnSpPr>
            <p:cNvPr id="72" name="Elbow Connector 71"/>
            <p:cNvCxnSpPr>
              <a:stCxn id="59" idx="1"/>
              <a:endCxn id="20" idx="0"/>
            </p:cNvCxnSpPr>
            <p:nvPr/>
          </p:nvCxnSpPr>
          <p:spPr>
            <a:xfrm rot="10800000" flipV="1">
              <a:off x="6007720" y="3127599"/>
              <a:ext cx="1147269" cy="1094188"/>
            </a:xfrm>
            <a:prstGeom prst="bentConnector2">
              <a:avLst/>
            </a:prstGeom>
            <a:noFill/>
            <a:ln w="25400" cap="flat" cmpd="sng" algn="ctr">
              <a:solidFill>
                <a:srgbClr val="EB5F1E"/>
              </a:solidFill>
              <a:prstDash val="solid"/>
              <a:tailEnd type="triangle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</p:grpSp>
      <p:sp>
        <p:nvSpPr>
          <p:cNvPr id="73" name="TextBox 72"/>
          <p:cNvSpPr txBox="1"/>
          <p:nvPr/>
        </p:nvSpPr>
        <p:spPr>
          <a:xfrm>
            <a:off x="6880158" y="5733256"/>
            <a:ext cx="468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buFont typeface="Wingdings" pitchFamily="2" charset="2"/>
              <a:buChar char="q"/>
            </a:pPr>
            <a:r>
              <a:rPr lang="en-GB" sz="1400" u="sng" dirty="0">
                <a:solidFill>
                  <a:srgbClr val="464B69"/>
                </a:solidFill>
                <a:latin typeface="Arial"/>
              </a:rPr>
              <a:t>Objective:</a:t>
            </a:r>
          </a:p>
          <a:p>
            <a:pPr marL="285750" lvl="1" indent="-285750" algn="just">
              <a:buFont typeface="Wingdings" pitchFamily="2" charset="2"/>
              <a:buChar char="q"/>
            </a:pPr>
            <a:endParaRPr lang="en-GB" sz="1400" dirty="0">
              <a:solidFill>
                <a:srgbClr val="464B69"/>
              </a:solidFill>
              <a:latin typeface="Arial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7284290" y="6109742"/>
            <a:ext cx="3763858" cy="587268"/>
            <a:chOff x="5112612" y="2243941"/>
            <a:chExt cx="3467199" cy="814556"/>
          </a:xfrm>
        </p:grpSpPr>
        <p:pic>
          <p:nvPicPr>
            <p:cNvPr id="75" name="Picture 7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90960" y="2316676"/>
              <a:ext cx="293443" cy="595521"/>
            </a:xfrm>
            <a:prstGeom prst="rect">
              <a:avLst/>
            </a:prstGeom>
          </p:spPr>
        </p:pic>
        <p:sp>
          <p:nvSpPr>
            <p:cNvPr id="76" name="Rectangle 75"/>
            <p:cNvSpPr/>
            <p:nvPr/>
          </p:nvSpPr>
          <p:spPr>
            <a:xfrm>
              <a:off x="6369195" y="2367242"/>
              <a:ext cx="300082" cy="5122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464B69"/>
                  </a:solidFill>
                  <a:latin typeface="Arial"/>
                </a:rPr>
                <a:t>x</a:t>
              </a:r>
              <a:endParaRPr lang="en-GB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7197489" y="2308263"/>
              <a:ext cx="365647" cy="6403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2400" dirty="0">
                  <a:solidFill>
                    <a:srgbClr val="464B69"/>
                  </a:solidFill>
                  <a:latin typeface="Arial"/>
                </a:rPr>
                <a:t>+</a:t>
              </a:r>
              <a:endParaRPr lang="en-GB" sz="2400" dirty="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78" name="Picture 2" descr="Resultat d'imatges per a &quot;suitcase icon&quot;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89492" y="2314225"/>
              <a:ext cx="379538" cy="5901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8" descr="Resultat d'imatges per a &quot;plane ticket sticker&quot;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rot="18272968">
              <a:off x="6550216" y="2501245"/>
              <a:ext cx="614269" cy="3282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6" descr="Download-Gold-Dollar-PNG-Fil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2399" y="2357557"/>
              <a:ext cx="517412" cy="700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1" name="Rectangle 80"/>
            <p:cNvSpPr/>
            <p:nvPr/>
          </p:nvSpPr>
          <p:spPr>
            <a:xfrm>
              <a:off x="5687287" y="2357557"/>
              <a:ext cx="3193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dirty="0">
                  <a:solidFill>
                    <a:srgbClr val="464B69"/>
                  </a:solidFill>
                  <a:latin typeface="Arial"/>
                </a:rPr>
                <a:t>=</a:t>
              </a:r>
              <a:endParaRPr lang="en-GB" dirty="0">
                <a:solidFill>
                  <a:prstClr val="black"/>
                </a:solidFill>
                <a:latin typeface="Arial"/>
              </a:endParaRPr>
            </a:p>
          </p:txBody>
        </p:sp>
        <p:pic>
          <p:nvPicPr>
            <p:cNvPr id="82" name="Picture 12" descr="Resultat d'imatges per a &quot;dollar png&quot;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870" r="9652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112612" y="2243941"/>
              <a:ext cx="574676" cy="7502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ctangle 82"/>
            <p:cNvSpPr/>
            <p:nvPr/>
          </p:nvSpPr>
          <p:spPr>
            <a:xfrm>
              <a:off x="7963951" y="2344621"/>
              <a:ext cx="312764" cy="5122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464B69"/>
                  </a:solidFill>
                  <a:latin typeface="Arial"/>
                </a:rPr>
                <a:t>x</a:t>
              </a:r>
              <a:endParaRPr lang="en-GB" dirty="0">
                <a:solidFill>
                  <a:prstClr val="black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7477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02. </a:t>
            </a:r>
            <a:r>
              <a:rPr lang="en-US" sz="2700" dirty="0"/>
              <a:t>Use Case: Problem Definition </a:t>
            </a:r>
            <a:r>
              <a:rPr lang="en-US" sz="1800" dirty="0"/>
              <a:t>(3/3)</a:t>
            </a:r>
            <a:endParaRPr lang="en-GB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375003" y="1688660"/>
            <a:ext cx="6273565" cy="4976614"/>
            <a:chOff x="214528" y="948787"/>
            <a:chExt cx="4828636" cy="383039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695763" y="2450001"/>
              <a:ext cx="411901" cy="633092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7" name="Straight Arrow Connector 6"/>
            <p:cNvCxnSpPr/>
            <p:nvPr/>
          </p:nvCxnSpPr>
          <p:spPr>
            <a:xfrm>
              <a:off x="813110" y="948787"/>
              <a:ext cx="0" cy="327767"/>
            </a:xfrm>
            <a:prstGeom prst="straightConnector1">
              <a:avLst/>
            </a:prstGeom>
            <a:noFill/>
            <a:ln w="9525" cap="flat" cmpd="sng" algn="ctr">
              <a:solidFill>
                <a:srgbClr val="EB5F1E">
                  <a:shade val="95000"/>
                  <a:satMod val="105000"/>
                </a:srgbClr>
              </a:solidFill>
              <a:prstDash val="solid"/>
              <a:headEnd type="triangle"/>
              <a:tailEnd type="triangle"/>
            </a:ln>
            <a:effectLst/>
          </p:spPr>
        </p:cxnSp>
        <p:cxnSp>
          <p:nvCxnSpPr>
            <p:cNvPr id="8" name="Straight Connector 7"/>
            <p:cNvCxnSpPr/>
            <p:nvPr/>
          </p:nvCxnSpPr>
          <p:spPr>
            <a:xfrm flipV="1">
              <a:off x="1560082" y="3096016"/>
              <a:ext cx="0" cy="9714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>
            <a:xfrm flipV="1">
              <a:off x="3784462" y="3096015"/>
              <a:ext cx="0" cy="971451"/>
            </a:xfrm>
            <a:prstGeom prst="line">
              <a:avLst/>
            </a:prstGeom>
            <a:noFill/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</a:ln>
            <a:effectLst/>
          </p:spPr>
        </p:cxnSp>
        <p:grpSp>
          <p:nvGrpSpPr>
            <p:cNvPr id="10" name="Group 9"/>
            <p:cNvGrpSpPr/>
            <p:nvPr/>
          </p:nvGrpSpPr>
          <p:grpSpPr>
            <a:xfrm>
              <a:off x="397335" y="948787"/>
              <a:ext cx="4645829" cy="3830399"/>
              <a:chOff x="397335" y="948787"/>
              <a:chExt cx="4645829" cy="3830399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5552" y="2454246"/>
                <a:ext cx="411901" cy="633092"/>
              </a:xfrm>
              <a:prstGeom prst="rect">
                <a:avLst/>
              </a:prstGeom>
            </p:spPr>
          </p:pic>
          <p:grpSp>
            <p:nvGrpSpPr>
              <p:cNvPr id="13" name="Group 12"/>
              <p:cNvGrpSpPr/>
              <p:nvPr/>
            </p:nvGrpSpPr>
            <p:grpSpPr>
              <a:xfrm>
                <a:off x="397335" y="948787"/>
                <a:ext cx="4645829" cy="3830399"/>
                <a:chOff x="397335" y="948787"/>
                <a:chExt cx="4645829" cy="3830399"/>
              </a:xfrm>
            </p:grpSpPr>
            <p:sp>
              <p:nvSpPr>
                <p:cNvPr id="14" name="TextBox 13"/>
                <p:cNvSpPr txBox="1"/>
                <p:nvPr/>
              </p:nvSpPr>
              <p:spPr>
                <a:xfrm>
                  <a:off x="944653" y="3209348"/>
                  <a:ext cx="462670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200" b="0" i="0" u="none" strike="noStrike" kern="0" cap="none" spc="0" normalizeH="0" baseline="0" noProof="0" dirty="0" err="1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rPr>
                    <a:t>Hc</a:t>
                  </a:r>
                  <a:endPara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</a:endParaRPr>
                </a:p>
              </p:txBody>
            </p:sp>
            <p:grpSp>
              <p:nvGrpSpPr>
                <p:cNvPr id="15" name="Group 14"/>
                <p:cNvGrpSpPr/>
                <p:nvPr/>
              </p:nvGrpSpPr>
              <p:grpSpPr>
                <a:xfrm>
                  <a:off x="397335" y="948787"/>
                  <a:ext cx="4645829" cy="3830399"/>
                  <a:chOff x="397335" y="948787"/>
                  <a:chExt cx="4645829" cy="3830399"/>
                </a:xfrm>
              </p:grpSpPr>
              <p:grpSp>
                <p:nvGrpSpPr>
                  <p:cNvPr id="16" name="Group 15"/>
                  <p:cNvGrpSpPr/>
                  <p:nvPr/>
                </p:nvGrpSpPr>
                <p:grpSpPr>
                  <a:xfrm>
                    <a:off x="397335" y="957466"/>
                    <a:ext cx="4591740" cy="3419850"/>
                    <a:chOff x="285555" y="1132120"/>
                    <a:chExt cx="4591740" cy="3419850"/>
                  </a:xfrm>
                </p:grpSpPr>
                <p:cxnSp>
                  <p:nvCxnSpPr>
                    <p:cNvPr id="42" name="Straight Connector 41"/>
                    <p:cNvCxnSpPr/>
                    <p:nvPr/>
                  </p:nvCxnSpPr>
                  <p:spPr>
                    <a:xfrm>
                      <a:off x="685227" y="3262086"/>
                      <a:ext cx="3745653" cy="0"/>
                    </a:xfrm>
                    <a:prstGeom prst="line">
                      <a:avLst/>
                    </a:prstGeom>
                    <a:noFill/>
                    <a:ln w="76200" cap="flat" cmpd="sng" algn="ctr">
                      <a:solidFill>
                        <a:sysClr val="windowText" lastClr="000000">
                          <a:shade val="95000"/>
                          <a:satMod val="105000"/>
                        </a:sysClr>
                      </a:solidFill>
                      <a:prstDash val="solid"/>
                    </a:ln>
                    <a:effectLst/>
                  </p:spPr>
                </p:cxnSp>
                <p:grpSp>
                  <p:nvGrpSpPr>
                    <p:cNvPr id="43" name="Group 42"/>
                    <p:cNvGrpSpPr/>
                    <p:nvPr/>
                  </p:nvGrpSpPr>
                  <p:grpSpPr>
                    <a:xfrm>
                      <a:off x="621922" y="1132120"/>
                      <a:ext cx="3875571" cy="3419850"/>
                      <a:chOff x="621922" y="1132120"/>
                      <a:chExt cx="3875571" cy="3419850"/>
                    </a:xfrm>
                  </p:grpSpPr>
                  <p:sp>
                    <p:nvSpPr>
                      <p:cNvPr id="53" name="Oval 52"/>
                      <p:cNvSpPr/>
                      <p:nvPr/>
                    </p:nvSpPr>
                    <p:spPr>
                      <a:xfrm>
                        <a:off x="621922" y="1132121"/>
                        <a:ext cx="3875571" cy="3419849"/>
                      </a:xfrm>
                      <a:prstGeom prst="ellipse">
                        <a:avLst/>
                      </a:prstGeom>
                      <a:noFill/>
                      <a:ln w="25400" cap="flat" cmpd="sng" algn="ctr">
                        <a:solidFill>
                          <a:srgbClr val="448FAD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  <p:sp>
                    <p:nvSpPr>
                      <p:cNvPr id="54" name="Freeform 53"/>
                      <p:cNvSpPr/>
                      <p:nvPr/>
                    </p:nvSpPr>
                    <p:spPr>
                      <a:xfrm>
                        <a:off x="1448302" y="1132120"/>
                        <a:ext cx="2222809" cy="3419850"/>
                      </a:xfrm>
                      <a:custGeom>
                        <a:avLst/>
                        <a:gdLst>
                          <a:gd name="connsiteX0" fmla="*/ 1106 w 2222809"/>
                          <a:gd name="connsiteY0" fmla="*/ 3110096 h 3419850"/>
                          <a:gd name="connsiteX1" fmla="*/ 2221702 w 2222809"/>
                          <a:gd name="connsiteY1" fmla="*/ 3110096 h 3419850"/>
                          <a:gd name="connsiteX2" fmla="*/ 2194839 w 2222809"/>
                          <a:gd name="connsiteY2" fmla="*/ 3127822 h 3419850"/>
                          <a:gd name="connsiteX3" fmla="*/ 1111404 w 2222809"/>
                          <a:gd name="connsiteY3" fmla="*/ 3419850 h 3419850"/>
                          <a:gd name="connsiteX4" fmla="*/ 27970 w 2222809"/>
                          <a:gd name="connsiteY4" fmla="*/ 3127822 h 3419850"/>
                          <a:gd name="connsiteX5" fmla="*/ 1111404 w 2222809"/>
                          <a:gd name="connsiteY5" fmla="*/ 0 h 3419850"/>
                          <a:gd name="connsiteX6" fmla="*/ 2194839 w 2222809"/>
                          <a:gd name="connsiteY6" fmla="*/ 292028 h 3419850"/>
                          <a:gd name="connsiteX7" fmla="*/ 2222809 w 2222809"/>
                          <a:gd name="connsiteY7" fmla="*/ 310484 h 3419850"/>
                          <a:gd name="connsiteX8" fmla="*/ 0 w 2222809"/>
                          <a:gd name="connsiteY8" fmla="*/ 310484 h 3419850"/>
                          <a:gd name="connsiteX9" fmla="*/ 27970 w 2222809"/>
                          <a:gd name="connsiteY9" fmla="*/ 292028 h 3419850"/>
                          <a:gd name="connsiteX10" fmla="*/ 1111404 w 2222809"/>
                          <a:gd name="connsiteY10" fmla="*/ 0 h 341985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222809" h="3419850">
                            <a:moveTo>
                              <a:pt x="1106" y="3110096"/>
                            </a:moveTo>
                            <a:lnTo>
                              <a:pt x="2221702" y="3110096"/>
                            </a:lnTo>
                            <a:lnTo>
                              <a:pt x="2194839" y="3127822"/>
                            </a:lnTo>
                            <a:cubicBezTo>
                              <a:pt x="1885566" y="3312194"/>
                              <a:pt x="1512733" y="3419850"/>
                              <a:pt x="1111404" y="3419850"/>
                            </a:cubicBezTo>
                            <a:cubicBezTo>
                              <a:pt x="710076" y="3419850"/>
                              <a:pt x="337242" y="3312194"/>
                              <a:pt x="27970" y="3127822"/>
                            </a:cubicBezTo>
                            <a:close/>
                            <a:moveTo>
                              <a:pt x="1111404" y="0"/>
                            </a:moveTo>
                            <a:cubicBezTo>
                              <a:pt x="1512733" y="0"/>
                              <a:pt x="1885566" y="107657"/>
                              <a:pt x="2194839" y="292028"/>
                            </a:cubicBezTo>
                            <a:lnTo>
                              <a:pt x="2222809" y="310484"/>
                            </a:lnTo>
                            <a:lnTo>
                              <a:pt x="0" y="310484"/>
                            </a:lnTo>
                            <a:lnTo>
                              <a:pt x="27970" y="292028"/>
                            </a:lnTo>
                            <a:cubicBezTo>
                              <a:pt x="337242" y="107657"/>
                              <a:pt x="710076" y="0"/>
                              <a:pt x="1111404" y="0"/>
                            </a:cubicBezTo>
                            <a:close/>
                          </a:path>
                        </a:pathLst>
                      </a:custGeom>
                      <a:solidFill>
                        <a:srgbClr val="448FAD"/>
                      </a:solidFill>
                      <a:ln w="25400" cap="flat" cmpd="sng" algn="ctr">
                        <a:solidFill>
                          <a:srgbClr val="448FAD"/>
                        </a:solidFill>
                        <a:prstDash val="solid"/>
                      </a:ln>
                      <a:effectLst/>
                    </p:spPr>
                    <p:txBody>
                      <a:bodyPr rtlCol="0" anchor="ctr"/>
                      <a:lstStyle/>
                      <a:p>
                        <a:pPr marL="0" marR="0" lvl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GB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rial"/>
                          <a:ea typeface="+mn-ea"/>
                          <a:cs typeface="+mn-cs"/>
                        </a:endParaRPr>
                      </a:p>
                    </p:txBody>
                  </p:sp>
                </p:grpSp>
                <p:cxnSp>
                  <p:nvCxnSpPr>
                    <p:cNvPr id="44" name="Straight Connector 43"/>
                    <p:cNvCxnSpPr>
                      <a:stCxn id="53" idx="2"/>
                      <a:endCxn id="53" idx="6"/>
                    </p:cNvCxnSpPr>
                    <p:nvPr/>
                  </p:nvCxnSpPr>
                  <p:spPr>
                    <a:xfrm>
                      <a:off x="621922" y="2842046"/>
                      <a:ext cx="3875571" cy="0"/>
                    </a:xfrm>
                    <a:prstGeom prst="line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dash"/>
                    </a:ln>
                    <a:effectLst/>
                  </p:spPr>
                </p:cxnSp>
                <p:pic>
                  <p:nvPicPr>
                    <p:cNvPr id="45" name="Picture 44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701330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6" name="Picture 45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16161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7" name="Picture 46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64275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8" name="Picture 47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069831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49" name="Picture 48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530120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50" name="Picture 49"/>
                    <p:cNvPicPr>
                      <a:picLocks noChangeAspect="1"/>
                    </p:cNvPicPr>
                    <p:nvPr/>
                  </p:nvPicPr>
                  <p:blipFill rotWithShape="1">
                    <a:blip r:embed="rId2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3990409" y="2628900"/>
                      <a:ext cx="411901" cy="633092"/>
                    </a:xfrm>
                    <a:prstGeom prst="rect">
                      <a:avLst/>
                    </a:prstGeom>
                  </p:spPr>
                </p:pic>
                <p:cxnSp>
                  <p:nvCxnSpPr>
                    <p:cNvPr id="51" name="Straight Arrow Connector 50"/>
                    <p:cNvCxnSpPr/>
                    <p:nvPr/>
                  </p:nvCxnSpPr>
                  <p:spPr>
                    <a:xfrm>
                      <a:off x="285555" y="3270765"/>
                      <a:ext cx="399672" cy="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solid"/>
                      <a:tailEnd type="triangle"/>
                    </a:ln>
                    <a:effectLst/>
                  </p:spPr>
                </p:cxnSp>
                <p:cxnSp>
                  <p:nvCxnSpPr>
                    <p:cNvPr id="52" name="Straight Arrow Connector 51"/>
                    <p:cNvCxnSpPr/>
                    <p:nvPr/>
                  </p:nvCxnSpPr>
                  <p:spPr>
                    <a:xfrm flipH="1">
                      <a:off x="4451423" y="3263230"/>
                      <a:ext cx="425872" cy="0"/>
                    </a:xfrm>
                    <a:prstGeom prst="straightConnector1">
                      <a:avLst/>
                    </a:prstGeom>
                    <a:noFill/>
                    <a:ln w="9525" cap="flat" cmpd="sng" algn="ctr">
                      <a:solidFill>
                        <a:srgbClr val="EB5F1E">
                          <a:shade val="95000"/>
                          <a:satMod val="105000"/>
                        </a:srgbClr>
                      </a:solidFill>
                      <a:prstDash val="solid"/>
                      <a:tailEnd type="triangle"/>
                    </a:ln>
                    <a:effectLst/>
                  </p:spPr>
                </p:cxnSp>
              </p:grpSp>
              <p:cxnSp>
                <p:nvCxnSpPr>
                  <p:cNvPr id="17" name="Straight Connector 16"/>
                  <p:cNvCxnSpPr>
                    <a:stCxn id="54" idx="0"/>
                  </p:cNvCxnSpPr>
                  <p:nvPr/>
                </p:nvCxnSpPr>
                <p:spPr>
                  <a:xfrm flipH="1">
                    <a:off x="1560082" y="4067562"/>
                    <a:ext cx="1106" cy="54253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8" name="Straight Connector 17"/>
                  <p:cNvCxnSpPr/>
                  <p:nvPr/>
                </p:nvCxnSpPr>
                <p:spPr>
                  <a:xfrm flipH="1">
                    <a:off x="3782891" y="4067562"/>
                    <a:ext cx="1106" cy="54253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19" name="Straight Arrow Connector 18"/>
                  <p:cNvCxnSpPr/>
                  <p:nvPr/>
                </p:nvCxnSpPr>
                <p:spPr>
                  <a:xfrm>
                    <a:off x="1560082" y="4551970"/>
                    <a:ext cx="2222809" cy="0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20" name="TextBox 19"/>
                  <p:cNvSpPr txBox="1"/>
                  <p:nvPr/>
                </p:nvSpPr>
                <p:spPr>
                  <a:xfrm>
                    <a:off x="4624064" y="2841444"/>
                    <a:ext cx="4191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Lm</a:t>
                    </a:r>
                  </a:p>
                </p:txBody>
              </p:sp>
              <p:sp>
                <p:nvSpPr>
                  <p:cNvPr id="21" name="TextBox 20"/>
                  <p:cNvSpPr txBox="1"/>
                  <p:nvPr/>
                </p:nvSpPr>
                <p:spPr>
                  <a:xfrm>
                    <a:off x="2462489" y="4502187"/>
                    <a:ext cx="388661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Lc</a:t>
                    </a:r>
                    <a:endPara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sp>
                <p:nvSpPr>
                  <p:cNvPr id="22" name="TextBox 21"/>
                  <p:cNvSpPr txBox="1"/>
                  <p:nvPr/>
                </p:nvSpPr>
                <p:spPr>
                  <a:xfrm>
                    <a:off x="3960277" y="1112668"/>
                    <a:ext cx="41910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R</a:t>
                    </a:r>
                  </a:p>
                </p:txBody>
              </p:sp>
              <p:cxnSp>
                <p:nvCxnSpPr>
                  <p:cNvPr id="23" name="Straight Arrow Connector 22"/>
                  <p:cNvCxnSpPr/>
                  <p:nvPr/>
                </p:nvCxnSpPr>
                <p:spPr>
                  <a:xfrm>
                    <a:off x="4309300" y="3096016"/>
                    <a:ext cx="0" cy="971451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sp>
                <p:nvSpPr>
                  <p:cNvPr id="24" name="TextBox 23"/>
                  <p:cNvSpPr txBox="1"/>
                  <p:nvPr/>
                </p:nvSpPr>
                <p:spPr>
                  <a:xfrm>
                    <a:off x="4265115" y="3463075"/>
                    <a:ext cx="462670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Hch</a:t>
                    </a:r>
                    <a:endParaRPr kumimoji="0" lang="en-GB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  <p:cxnSp>
                <p:nvCxnSpPr>
                  <p:cNvPr id="25" name="Straight Connector 24"/>
                  <p:cNvCxnSpPr/>
                  <p:nvPr/>
                </p:nvCxnSpPr>
                <p:spPr>
                  <a:xfrm flipH="1" flipV="1">
                    <a:off x="733702" y="948787"/>
                    <a:ext cx="1937786" cy="1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" name="Straight Connector 25"/>
                  <p:cNvCxnSpPr/>
                  <p:nvPr/>
                </p:nvCxnSpPr>
                <p:spPr>
                  <a:xfrm flipH="1">
                    <a:off x="733702" y="1276554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sp>
                <p:nvSpPr>
                  <p:cNvPr id="27" name="TextBox 26"/>
                  <p:cNvSpPr txBox="1"/>
                  <p:nvPr/>
                </p:nvSpPr>
                <p:spPr>
                  <a:xfrm>
                    <a:off x="779771" y="974170"/>
                    <a:ext cx="602925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GB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"/>
                      </a:rPr>
                      <a:t>0.5 m</a:t>
                    </a:r>
                  </a:p>
                </p:txBody>
              </p:sp>
              <p:cxnSp>
                <p:nvCxnSpPr>
                  <p:cNvPr id="28" name="Straight Arrow Connector 27"/>
                  <p:cNvCxnSpPr>
                    <a:endCxn id="53" idx="7"/>
                  </p:cNvCxnSpPr>
                  <p:nvPr/>
                </p:nvCxnSpPr>
                <p:spPr>
                  <a:xfrm flipV="1">
                    <a:off x="2747072" y="1458292"/>
                    <a:ext cx="1294637" cy="1200422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tailEnd type="triangle"/>
                  </a:ln>
                  <a:effectLst/>
                </p:spPr>
              </p:cxnSp>
              <p:cxnSp>
                <p:nvCxnSpPr>
                  <p:cNvPr id="29" name="Straight Connector 28"/>
                  <p:cNvCxnSpPr>
                    <a:stCxn id="53" idx="7"/>
                  </p:cNvCxnSpPr>
                  <p:nvPr/>
                </p:nvCxnSpPr>
                <p:spPr>
                  <a:xfrm flipV="1">
                    <a:off x="4041709" y="1259846"/>
                    <a:ext cx="228089" cy="198446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" name="Straight Arrow Connector 29"/>
                  <p:cNvCxnSpPr/>
                  <p:nvPr/>
                </p:nvCxnSpPr>
                <p:spPr>
                  <a:xfrm>
                    <a:off x="982065" y="2658619"/>
                    <a:ext cx="5923" cy="1408848"/>
                  </a:xfrm>
                  <a:prstGeom prst="straightConnector1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  <a:headEnd type="triangle"/>
                    <a:tailEnd type="triangle"/>
                  </a:ln>
                  <a:effectLst/>
                </p:spPr>
              </p:cxnSp>
              <p:cxnSp>
                <p:nvCxnSpPr>
                  <p:cNvPr id="31" name="Straight Connector 30"/>
                  <p:cNvCxnSpPr/>
                  <p:nvPr/>
                </p:nvCxnSpPr>
                <p:spPr>
                  <a:xfrm flipH="1">
                    <a:off x="733702" y="4067562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32" name="Straight Connector 31"/>
                  <p:cNvCxnSpPr/>
                  <p:nvPr/>
                </p:nvCxnSpPr>
                <p:spPr>
                  <a:xfrm flipH="1">
                    <a:off x="3782893" y="4067467"/>
                    <a:ext cx="826380" cy="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rgbClr val="EB5F1E">
                        <a:shade val="95000"/>
                        <a:satMod val="105000"/>
                      </a:srgbClr>
                    </a:solidFill>
                    <a:prstDash val="solid"/>
                  </a:ln>
                  <a:effectLst/>
                </p:spPr>
              </p:cxnSp>
              <p:pic>
                <p:nvPicPr>
                  <p:cNvPr id="33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59255" y="3517371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4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00205" y="351247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5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43427" y="351247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6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86795" y="3514245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7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549745" y="3118761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8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109954" y="311386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39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633917" y="3113863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0" name="Picture 2" descr="Resultat d'imatges per a &quot;suitcase icon&quot;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77285" y="3115635"/>
                    <a:ext cx="592247" cy="59224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41" name="Up-Down Arrow 40"/>
                  <p:cNvSpPr/>
                  <p:nvPr/>
                </p:nvSpPr>
                <p:spPr>
                  <a:xfrm>
                    <a:off x="541740" y="2677081"/>
                    <a:ext cx="144317" cy="391259"/>
                  </a:xfrm>
                  <a:prstGeom prst="upDownArrow">
                    <a:avLst/>
                  </a:prstGeom>
                  <a:solidFill>
                    <a:srgbClr val="FAEB46"/>
                  </a:solidFill>
                  <a:ln w="25400" cap="flat" cmpd="sng" algn="ctr">
                    <a:solidFill>
                      <a:srgbClr val="FAEB46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  <p:sp>
          <p:nvSpPr>
            <p:cNvPr id="11" name="TextBox 10"/>
            <p:cNvSpPr txBox="1"/>
            <p:nvPr/>
          </p:nvSpPr>
          <p:spPr>
            <a:xfrm>
              <a:off x="214528" y="2688044"/>
              <a:ext cx="4259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/>
                </a:rPr>
                <a:t>H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5790858" y="1484784"/>
            <a:ext cx="5187954" cy="439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GB" sz="1600" b="1" dirty="0">
                <a:solidFill>
                  <a:srgbClr val="464B69"/>
                </a:solidFill>
                <a:latin typeface="Arial"/>
              </a:rPr>
              <a:t>Problem Constraints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520176" y="2093323"/>
            <a:ext cx="4684755" cy="67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 algn="just">
              <a:buFont typeface="Wingdings" pitchFamily="2" charset="2"/>
              <a:buChar char="q"/>
            </a:pPr>
            <a:r>
              <a:rPr lang="en-GB" sz="1400" u="sng" dirty="0">
                <a:solidFill>
                  <a:srgbClr val="464B69"/>
                </a:solidFill>
                <a:latin typeface="Arial"/>
              </a:rPr>
              <a:t>Assumptions:</a:t>
            </a:r>
          </a:p>
          <a:p>
            <a:pPr marL="285750" lvl="1" indent="-285750" algn="just">
              <a:buFont typeface="Wingdings" pitchFamily="2" charset="2"/>
              <a:buChar char="q"/>
            </a:pPr>
            <a:endParaRPr lang="en-GB" sz="1400" dirty="0">
              <a:solidFill>
                <a:srgbClr val="464B69"/>
              </a:solidFill>
              <a:latin typeface="Arial"/>
            </a:endParaRPr>
          </a:p>
        </p:txBody>
      </p:sp>
      <p:sp>
        <p:nvSpPr>
          <p:cNvPr id="57" name="Rectangle 56"/>
          <p:cNvSpPr/>
          <p:nvPr/>
        </p:nvSpPr>
        <p:spPr>
          <a:xfrm>
            <a:off x="7158505" y="2544951"/>
            <a:ext cx="469813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1" indent="-285750" algn="just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rgbClr val="464B69"/>
                </a:solidFill>
                <a:latin typeface="Arial"/>
              </a:rPr>
              <a:t>Each passenger can carry up to 5 suitcases</a:t>
            </a:r>
          </a:p>
          <a:p>
            <a:pPr marL="285750" lvl="1" indent="-285750" algn="just">
              <a:buFont typeface="Wingdings" panose="05000000000000000000" pitchFamily="2" charset="2"/>
              <a:buChar char="§"/>
            </a:pPr>
            <a:endParaRPr lang="en-GB" sz="1400" dirty="0">
              <a:solidFill>
                <a:srgbClr val="464B69"/>
              </a:solidFill>
              <a:latin typeface="Arial"/>
            </a:endParaRPr>
          </a:p>
          <a:p>
            <a:pPr marL="285750" lvl="1" indent="-285750" algn="just">
              <a:buFont typeface="Wingdings" panose="05000000000000000000" pitchFamily="2" charset="2"/>
              <a:buChar char="§"/>
            </a:pPr>
            <a:r>
              <a:rPr lang="en-GB" sz="1400" dirty="0">
                <a:solidFill>
                  <a:srgbClr val="464B69"/>
                </a:solidFill>
                <a:latin typeface="Arial"/>
              </a:rPr>
              <a:t>No extra suitcase is allowed</a:t>
            </a:r>
          </a:p>
        </p:txBody>
      </p:sp>
      <p:sp>
        <p:nvSpPr>
          <p:cNvPr id="58" name="Down Arrow 57"/>
          <p:cNvSpPr/>
          <p:nvPr/>
        </p:nvSpPr>
        <p:spPr>
          <a:xfrm>
            <a:off x="8607300" y="3639100"/>
            <a:ext cx="503723" cy="984972"/>
          </a:xfrm>
          <a:prstGeom prst="downArrow">
            <a:avLst/>
          </a:prstGeom>
          <a:gradFill rotWithShape="1">
            <a:gsLst>
              <a:gs pos="0">
                <a:srgbClr val="EB5F1E">
                  <a:shade val="51000"/>
                  <a:satMod val="130000"/>
                </a:srgbClr>
              </a:gs>
              <a:gs pos="80000">
                <a:srgbClr val="EB5F1E">
                  <a:shade val="93000"/>
                  <a:satMod val="130000"/>
                </a:srgbClr>
              </a:gs>
              <a:gs pos="100000">
                <a:srgbClr val="EB5F1E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B5F1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7263833" y="4886353"/>
            <a:ext cx="3190656" cy="307777"/>
          </a:xfrm>
          <a:prstGeom prst="rect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</a:ln>
        </p:spPr>
        <p:txBody>
          <a:bodyPr wrap="square">
            <a:spAutoFit/>
          </a:bodyPr>
          <a:lstStyle/>
          <a:p>
            <a:pPr marL="0" lvl="1" algn="just"/>
            <a:r>
              <a:rPr lang="en-GB" sz="1400" b="1" dirty="0">
                <a:solidFill>
                  <a:srgbClr val="464B69"/>
                </a:solidFill>
                <a:latin typeface="Arial"/>
              </a:rPr>
              <a:t>Suitcase number   ≤  5*Passengers </a:t>
            </a:r>
          </a:p>
        </p:txBody>
      </p:sp>
    </p:spTree>
    <p:extLst>
      <p:ext uri="{BB962C8B-B14F-4D97-AF65-F5344CB8AC3E}">
        <p14:creationId xmlns:p14="http://schemas.microsoft.com/office/powerpoint/2010/main" val="140862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02. </a:t>
            </a:r>
            <a:r>
              <a:rPr lang="en-US" sz="2700" dirty="0"/>
              <a:t>Use Case: Problem Structure </a:t>
            </a:r>
            <a:endParaRPr lang="en-GB" sz="2700" dirty="0"/>
          </a:p>
        </p:txBody>
      </p:sp>
      <p:grpSp>
        <p:nvGrpSpPr>
          <p:cNvPr id="2" name="Group 1"/>
          <p:cNvGrpSpPr/>
          <p:nvPr/>
        </p:nvGrpSpPr>
        <p:grpSpPr>
          <a:xfrm>
            <a:off x="479376" y="1671155"/>
            <a:ext cx="10945216" cy="4514322"/>
            <a:chOff x="479376" y="2906264"/>
            <a:chExt cx="7388352" cy="3047304"/>
          </a:xfrm>
        </p:grpSpPr>
        <p:grpSp>
          <p:nvGrpSpPr>
            <p:cNvPr id="5" name="Group 4"/>
            <p:cNvGrpSpPr/>
            <p:nvPr/>
          </p:nvGrpSpPr>
          <p:grpSpPr>
            <a:xfrm>
              <a:off x="479376" y="2906264"/>
              <a:ext cx="7388352" cy="3047304"/>
              <a:chOff x="710432" y="1235166"/>
              <a:chExt cx="6674475" cy="2982985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2879333" y="1852213"/>
                <a:ext cx="1256159" cy="488096"/>
              </a:xfrm>
              <a:prstGeom prst="rect">
                <a:avLst/>
              </a:prstGeom>
              <a:gradFill rotWithShape="1">
                <a:gsLst>
                  <a:gs pos="0">
                    <a:srgbClr val="EB5F1E">
                      <a:shade val="51000"/>
                      <a:satMod val="130000"/>
                    </a:srgbClr>
                  </a:gs>
                  <a:gs pos="80000">
                    <a:srgbClr val="EB5F1E">
                      <a:shade val="93000"/>
                      <a:satMod val="130000"/>
                    </a:srgbClr>
                  </a:gs>
                  <a:gs pos="100000">
                    <a:srgbClr val="EB5F1E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D1:</a:t>
                </a:r>
                <a:r>
                  <a:rPr kumimoji="0" lang="en-GB" sz="1400" b="0" i="0" u="none" strike="noStrike" kern="0" cap="none" spc="0" normalizeH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Passenger Number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557381" y="2738360"/>
                <a:ext cx="1186283" cy="488096"/>
              </a:xfrm>
              <a:prstGeom prst="rect">
                <a:avLst/>
              </a:prstGeom>
              <a:gradFill rotWithShape="1">
                <a:gsLst>
                  <a:gs pos="0">
                    <a:srgbClr val="EB5F1E">
                      <a:shade val="51000"/>
                      <a:satMod val="130000"/>
                    </a:srgbClr>
                  </a:gs>
                  <a:gs pos="80000">
                    <a:srgbClr val="EB5F1E">
                      <a:shade val="93000"/>
                      <a:satMod val="130000"/>
                    </a:srgbClr>
                  </a:gs>
                  <a:gs pos="100000">
                    <a:srgbClr val="EB5F1E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lvl="0" algn="ctr"/>
                <a:r>
                  <a:rPr lang="en-GB" sz="1400" kern="0" dirty="0">
                    <a:solidFill>
                      <a:srgbClr val="FFFFFF"/>
                    </a:solidFill>
                    <a:latin typeface="Arial"/>
                  </a:rPr>
                  <a:t>D2: Suitcase Number</a:t>
                </a: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6257146" y="3730055"/>
                <a:ext cx="1127761" cy="488096"/>
              </a:xfrm>
              <a:prstGeom prst="rect">
                <a:avLst/>
              </a:prstGeom>
              <a:gradFill rotWithShape="1">
                <a:gsLst>
                  <a:gs pos="0">
                    <a:srgbClr val="EB5F1E">
                      <a:shade val="51000"/>
                      <a:satMod val="130000"/>
                    </a:srgbClr>
                  </a:gs>
                  <a:gs pos="80000">
                    <a:srgbClr val="EB5F1E">
                      <a:shade val="93000"/>
                      <a:satMod val="130000"/>
                    </a:srgbClr>
                  </a:gs>
                  <a:gs pos="100000">
                    <a:srgbClr val="EB5F1E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System: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Objective &amp;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Constraints</a:t>
                </a: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1625096" y="1235166"/>
                <a:ext cx="960268" cy="203374"/>
              </a:xfrm>
              <a:prstGeom prst="rect">
                <a:avLst/>
              </a:prstGeom>
              <a:gradFill rotWithShape="1">
                <a:gsLst>
                  <a:gs pos="0">
                    <a:srgbClr val="5FC3EB">
                      <a:shade val="51000"/>
                      <a:satMod val="130000"/>
                    </a:srgbClr>
                  </a:gs>
                  <a:gs pos="80000">
                    <a:srgbClr val="5FC3EB">
                      <a:shade val="93000"/>
                      <a:satMod val="130000"/>
                    </a:srgbClr>
                  </a:gs>
                  <a:gs pos="100000">
                    <a:srgbClr val="5FC3EB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5FC3E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Optimiser</a:t>
                </a: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710432" y="1245335"/>
                <a:ext cx="277120" cy="183036"/>
              </a:xfrm>
              <a:prstGeom prst="rect">
                <a:avLst/>
              </a:prstGeom>
              <a:gradFill rotWithShape="1">
                <a:gsLst>
                  <a:gs pos="0">
                    <a:srgbClr val="00B4B9">
                      <a:tint val="50000"/>
                      <a:satMod val="300000"/>
                    </a:srgbClr>
                  </a:gs>
                  <a:gs pos="35000">
                    <a:srgbClr val="00B4B9">
                      <a:tint val="37000"/>
                      <a:satMod val="300000"/>
                    </a:srgbClr>
                  </a:gs>
                  <a:gs pos="100000">
                    <a:srgbClr val="00B4B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00B4B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</a:t>
                </a: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368853" y="1245333"/>
                <a:ext cx="277120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011963" y="1245333"/>
                <a:ext cx="277120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fr-FR"/>
                </a:defPPr>
                <a:lvl1pPr algn="ctr">
                  <a:defRPr sz="12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H</a:t>
                </a: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6626779" y="1998862"/>
                <a:ext cx="388497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fr-FR"/>
                </a:defPPr>
                <a:lvl1pPr algn="ctr">
                  <a:defRPr sz="12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Pn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6626779" y="2890890"/>
                <a:ext cx="388497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fr-FR"/>
                </a:defPPr>
                <a:lvl1pPr algn="ctr">
                  <a:defRPr sz="12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kern="0" dirty="0" err="1">
                    <a:solidFill>
                      <a:prstClr val="black"/>
                    </a:solidFill>
                    <a:latin typeface="Arial"/>
                  </a:rPr>
                  <a:t>S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1762435" y="3894346"/>
                <a:ext cx="685589" cy="183036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square" rtlCol="0" anchor="ctr">
                <a:spAutoFit/>
              </a:bodyPr>
              <a:lstStyle>
                <a:defPPr>
                  <a:defRPr lang="fr-FR"/>
                </a:defPPr>
                <a:lvl1pPr algn="ctr">
                  <a:defRPr sz="1200"/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Obj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, c1</a:t>
                </a:r>
              </a:p>
            </p:txBody>
          </p:sp>
          <p:cxnSp>
            <p:nvCxnSpPr>
              <p:cNvPr id="16" name="Straight Connector 15"/>
              <p:cNvCxnSpPr>
                <a:stCxn id="9" idx="3"/>
                <a:endCxn id="11" idx="1"/>
              </p:cNvCxnSpPr>
              <p:nvPr/>
            </p:nvCxnSpPr>
            <p:spPr>
              <a:xfrm flipV="1">
                <a:off x="2585364" y="1336851"/>
                <a:ext cx="783489" cy="2"/>
              </a:xfrm>
              <a:prstGeom prst="line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" name="Straight Connector 16"/>
              <p:cNvCxnSpPr>
                <a:stCxn id="11" idx="3"/>
                <a:endCxn id="12" idx="1"/>
              </p:cNvCxnSpPr>
              <p:nvPr/>
            </p:nvCxnSpPr>
            <p:spPr>
              <a:xfrm>
                <a:off x="3645973" y="1336851"/>
                <a:ext cx="1365990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>
                <a:stCxn id="13" idx="2"/>
                <a:endCxn id="14" idx="0"/>
              </p:cNvCxnSpPr>
              <p:nvPr/>
            </p:nvCxnSpPr>
            <p:spPr>
              <a:xfrm>
                <a:off x="6821028" y="2181898"/>
                <a:ext cx="0" cy="708992"/>
              </a:xfrm>
              <a:prstGeom prst="line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" name="Straight Arrow Connector 18"/>
              <p:cNvCxnSpPr>
                <a:stCxn id="9" idx="1"/>
                <a:endCxn id="10" idx="3"/>
              </p:cNvCxnSpPr>
              <p:nvPr/>
            </p:nvCxnSpPr>
            <p:spPr>
              <a:xfrm flipH="1">
                <a:off x="987552" y="1336853"/>
                <a:ext cx="637544" cy="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0" name="Straight Arrow Connector 19"/>
              <p:cNvCxnSpPr>
                <a:stCxn id="14" idx="2"/>
                <a:endCxn id="8" idx="0"/>
              </p:cNvCxnSpPr>
              <p:nvPr/>
            </p:nvCxnSpPr>
            <p:spPr>
              <a:xfrm flipH="1">
                <a:off x="6821027" y="3073926"/>
                <a:ext cx="1" cy="656129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1" name="Straight Arrow Connector 20"/>
              <p:cNvCxnSpPr>
                <a:stCxn id="7" idx="3"/>
                <a:endCxn id="14" idx="1"/>
              </p:cNvCxnSpPr>
              <p:nvPr/>
            </p:nvCxnSpPr>
            <p:spPr>
              <a:xfrm>
                <a:off x="5743664" y="2982408"/>
                <a:ext cx="883115" cy="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2" name="Straight Arrow Connector 21"/>
              <p:cNvCxnSpPr>
                <a:stCxn id="12" idx="2"/>
                <a:endCxn id="7" idx="0"/>
              </p:cNvCxnSpPr>
              <p:nvPr/>
            </p:nvCxnSpPr>
            <p:spPr>
              <a:xfrm flipH="1">
                <a:off x="5150522" y="1428369"/>
                <a:ext cx="1" cy="1309991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3" name="Straight Arrow Connector 22"/>
              <p:cNvCxnSpPr>
                <a:stCxn id="6" idx="3"/>
                <a:endCxn id="13" idx="1"/>
              </p:cNvCxnSpPr>
              <p:nvPr/>
            </p:nvCxnSpPr>
            <p:spPr>
              <a:xfrm flipV="1">
                <a:off x="4135492" y="2090381"/>
                <a:ext cx="2491287" cy="5880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4" name="Straight Arrow Connector 23"/>
              <p:cNvCxnSpPr>
                <a:stCxn id="11" idx="2"/>
                <a:endCxn id="6" idx="0"/>
              </p:cNvCxnSpPr>
              <p:nvPr/>
            </p:nvCxnSpPr>
            <p:spPr>
              <a:xfrm>
                <a:off x="3507413" y="1428369"/>
                <a:ext cx="0" cy="42384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5" name="Straight Arrow Connector 24"/>
              <p:cNvCxnSpPr>
                <a:stCxn id="15" idx="0"/>
                <a:endCxn id="9" idx="2"/>
              </p:cNvCxnSpPr>
              <p:nvPr/>
            </p:nvCxnSpPr>
            <p:spPr>
              <a:xfrm flipV="1">
                <a:off x="2105229" y="1438540"/>
                <a:ext cx="1" cy="2455806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26" name="Straight Connector 25"/>
              <p:cNvCxnSpPr>
                <a:stCxn id="8" idx="1"/>
                <a:endCxn id="15" idx="3"/>
              </p:cNvCxnSpPr>
              <p:nvPr/>
            </p:nvCxnSpPr>
            <p:spPr>
              <a:xfrm flipH="1">
                <a:off x="2448024" y="3974104"/>
                <a:ext cx="3809122" cy="11761"/>
              </a:xfrm>
              <a:prstGeom prst="line">
                <a:avLst/>
              </a:prstGeom>
              <a:noFill/>
              <a:ln w="9525" cap="flat" cmpd="sng" algn="ctr">
                <a:solidFill>
                  <a:srgbClr val="EB5F1E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sp>
          <p:nvSpPr>
            <p:cNvPr id="27" name="TextBox 26"/>
            <p:cNvSpPr txBox="1"/>
            <p:nvPr/>
          </p:nvSpPr>
          <p:spPr>
            <a:xfrm>
              <a:off x="2346223" y="4368401"/>
              <a:ext cx="1952400" cy="10699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0" lvl="1" algn="just"/>
              <a:r>
                <a:rPr lang="en-GB" sz="1400" b="1" u="sng" dirty="0">
                  <a:solidFill>
                    <a:srgbClr val="464B69"/>
                  </a:solidFill>
                  <a:latin typeface="Arial"/>
                </a:rPr>
                <a:t>Legend:</a:t>
              </a:r>
            </a:p>
            <a:p>
              <a:pPr marL="0" lvl="1" algn="just"/>
              <a:endParaRPr lang="en-GB" sz="1400" b="1" u="sng" dirty="0">
                <a:solidFill>
                  <a:srgbClr val="464B69"/>
                </a:solidFill>
                <a:latin typeface="Arial"/>
              </a:endParaRP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H = Height</a:t>
              </a: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 err="1">
                  <a:solidFill>
                    <a:srgbClr val="464B69"/>
                  </a:solidFill>
                  <a:latin typeface="Arial"/>
                </a:rPr>
                <a:t>Pn</a:t>
              </a: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 = Number of Passengers</a:t>
              </a: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Sn = Number of Suitcases</a:t>
              </a: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 err="1">
                  <a:solidFill>
                    <a:srgbClr val="464B69"/>
                  </a:solidFill>
                  <a:latin typeface="Arial"/>
                </a:rPr>
                <a:t>Obj</a:t>
              </a: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 = objective (maximum revenue)</a:t>
              </a:r>
            </a:p>
            <a:p>
              <a:pPr marL="171450" lvl="1" indent="-171450" algn="just">
                <a:buFont typeface="Arial" panose="020B0604020202020204" pitchFamily="34" charset="0"/>
                <a:buChar char="•"/>
              </a:pP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C1 = Constraint (Sn ≤ 5*</a:t>
              </a:r>
              <a:r>
                <a:rPr lang="en-GB" sz="1100" b="1" dirty="0" err="1">
                  <a:solidFill>
                    <a:srgbClr val="464B69"/>
                  </a:solidFill>
                  <a:latin typeface="Arial"/>
                </a:rPr>
                <a:t>Pn</a:t>
              </a:r>
              <a:r>
                <a:rPr lang="en-GB" sz="1100" b="1" dirty="0">
                  <a:solidFill>
                    <a:srgbClr val="464B69"/>
                  </a:solidFill>
                  <a:latin typeface="Arial"/>
                </a:rPr>
                <a:t>)</a:t>
              </a:r>
              <a:endParaRPr lang="en-GB" sz="1050" b="1" dirty="0">
                <a:solidFill>
                  <a:srgbClr val="464B69"/>
                </a:solidFill>
                <a:latin typeface="Arial"/>
              </a:endParaRPr>
            </a:p>
            <a:p>
              <a:pPr marL="285750" lvl="1" indent="-285750" algn="just">
                <a:buFont typeface="Wingdings" pitchFamily="2" charset="2"/>
                <a:buChar char="q"/>
              </a:pPr>
              <a:endParaRPr lang="en-GB" sz="1400" b="1" dirty="0">
                <a:solidFill>
                  <a:srgbClr val="464B69"/>
                </a:solidFill>
                <a:latin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09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02. </a:t>
            </a:r>
            <a:r>
              <a:rPr lang="en-US" sz="2700" dirty="0"/>
              <a:t>Use Case: Implementation in GEMSEO </a:t>
            </a:r>
            <a:r>
              <a:rPr lang="en-US" sz="1800" dirty="0"/>
              <a:t>(1/3)  </a:t>
            </a:r>
            <a:endParaRPr lang="en-GB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67" y="1402428"/>
            <a:ext cx="4040675" cy="5127566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grpSp>
        <p:nvGrpSpPr>
          <p:cNvPr id="35" name="Group 34"/>
          <p:cNvGrpSpPr/>
          <p:nvPr/>
        </p:nvGrpSpPr>
        <p:grpSpPr>
          <a:xfrm>
            <a:off x="4964381" y="3212976"/>
            <a:ext cx="1270244" cy="1484492"/>
            <a:chOff x="4964381" y="3212976"/>
            <a:chExt cx="1270244" cy="1484492"/>
          </a:xfrm>
        </p:grpSpPr>
        <p:sp>
          <p:nvSpPr>
            <p:cNvPr id="14" name="Right Brace 13"/>
            <p:cNvSpPr/>
            <p:nvPr/>
          </p:nvSpPr>
          <p:spPr>
            <a:xfrm>
              <a:off x="4964381" y="3212976"/>
              <a:ext cx="135493" cy="725201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5" name="Right Brace 14"/>
            <p:cNvSpPr/>
            <p:nvPr/>
          </p:nvSpPr>
          <p:spPr>
            <a:xfrm>
              <a:off x="4964381" y="4031916"/>
              <a:ext cx="135490" cy="665552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099873" y="3442180"/>
              <a:ext cx="986680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>
                  <a:solidFill>
                    <a:srgbClr val="FF0000"/>
                  </a:solidFill>
                  <a:latin typeface="Arial"/>
                </a:rPr>
                <a:t>Variables wrapper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099874" y="4242834"/>
              <a:ext cx="113475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>
                  <a:solidFill>
                    <a:srgbClr val="FF0000"/>
                  </a:solidFill>
                  <a:latin typeface="Arial"/>
                </a:rPr>
                <a:t>Evaluation equations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964378" y="4908336"/>
            <a:ext cx="1205714" cy="1608315"/>
            <a:chOff x="4964378" y="4908336"/>
            <a:chExt cx="1205714" cy="1608315"/>
          </a:xfrm>
        </p:grpSpPr>
        <p:sp>
          <p:nvSpPr>
            <p:cNvPr id="21" name="Right Brace 20"/>
            <p:cNvSpPr/>
            <p:nvPr/>
          </p:nvSpPr>
          <p:spPr>
            <a:xfrm>
              <a:off x="4964378" y="4908336"/>
              <a:ext cx="135493" cy="789376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ight Brace 21"/>
            <p:cNvSpPr/>
            <p:nvPr/>
          </p:nvSpPr>
          <p:spPr>
            <a:xfrm>
              <a:off x="4964378" y="5727275"/>
              <a:ext cx="135493" cy="789376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099870" y="5137540"/>
              <a:ext cx="98668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>
                  <a:solidFill>
                    <a:srgbClr val="FF0000"/>
                  </a:solidFill>
                  <a:latin typeface="Arial"/>
                </a:rPr>
                <a:t>Variables wrapper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5099871" y="5938194"/>
              <a:ext cx="1070221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>
                  <a:solidFill>
                    <a:srgbClr val="FF0000"/>
                  </a:solidFill>
                  <a:latin typeface="Arial"/>
                </a:rPr>
                <a:t>Evaluation equations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6340008" y="2033248"/>
            <a:ext cx="39394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Objective function &amp; constraints definition</a:t>
            </a:r>
          </a:p>
        </p:txBody>
      </p:sp>
      <p:sp>
        <p:nvSpPr>
          <p:cNvPr id="7" name="Right Brace 6"/>
          <p:cNvSpPr/>
          <p:nvPr/>
        </p:nvSpPr>
        <p:spPr>
          <a:xfrm>
            <a:off x="6059996" y="1377025"/>
            <a:ext cx="169366" cy="1640786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33033" y="3771251"/>
            <a:ext cx="40114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b="1" dirty="0">
                <a:solidFill>
                  <a:srgbClr val="464B69"/>
                </a:solidFill>
                <a:latin typeface="Arial"/>
              </a:rPr>
              <a:t>D1</a:t>
            </a:r>
            <a:r>
              <a:rPr lang="en-GB" sz="1400" dirty="0">
                <a:solidFill>
                  <a:srgbClr val="464B69"/>
                </a:solidFill>
                <a:latin typeface="Arial"/>
              </a:rPr>
              <a:t> </a:t>
            </a:r>
            <a:r>
              <a:rPr lang="en-GB" sz="1400" dirty="0">
                <a:solidFill>
                  <a:srgbClr val="464B69"/>
                </a:solidFill>
                <a:latin typeface="Arial"/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464B69"/>
                </a:solidFill>
                <a:latin typeface="Arial"/>
              </a:rPr>
              <a:t>Evaluation 1: Passenger number</a:t>
            </a:r>
          </a:p>
        </p:txBody>
      </p:sp>
      <p:sp>
        <p:nvSpPr>
          <p:cNvPr id="9" name="Right Brace 8"/>
          <p:cNvSpPr/>
          <p:nvPr/>
        </p:nvSpPr>
        <p:spPr>
          <a:xfrm>
            <a:off x="6059996" y="3134943"/>
            <a:ext cx="169366" cy="1557898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40008" y="5514278"/>
            <a:ext cx="40114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b="1" dirty="0">
                <a:solidFill>
                  <a:srgbClr val="464B69"/>
                </a:solidFill>
                <a:latin typeface="Arial"/>
              </a:rPr>
              <a:t>D2</a:t>
            </a:r>
            <a:r>
              <a:rPr lang="en-GB" sz="1400" dirty="0">
                <a:solidFill>
                  <a:srgbClr val="464B69"/>
                </a:solidFill>
                <a:latin typeface="Arial"/>
              </a:rPr>
              <a:t> </a:t>
            </a:r>
            <a:r>
              <a:rPr lang="en-GB" sz="1400" dirty="0">
                <a:solidFill>
                  <a:srgbClr val="464B69"/>
                </a:solidFill>
                <a:latin typeface="Arial"/>
                <a:sym typeface="Wingdings" panose="05000000000000000000" pitchFamily="2" charset="2"/>
              </a:rPr>
              <a:t> </a:t>
            </a:r>
            <a:r>
              <a:rPr lang="en-GB" sz="1400" dirty="0">
                <a:solidFill>
                  <a:srgbClr val="464B69"/>
                </a:solidFill>
                <a:latin typeface="Arial"/>
              </a:rPr>
              <a:t>Evaluation 2: Suitcase number</a:t>
            </a:r>
          </a:p>
        </p:txBody>
      </p:sp>
      <p:sp>
        <p:nvSpPr>
          <p:cNvPr id="11" name="Right Brace 10"/>
          <p:cNvSpPr/>
          <p:nvPr/>
        </p:nvSpPr>
        <p:spPr>
          <a:xfrm>
            <a:off x="6059996" y="4862336"/>
            <a:ext cx="169366" cy="1608008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479376" y="3077459"/>
            <a:ext cx="1116124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dash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479376" y="4772820"/>
            <a:ext cx="11161240" cy="0"/>
          </a:xfrm>
          <a:prstGeom prst="line">
            <a:avLst/>
          </a:prstGeom>
          <a:noFill/>
          <a:ln w="6350" cap="flat" cmpd="sng" algn="ctr">
            <a:solidFill>
              <a:srgbClr val="FFFFFF">
                <a:lumMod val="65000"/>
              </a:srgbClr>
            </a:solidFill>
            <a:prstDash val="dash"/>
          </a:ln>
          <a:effectLst/>
        </p:spPr>
      </p:cxnSp>
      <p:sp>
        <p:nvSpPr>
          <p:cNvPr id="12" name="Rectangle 11"/>
          <p:cNvSpPr/>
          <p:nvPr/>
        </p:nvSpPr>
        <p:spPr>
          <a:xfrm>
            <a:off x="9047589" y="507522"/>
            <a:ext cx="2737043" cy="338554"/>
          </a:xfrm>
          <a:prstGeom prst="rect">
            <a:avLst/>
          </a:prstGeom>
          <a:ln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en-GB" sz="1600" b="1" dirty="0">
                <a:solidFill>
                  <a:srgbClr val="00B050"/>
                </a:solidFill>
                <a:latin typeface="Arial"/>
              </a:rPr>
              <a:t>56 lines of code used!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9188" y="332414"/>
            <a:ext cx="3152743" cy="1423737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214315" y="1294042"/>
            <a:ext cx="804919" cy="5086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10434195" y="865622"/>
            <a:ext cx="804919" cy="5086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9676791" y="480370"/>
            <a:ext cx="804919" cy="508658"/>
          </a:xfrm>
          <a:prstGeom prst="ellipse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4899740" y="1504566"/>
            <a:ext cx="1258347" cy="1572880"/>
            <a:chOff x="4899740" y="1504566"/>
            <a:chExt cx="1258347" cy="1572880"/>
          </a:xfrm>
        </p:grpSpPr>
        <p:sp>
          <p:nvSpPr>
            <p:cNvPr id="16" name="Rectangle 15"/>
            <p:cNvSpPr/>
            <p:nvPr/>
          </p:nvSpPr>
          <p:spPr>
            <a:xfrm>
              <a:off x="4899740" y="2695044"/>
              <a:ext cx="103108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>
                  <a:solidFill>
                    <a:srgbClr val="FF0000"/>
                  </a:solidFill>
                  <a:latin typeface="Arial"/>
                </a:rPr>
                <a:t>Objective function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918023" y="2877391"/>
              <a:ext cx="685522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>
                  <a:solidFill>
                    <a:srgbClr val="FF0000"/>
                  </a:solidFill>
                  <a:latin typeface="Arial"/>
                </a:rPr>
                <a:t>Constraints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099874" y="1762143"/>
              <a:ext cx="1058213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algn="just"/>
              <a:r>
                <a:rPr lang="en-GB" sz="700" dirty="0">
                  <a:solidFill>
                    <a:srgbClr val="FF0000"/>
                  </a:solidFill>
                  <a:latin typeface="Arial"/>
                </a:rPr>
                <a:t>Variables wrapper</a:t>
              </a:r>
            </a:p>
          </p:txBody>
        </p:sp>
        <p:sp>
          <p:nvSpPr>
            <p:cNvPr id="31" name="Right Brace 30"/>
            <p:cNvSpPr/>
            <p:nvPr/>
          </p:nvSpPr>
          <p:spPr>
            <a:xfrm>
              <a:off x="4964378" y="1504566"/>
              <a:ext cx="135493" cy="725201"/>
            </a:xfrm>
            <a:prstGeom prst="rightBrace">
              <a:avLst/>
            </a:prstGeom>
            <a:noFill/>
            <a:ln w="12700" cap="flat" cmpd="sng" algn="ctr">
              <a:solidFill>
                <a:srgbClr val="448FAD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498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 animBg="1"/>
      <p:bldP spid="10" grpId="0"/>
      <p:bldP spid="11" grpId="0" animBg="1"/>
      <p:bldP spid="12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02. </a:t>
            </a:r>
            <a:r>
              <a:rPr lang="en-US" sz="2700" dirty="0"/>
              <a:t>Use Case: Implementation in GEMSEO </a:t>
            </a:r>
            <a:r>
              <a:rPr lang="en-US" sz="1800" dirty="0"/>
              <a:t>(2/3)  </a:t>
            </a:r>
            <a:endParaRPr lang="en-GB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1988840"/>
            <a:ext cx="6188017" cy="3940291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Right Brace 5"/>
          <p:cNvSpPr/>
          <p:nvPr/>
        </p:nvSpPr>
        <p:spPr>
          <a:xfrm>
            <a:off x="6763371" y="2852355"/>
            <a:ext cx="171117" cy="1065767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66587" y="3231349"/>
            <a:ext cx="3320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Definition of input and output variables</a:t>
            </a:r>
          </a:p>
        </p:txBody>
      </p:sp>
      <p:sp>
        <p:nvSpPr>
          <p:cNvPr id="8" name="Right Brace 7"/>
          <p:cNvSpPr/>
          <p:nvPr/>
        </p:nvSpPr>
        <p:spPr>
          <a:xfrm>
            <a:off x="4963872" y="4140052"/>
            <a:ext cx="257401" cy="1149774"/>
          </a:xfrm>
          <a:prstGeom prst="rightBrace">
            <a:avLst/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44299" y="4557228"/>
            <a:ext cx="283814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Hard coded evaluation equations</a:t>
            </a:r>
          </a:p>
        </p:txBody>
      </p:sp>
      <p:sp>
        <p:nvSpPr>
          <p:cNvPr id="10" name="Rectangle 9"/>
          <p:cNvSpPr/>
          <p:nvPr/>
        </p:nvSpPr>
        <p:spPr>
          <a:xfrm>
            <a:off x="7114600" y="5562045"/>
            <a:ext cx="303253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Storage of output result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10387942" y="3282556"/>
            <a:ext cx="532594" cy="218452"/>
          </a:xfrm>
          <a:prstGeom prst="rightArrow">
            <a:avLst/>
          </a:prstGeom>
          <a:gradFill rotWithShape="1">
            <a:gsLst>
              <a:gs pos="0">
                <a:srgbClr val="EB5F1E">
                  <a:shade val="51000"/>
                  <a:satMod val="130000"/>
                </a:srgbClr>
              </a:gs>
              <a:gs pos="80000">
                <a:srgbClr val="EB5F1E">
                  <a:shade val="93000"/>
                  <a:satMod val="130000"/>
                </a:srgbClr>
              </a:gs>
              <a:gs pos="100000">
                <a:srgbClr val="EB5F1E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B5F1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Picture 2" descr="Resultat d'imatges per a &quot;excel logo&quot;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453" y="3068960"/>
            <a:ext cx="731187" cy="70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Resultat d'imatges per a &quot;icon cmd&quot;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7622" y="4396077"/>
            <a:ext cx="630719" cy="63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Arrow 13"/>
          <p:cNvSpPr/>
          <p:nvPr/>
        </p:nvSpPr>
        <p:spPr>
          <a:xfrm>
            <a:off x="8328247" y="4605711"/>
            <a:ext cx="1920240" cy="218452"/>
          </a:xfrm>
          <a:prstGeom prst="rightArrow">
            <a:avLst/>
          </a:prstGeom>
          <a:gradFill rotWithShape="1">
            <a:gsLst>
              <a:gs pos="0">
                <a:srgbClr val="EB5F1E">
                  <a:shade val="51000"/>
                  <a:satMod val="130000"/>
                </a:srgbClr>
              </a:gs>
              <a:gs pos="80000">
                <a:srgbClr val="EB5F1E">
                  <a:shade val="93000"/>
                  <a:satMod val="130000"/>
                </a:srgbClr>
              </a:gs>
              <a:gs pos="100000">
                <a:srgbClr val="EB5F1E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B5F1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26439" y="4394618"/>
            <a:ext cx="128598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000" i="1" dirty="0">
                <a:solidFill>
                  <a:srgbClr val="464B69"/>
                </a:solidFill>
                <a:latin typeface="Arial"/>
              </a:rPr>
              <a:t>Could have been…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764092" y="5616266"/>
            <a:ext cx="2239363" cy="218452"/>
          </a:xfrm>
          <a:prstGeom prst="rightArrow">
            <a:avLst/>
          </a:prstGeom>
          <a:gradFill rotWithShape="1">
            <a:gsLst>
              <a:gs pos="0">
                <a:srgbClr val="EB5F1E">
                  <a:shade val="51000"/>
                  <a:satMod val="130000"/>
                </a:srgbClr>
              </a:gs>
              <a:gs pos="80000">
                <a:srgbClr val="EB5F1E">
                  <a:shade val="93000"/>
                  <a:satMod val="130000"/>
                </a:srgbClr>
              </a:gs>
              <a:gs pos="100000">
                <a:srgbClr val="EB5F1E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EB5F1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217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/>
      <p:bldP spid="11" grpId="0" animBg="1"/>
      <p:bldP spid="14" grpId="0" animBg="1"/>
      <p:bldP spid="15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02. </a:t>
            </a:r>
            <a:r>
              <a:rPr lang="en-US" sz="2700" dirty="0"/>
              <a:t>Use Case: Implementation in GEMSEO </a:t>
            </a:r>
            <a:r>
              <a:rPr lang="en-US" sz="1800" dirty="0"/>
              <a:t>(3/3)  </a:t>
            </a:r>
            <a:endParaRPr lang="en-GB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16" y="1844824"/>
            <a:ext cx="7372542" cy="4518218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8762092" y="3620379"/>
            <a:ext cx="1819082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Scenario creation</a:t>
            </a:r>
          </a:p>
        </p:txBody>
      </p:sp>
      <p:cxnSp>
        <p:nvCxnSpPr>
          <p:cNvPr id="7" name="Straight Arrow Connector 6"/>
          <p:cNvCxnSpPr>
            <a:endCxn id="10" idx="1"/>
          </p:cNvCxnSpPr>
          <p:nvPr/>
        </p:nvCxnSpPr>
        <p:spPr>
          <a:xfrm flipV="1">
            <a:off x="4871864" y="4402478"/>
            <a:ext cx="3890228" cy="0"/>
          </a:xfrm>
          <a:prstGeom prst="straightConnector1">
            <a:avLst/>
          </a:prstGeom>
          <a:noFill/>
          <a:ln w="25400" cap="flat" cmpd="sng" algn="ctr">
            <a:solidFill>
              <a:srgbClr val="EB5F1E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" name="Right Brace 7"/>
          <p:cNvSpPr/>
          <p:nvPr/>
        </p:nvSpPr>
        <p:spPr>
          <a:xfrm>
            <a:off x="8382488" y="4691176"/>
            <a:ext cx="240891" cy="1126097"/>
          </a:xfrm>
          <a:prstGeom prst="rightBrace">
            <a:avLst>
              <a:gd name="adj1" fmla="val 13717"/>
              <a:gd name="adj2" fmla="val 50000"/>
            </a:avLst>
          </a:prstGeom>
          <a:noFill/>
          <a:ln w="28575" cap="flat" cmpd="sng" algn="ctr">
            <a:solidFill>
              <a:srgbClr val="448FAD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62091" y="5087980"/>
            <a:ext cx="259049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Optimiser setup &amp; Execution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62092" y="4243553"/>
            <a:ext cx="2116540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Adding the constraint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762092" y="2813288"/>
            <a:ext cx="1595988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Design Space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731411" y="2216376"/>
            <a:ext cx="2116540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Disciplines Definition</a:t>
            </a:r>
          </a:p>
        </p:txBody>
      </p:sp>
      <p:cxnSp>
        <p:nvCxnSpPr>
          <p:cNvPr id="13" name="Straight Arrow Connector 12"/>
          <p:cNvCxnSpPr>
            <a:endCxn id="12" idx="1"/>
          </p:cNvCxnSpPr>
          <p:nvPr/>
        </p:nvCxnSpPr>
        <p:spPr>
          <a:xfrm flipV="1">
            <a:off x="5568067" y="2375300"/>
            <a:ext cx="3163345" cy="0"/>
          </a:xfrm>
          <a:prstGeom prst="straightConnector1">
            <a:avLst/>
          </a:prstGeom>
          <a:noFill/>
          <a:ln w="25400" cap="flat" cmpd="sng" algn="ctr">
            <a:solidFill>
              <a:srgbClr val="EB5F1E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" name="Straight Arrow Connector 13"/>
          <p:cNvCxnSpPr>
            <a:endCxn id="11" idx="1"/>
          </p:cNvCxnSpPr>
          <p:nvPr/>
        </p:nvCxnSpPr>
        <p:spPr>
          <a:xfrm flipV="1">
            <a:off x="7248128" y="2972213"/>
            <a:ext cx="1513964" cy="0"/>
          </a:xfrm>
          <a:prstGeom prst="straightConnector1">
            <a:avLst/>
          </a:prstGeom>
          <a:noFill/>
          <a:ln w="25400" cap="flat" cmpd="sng" algn="ctr">
            <a:solidFill>
              <a:srgbClr val="EB5F1E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" name="Straight Arrow Connector 14"/>
          <p:cNvCxnSpPr>
            <a:endCxn id="6" idx="1"/>
          </p:cNvCxnSpPr>
          <p:nvPr/>
        </p:nvCxnSpPr>
        <p:spPr>
          <a:xfrm>
            <a:off x="8112224" y="3770298"/>
            <a:ext cx="649867" cy="0"/>
          </a:xfrm>
          <a:prstGeom prst="straightConnector1">
            <a:avLst/>
          </a:prstGeom>
          <a:noFill/>
          <a:ln w="25400" cap="flat" cmpd="sng" algn="ctr">
            <a:solidFill>
              <a:srgbClr val="EB5F1E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" name="Rectangle 15"/>
          <p:cNvSpPr/>
          <p:nvPr/>
        </p:nvSpPr>
        <p:spPr>
          <a:xfrm>
            <a:off x="8764429" y="5932407"/>
            <a:ext cx="1363004" cy="3178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Post-Process</a:t>
            </a:r>
          </a:p>
        </p:txBody>
      </p:sp>
      <p:sp>
        <p:nvSpPr>
          <p:cNvPr id="17" name="Right Brace 16"/>
          <p:cNvSpPr/>
          <p:nvPr/>
        </p:nvSpPr>
        <p:spPr>
          <a:xfrm>
            <a:off x="8382488" y="5900225"/>
            <a:ext cx="269220" cy="411490"/>
          </a:xfrm>
          <a:prstGeom prst="rightBrace">
            <a:avLst/>
          </a:prstGeom>
          <a:noFill/>
          <a:ln w="28575" cap="flat" cmpd="sng" algn="ctr">
            <a:solidFill>
              <a:schemeClr val="accent6">
                <a:lumMod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768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/>
      <p:bldP spid="10" grpId="0"/>
      <p:bldP spid="11" grpId="0"/>
      <p:bldP spid="12" grpId="0"/>
      <p:bldP spid="16" grpId="0"/>
      <p:bldP spid="1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349" y="1844824"/>
            <a:ext cx="11700000" cy="821560"/>
          </a:xfrm>
        </p:spPr>
        <p:txBody>
          <a:bodyPr/>
          <a:lstStyle/>
          <a:p>
            <a:pPr algn="just"/>
            <a:r>
              <a:rPr lang="en-GB" sz="1400" b="1" dirty="0"/>
              <a:t>GEMSEO: </a:t>
            </a:r>
            <a:r>
              <a:rPr lang="en-US" sz="1400" dirty="0"/>
              <a:t>Generic Engine for Multidisciplinary Scenarios, Exploration and </a:t>
            </a:r>
            <a:r>
              <a:rPr lang="en-US" sz="1400" dirty="0" err="1"/>
              <a:t>Optimisation</a:t>
            </a:r>
            <a:r>
              <a:rPr lang="en-US" sz="1400" dirty="0"/>
              <a:t> developed in Python. It is the result of the collaboration between academic and industrial partners within the IRT Saint </a:t>
            </a:r>
            <a:r>
              <a:rPr lang="en-US" sz="1400" dirty="0" err="1"/>
              <a:t>Exupéry</a:t>
            </a:r>
            <a:r>
              <a:rPr lang="en-US" sz="1400" dirty="0"/>
              <a:t> MDA-MDO project (AIRBUS, ALTRAN, CERFACS, ISAE </a:t>
            </a:r>
            <a:r>
              <a:rPr lang="en-US" sz="1400" dirty="0" err="1"/>
              <a:t>Supaero</a:t>
            </a:r>
            <a:r>
              <a:rPr lang="en-US" sz="1400" dirty="0"/>
              <a:t>, ONERA, Capgemini)</a:t>
            </a:r>
          </a:p>
          <a:p>
            <a:endParaRPr lang="en-GB" sz="14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b="1" dirty="0"/>
              <a:t>01. </a:t>
            </a:r>
            <a:r>
              <a:rPr lang="en-US" dirty="0"/>
              <a:t>GEMSEO: Definition</a:t>
            </a:r>
            <a:br>
              <a:rPr lang="en-US" dirty="0"/>
            </a:br>
            <a:endParaRPr lang="en-GB" dirty="0"/>
          </a:p>
        </p:txBody>
      </p:sp>
      <p:sp>
        <p:nvSpPr>
          <p:cNvPr id="2" name="Rectangle 1"/>
          <p:cNvSpPr/>
          <p:nvPr/>
        </p:nvSpPr>
        <p:spPr>
          <a:xfrm>
            <a:off x="5231904" y="2996952"/>
            <a:ext cx="684076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 </a:t>
            </a:r>
            <a:r>
              <a:rPr lang="en-US" sz="1600" b="1" dirty="0"/>
              <a:t>Features</a:t>
            </a:r>
            <a:r>
              <a:rPr lang="en-US" sz="1400" b="1" dirty="0"/>
              <a:t>: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Automation of MDO processes based on MDO formulations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Features: coupling, optimization, design of experiments, visualization, surrogate modeling, machine learning, uncertainty quantification, ...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Easy to embed in simulation platforms or to use as a standalone software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Can use tools in Python,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Matlab</a:t>
            </a:r>
            <a:r>
              <a:rPr lang="en-US" sz="1400" dirty="0">
                <a:solidFill>
                  <a:srgbClr val="003252"/>
                </a:solidFill>
                <a:latin typeface="-apple-system"/>
              </a:rPr>
              <a:t>, Excel,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Scilab</a:t>
            </a:r>
            <a:r>
              <a:rPr lang="en-US" sz="1400" dirty="0">
                <a:solidFill>
                  <a:srgbClr val="003252"/>
                </a:solidFill>
                <a:latin typeface="-apple-system"/>
              </a:rPr>
              <a:t>, executables, ...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Built on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NumPy</a:t>
            </a:r>
            <a:r>
              <a:rPr lang="en-US" sz="1400" dirty="0">
                <a:solidFill>
                  <a:srgbClr val="003252"/>
                </a:solidFill>
                <a:latin typeface="-apple-system"/>
              </a:rPr>
              <a:t>,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SciPy</a:t>
            </a:r>
            <a:r>
              <a:rPr lang="en-US" sz="1400" dirty="0">
                <a:solidFill>
                  <a:srgbClr val="003252"/>
                </a:solidFill>
                <a:latin typeface="-apple-system"/>
              </a:rPr>
              <a:t> and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Matplotlib</a:t>
            </a:r>
            <a:endParaRPr lang="en-US" sz="1400" dirty="0">
              <a:solidFill>
                <a:srgbClr val="003252"/>
              </a:solidFill>
              <a:latin typeface="-apple-system"/>
            </a:endParaRP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Open source (GNU LGPL v3.0), commercially usable - see licenses</a:t>
            </a:r>
          </a:p>
          <a:p>
            <a:pPr marL="171450" indent="-1714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3252"/>
                </a:solidFill>
                <a:latin typeface="-apple-system"/>
              </a:rPr>
              <a:t>Source code is available on </a:t>
            </a:r>
            <a:r>
              <a:rPr lang="en-US" sz="1400" dirty="0" err="1">
                <a:solidFill>
                  <a:srgbClr val="003252"/>
                </a:solidFill>
                <a:latin typeface="-apple-system"/>
              </a:rPr>
              <a:t>gitlab</a:t>
            </a:r>
            <a:endParaRPr lang="en-US" sz="1400" dirty="0">
              <a:solidFill>
                <a:srgbClr val="003252"/>
              </a:solidFill>
              <a:latin typeface="-apple-system"/>
            </a:endParaRPr>
          </a:p>
        </p:txBody>
      </p:sp>
      <p:pic>
        <p:nvPicPr>
          <p:cNvPr id="7" name="Picture 2" descr="https://gemseo.readthedocs.io/en/latest/_static/gemseo_sche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3284984"/>
            <a:ext cx="4447255" cy="166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lvl="1" indent="0" algn="just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GB" sz="1600" b="1" dirty="0">
                <a:solidFill>
                  <a:srgbClr val="464B69"/>
                </a:solidFill>
                <a:latin typeface="Arial"/>
              </a:rPr>
              <a:t>Code is executed and results are presented on Python console</a:t>
            </a:r>
          </a:p>
          <a:p>
            <a:endParaRPr lang="en-GB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02. </a:t>
            </a:r>
            <a:r>
              <a:rPr lang="en-US" sz="2700" dirty="0"/>
              <a:t>Use Case: Execution &amp; Results </a:t>
            </a:r>
            <a:r>
              <a:rPr lang="en-US" sz="1800" dirty="0"/>
              <a:t>(1/2)</a:t>
            </a:r>
            <a:endParaRPr lang="en-GB" sz="2700" dirty="0"/>
          </a:p>
        </p:txBody>
      </p:sp>
      <p:sp>
        <p:nvSpPr>
          <p:cNvPr id="5" name="Left Brace 4"/>
          <p:cNvSpPr/>
          <p:nvPr/>
        </p:nvSpPr>
        <p:spPr>
          <a:xfrm>
            <a:off x="753914" y="2708920"/>
            <a:ext cx="351269" cy="2895931"/>
          </a:xfrm>
          <a:prstGeom prst="leftBrace">
            <a:avLst/>
          </a:prstGeom>
          <a:noFill/>
          <a:ln w="25400" cap="flat" cmpd="sng" algn="ctr">
            <a:solidFill>
              <a:srgbClr val="EB5F1E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 rot="16200000">
            <a:off x="82467" y="4024240"/>
            <a:ext cx="957578" cy="3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Approach</a:t>
            </a:r>
          </a:p>
        </p:txBody>
      </p:sp>
      <p:sp>
        <p:nvSpPr>
          <p:cNvPr id="7" name="Left Brace 6"/>
          <p:cNvSpPr/>
          <p:nvPr/>
        </p:nvSpPr>
        <p:spPr>
          <a:xfrm>
            <a:off x="6513045" y="2708920"/>
            <a:ext cx="351269" cy="2288038"/>
          </a:xfrm>
          <a:prstGeom prst="leftBrace">
            <a:avLst/>
          </a:prstGeom>
          <a:noFill/>
          <a:ln w="25400" cap="flat" cmpd="sng" algn="ctr">
            <a:solidFill>
              <a:srgbClr val="EB5F1E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5874588" y="3647824"/>
            <a:ext cx="860119" cy="307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just"/>
            <a:r>
              <a:rPr lang="en-GB" sz="1400" dirty="0">
                <a:solidFill>
                  <a:srgbClr val="464B69"/>
                </a:solidFill>
                <a:latin typeface="Arial"/>
              </a:rPr>
              <a:t>Results</a:t>
            </a:r>
          </a:p>
        </p:txBody>
      </p:sp>
      <p:sp>
        <p:nvSpPr>
          <p:cNvPr id="9" name="Rectangle 8"/>
          <p:cNvSpPr/>
          <p:nvPr/>
        </p:nvSpPr>
        <p:spPr>
          <a:xfrm>
            <a:off x="7680175" y="5806155"/>
            <a:ext cx="3021439" cy="307778"/>
          </a:xfrm>
          <a:prstGeom prst="rect">
            <a:avLst/>
          </a:prstGeom>
          <a:ln w="12700"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marL="0" lvl="1" algn="ctr"/>
            <a:r>
              <a:rPr lang="en-GB" sz="1400" dirty="0">
                <a:solidFill>
                  <a:srgbClr val="464B69"/>
                </a:solidFill>
                <a:latin typeface="Arial"/>
              </a:rPr>
              <a:t>Our design variable </a:t>
            </a:r>
            <a:r>
              <a:rPr lang="en-GB" sz="1400" b="1" dirty="0">
                <a:solidFill>
                  <a:srgbClr val="464B69"/>
                </a:solidFill>
                <a:latin typeface="Arial"/>
              </a:rPr>
              <a:t>H = 1,065 m 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293" y="2743657"/>
            <a:ext cx="4227916" cy="2868943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24" y="2743657"/>
            <a:ext cx="4617302" cy="2261050"/>
          </a:xfrm>
          <a:prstGeom prst="rect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8544272" y="4581128"/>
            <a:ext cx="12961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/>
          <p:cNvCxnSpPr>
            <a:stCxn id="12" idx="2"/>
            <a:endCxn id="9" idx="0"/>
          </p:cNvCxnSpPr>
          <p:nvPr/>
        </p:nvCxnSpPr>
        <p:spPr>
          <a:xfrm flipH="1">
            <a:off x="9190895" y="4725144"/>
            <a:ext cx="1449" cy="1081011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04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02. </a:t>
            </a:r>
            <a:r>
              <a:rPr lang="en-US" sz="2700" dirty="0"/>
              <a:t>Use Case: Execution &amp; Results </a:t>
            </a:r>
            <a:r>
              <a:rPr lang="en-US" sz="1800" dirty="0"/>
              <a:t>(2/2)</a:t>
            </a:r>
            <a:endParaRPr lang="en-GB" sz="2700" dirty="0"/>
          </a:p>
        </p:txBody>
      </p:sp>
      <p:pic>
        <p:nvPicPr>
          <p:cNvPr id="5" name="Image 4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609" y="1480142"/>
            <a:ext cx="6624736" cy="1996340"/>
          </a:xfrm>
          <a:prstGeom prst="rect">
            <a:avLst/>
          </a:prstGeom>
        </p:spPr>
      </p:pic>
      <p:pic>
        <p:nvPicPr>
          <p:cNvPr id="6" name="Image 45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3432" y="4221088"/>
            <a:ext cx="2866353" cy="23003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16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35228"/>
            <a:ext cx="5400600" cy="218810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519936" y="3939558"/>
            <a:ext cx="1368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 dirty="0">
                <a:solidFill>
                  <a:prstClr val="black"/>
                </a:solidFill>
                <a:latin typeface="Arial"/>
              </a:rPr>
              <a:t>3- Carpet Plot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9376" y="3851756"/>
            <a:ext cx="174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prstClr val="black"/>
                </a:solidFill>
                <a:latin typeface="Arial"/>
              </a:rPr>
              <a:t>2- Response Surface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15827" y="1063325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sz="1200" b="1" dirty="0">
                <a:solidFill>
                  <a:prstClr val="black"/>
                </a:solidFill>
                <a:latin typeface="Arial"/>
              </a:rPr>
              <a:t>1- XDSM Matrix</a:t>
            </a:r>
          </a:p>
        </p:txBody>
      </p:sp>
    </p:spTree>
    <p:extLst>
      <p:ext uri="{BB962C8B-B14F-4D97-AF65-F5344CB8AC3E}">
        <p14:creationId xmlns:p14="http://schemas.microsoft.com/office/powerpoint/2010/main" val="23963909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/>
              <a:t>02. Use cases: </a:t>
            </a:r>
            <a:r>
              <a:rPr lang="en-US" dirty="0"/>
              <a:t>Aero-acoustic optimization of drone propeller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420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 this scenario, we optimize the </a:t>
            </a:r>
            <a:r>
              <a:rPr lang="it-IT" i="1" dirty="0"/>
              <a:t>shape</a:t>
            </a:r>
            <a:r>
              <a:rPr lang="it-IT" dirty="0"/>
              <a:t> of a drone propeller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We optimize the rotor to minimize the electrical </a:t>
            </a:r>
            <a:r>
              <a:rPr lang="it-IT" i="1" dirty="0"/>
              <a:t>torque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Two disciplines are involved: aerodynamics(QuickCFD) and acoustics(PyFonc)</a:t>
            </a:r>
          </a:p>
          <a:p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Two </a:t>
            </a:r>
            <a:r>
              <a:rPr lang="it-IT" i="1" dirty="0"/>
              <a:t>constraints</a:t>
            </a:r>
            <a:r>
              <a:rPr lang="it-IT" dirty="0"/>
              <a:t> apply:</a:t>
            </a:r>
          </a:p>
          <a:p>
            <a:r>
              <a:rPr lang="it-IT" dirty="0"/>
              <a:t>	1 - The </a:t>
            </a:r>
            <a:r>
              <a:rPr lang="it-IT" i="1" dirty="0"/>
              <a:t>thrust</a:t>
            </a:r>
            <a:r>
              <a:rPr lang="it-IT" dirty="0"/>
              <a:t> must be </a:t>
            </a:r>
            <a:r>
              <a:rPr lang="fr-FR" dirty="0"/>
              <a:t>≥</a:t>
            </a:r>
            <a:r>
              <a:rPr lang="it-IT" dirty="0"/>
              <a:t> 2N</a:t>
            </a:r>
          </a:p>
          <a:p>
            <a:r>
              <a:rPr lang="it-IT" dirty="0"/>
              <a:t>	2 - The </a:t>
            </a:r>
            <a:r>
              <a:rPr lang="it-IT" i="1" dirty="0"/>
              <a:t>sound level </a:t>
            </a:r>
            <a:r>
              <a:rPr lang="it-IT" dirty="0"/>
              <a:t>(OASPL) must be </a:t>
            </a:r>
            <a:r>
              <a:rPr lang="fr-FR" dirty="0"/>
              <a:t>≤ initial </a:t>
            </a:r>
            <a:endParaRPr lang="it-IT" dirty="0"/>
          </a:p>
          <a:p>
            <a:endParaRPr lang="fr-FR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272297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grpSp>
        <p:nvGrpSpPr>
          <p:cNvPr id="15" name="Groupe 14"/>
          <p:cNvGrpSpPr/>
          <p:nvPr/>
        </p:nvGrpSpPr>
        <p:grpSpPr>
          <a:xfrm rot="4460924">
            <a:off x="4067419" y="-488125"/>
            <a:ext cx="3632166" cy="8640334"/>
            <a:chOff x="3297164" y="-3219450"/>
            <a:chExt cx="5589661" cy="13296900"/>
          </a:xfrm>
        </p:grpSpPr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2">
              <a:duotone>
                <a:srgbClr val="464B69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3305175" y="-3219450"/>
              <a:ext cx="5581650" cy="13296900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7164" y="-3219450"/>
              <a:ext cx="4762500" cy="13173074"/>
            </a:xfrm>
            <a:prstGeom prst="rect">
              <a:avLst/>
            </a:prstGeom>
          </p:spPr>
        </p:pic>
      </p:grpSp>
      <p:sp>
        <p:nvSpPr>
          <p:cNvPr id="21" name="Rectangle à coins arrondis 20"/>
          <p:cNvSpPr/>
          <p:nvPr/>
        </p:nvSpPr>
        <p:spPr>
          <a:xfrm>
            <a:off x="565365" y="1379460"/>
            <a:ext cx="2908300" cy="277890"/>
          </a:xfrm>
          <a:prstGeom prst="roundRect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Chord</a:t>
            </a:r>
            <a:endParaRPr kumimoji="0" lang="fr-FR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2" name="Connecteur en angle 21"/>
          <p:cNvCxnSpPr>
            <a:stCxn id="21" idx="3"/>
            <a:endCxn id="23" idx="0"/>
          </p:cNvCxnSpPr>
          <p:nvPr/>
        </p:nvCxnSpPr>
        <p:spPr>
          <a:xfrm>
            <a:off x="3473665" y="1518405"/>
            <a:ext cx="4619941" cy="1451584"/>
          </a:xfrm>
          <a:prstGeom prst="bentConnector2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Ellipse 22"/>
          <p:cNvSpPr/>
          <p:nvPr/>
        </p:nvSpPr>
        <p:spPr>
          <a:xfrm>
            <a:off x="7954039" y="2969989"/>
            <a:ext cx="279133" cy="279133"/>
          </a:xfrm>
          <a:prstGeom prst="ellipse">
            <a:avLst/>
          </a:prstGeom>
          <a:noFill/>
          <a:ln w="38100" cap="flat" cmpd="sng" algn="ctr">
            <a:solidFill>
              <a:srgbClr val="80B8D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532560" y="2003700"/>
            <a:ext cx="512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rgbClr val="CB2980"/>
                </a:solidFill>
                <a:latin typeface="Arial"/>
              </a:rPr>
              <a:t>The planar distance between the leading edge and the trailing edge</a:t>
            </a:r>
            <a:endParaRPr lang="fr-FR" sz="2400" i="1" dirty="0">
              <a:solidFill>
                <a:srgbClr val="CB2980"/>
              </a:solidFill>
              <a:latin typeface="Arial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8233172" y="917795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B2980"/>
                </a:solidFill>
                <a:latin typeface="Arial"/>
              </a:rPr>
              <a:t>Leading edge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cxnSp>
        <p:nvCxnSpPr>
          <p:cNvPr id="26" name="Connecteur droit 25"/>
          <p:cNvCxnSpPr/>
          <p:nvPr/>
        </p:nvCxnSpPr>
        <p:spPr>
          <a:xfrm flipH="1">
            <a:off x="8485239" y="1524000"/>
            <a:ext cx="619432" cy="1017143"/>
          </a:xfrm>
          <a:prstGeom prst="line">
            <a:avLst/>
          </a:prstGeom>
          <a:noFill/>
          <a:ln w="12700" cap="flat" cmpd="sng" algn="ctr">
            <a:solidFill>
              <a:srgbClr val="CB2980"/>
            </a:solidFill>
            <a:prstDash val="solid"/>
          </a:ln>
          <a:effectLst/>
        </p:spPr>
      </p:cxnSp>
      <p:sp>
        <p:nvSpPr>
          <p:cNvPr id="27" name="ZoneTexte 26"/>
          <p:cNvSpPr txBox="1"/>
          <p:nvPr/>
        </p:nvSpPr>
        <p:spPr>
          <a:xfrm>
            <a:off x="7875814" y="4481113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B2980"/>
                </a:solidFill>
                <a:latin typeface="Arial"/>
              </a:rPr>
              <a:t>Trailing edge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cxnSp>
        <p:nvCxnSpPr>
          <p:cNvPr id="28" name="Connecteur droit 27"/>
          <p:cNvCxnSpPr/>
          <p:nvPr/>
        </p:nvCxnSpPr>
        <p:spPr>
          <a:xfrm flipH="1" flipV="1">
            <a:off x="8485240" y="3657600"/>
            <a:ext cx="811160" cy="823513"/>
          </a:xfrm>
          <a:prstGeom prst="line">
            <a:avLst/>
          </a:prstGeom>
          <a:noFill/>
          <a:ln w="12700" cap="flat" cmpd="sng" algn="ctr">
            <a:solidFill>
              <a:srgbClr val="CB298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55185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751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251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751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251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1"/>
                            </p:stCondLst>
                            <p:childTnLst>
                              <p:par>
                                <p:cTn id="29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/>
      <p:bldP spid="25" grpId="0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sp>
        <p:nvSpPr>
          <p:cNvPr id="14" name="Forme libre 13"/>
          <p:cNvSpPr/>
          <p:nvPr/>
        </p:nvSpPr>
        <p:spPr>
          <a:xfrm>
            <a:off x="1001028" y="1867300"/>
            <a:ext cx="10473000" cy="3955983"/>
          </a:xfrm>
          <a:custGeom>
            <a:avLst/>
            <a:gdLst>
              <a:gd name="connsiteX0" fmla="*/ 0 w 10279781"/>
              <a:gd name="connsiteY0" fmla="*/ 2618072 h 4061861"/>
              <a:gd name="connsiteX1" fmla="*/ 8816741 w 10279781"/>
              <a:gd name="connsiteY1" fmla="*/ 0 h 4061861"/>
              <a:gd name="connsiteX2" fmla="*/ 10279781 w 10279781"/>
              <a:gd name="connsiteY2" fmla="*/ 885524 h 4061861"/>
              <a:gd name="connsiteX3" fmla="*/ 1193533 w 10279781"/>
              <a:gd name="connsiteY3" fmla="*/ 4061861 h 4061861"/>
              <a:gd name="connsiteX4" fmla="*/ 0 w 10279781"/>
              <a:gd name="connsiteY4" fmla="*/ 2618072 h 4061861"/>
              <a:gd name="connsiteX0" fmla="*/ 0 w 10415248"/>
              <a:gd name="connsiteY0" fmla="*/ 2618072 h 4061861"/>
              <a:gd name="connsiteX1" fmla="*/ 8816741 w 10415248"/>
              <a:gd name="connsiteY1" fmla="*/ 0 h 4061861"/>
              <a:gd name="connsiteX2" fmla="*/ 10415248 w 10415248"/>
              <a:gd name="connsiteY2" fmla="*/ 927857 h 4061861"/>
              <a:gd name="connsiteX3" fmla="*/ 1193533 w 10415248"/>
              <a:gd name="connsiteY3" fmla="*/ 4061861 h 4061861"/>
              <a:gd name="connsiteX4" fmla="*/ 0 w 10415248"/>
              <a:gd name="connsiteY4" fmla="*/ 2618072 h 4061861"/>
              <a:gd name="connsiteX0" fmla="*/ 0 w 10415248"/>
              <a:gd name="connsiteY0" fmla="*/ 2618072 h 3965608"/>
              <a:gd name="connsiteX1" fmla="*/ 8816741 w 10415248"/>
              <a:gd name="connsiteY1" fmla="*/ 0 h 3965608"/>
              <a:gd name="connsiteX2" fmla="*/ 10415248 w 10415248"/>
              <a:gd name="connsiteY2" fmla="*/ 927857 h 3965608"/>
              <a:gd name="connsiteX3" fmla="*/ 1068405 w 10415248"/>
              <a:gd name="connsiteY3" fmla="*/ 3965608 h 3965608"/>
              <a:gd name="connsiteX4" fmla="*/ 0 w 10415248"/>
              <a:gd name="connsiteY4" fmla="*/ 2618072 h 3965608"/>
              <a:gd name="connsiteX0" fmla="*/ 0 w 10473000"/>
              <a:gd name="connsiteY0" fmla="*/ 2618072 h 3965608"/>
              <a:gd name="connsiteX1" fmla="*/ 8816741 w 10473000"/>
              <a:gd name="connsiteY1" fmla="*/ 0 h 3965608"/>
              <a:gd name="connsiteX2" fmla="*/ 10473000 w 10473000"/>
              <a:gd name="connsiteY2" fmla="*/ 947108 h 3965608"/>
              <a:gd name="connsiteX3" fmla="*/ 1068405 w 10473000"/>
              <a:gd name="connsiteY3" fmla="*/ 3965608 h 3965608"/>
              <a:gd name="connsiteX4" fmla="*/ 0 w 10473000"/>
              <a:gd name="connsiteY4" fmla="*/ 2618072 h 3965608"/>
              <a:gd name="connsiteX0" fmla="*/ 0 w 10473000"/>
              <a:gd name="connsiteY0" fmla="*/ 2618072 h 3955983"/>
              <a:gd name="connsiteX1" fmla="*/ 8816741 w 10473000"/>
              <a:gd name="connsiteY1" fmla="*/ 0 h 3955983"/>
              <a:gd name="connsiteX2" fmla="*/ 10473000 w 10473000"/>
              <a:gd name="connsiteY2" fmla="*/ 947108 h 3955983"/>
              <a:gd name="connsiteX3" fmla="*/ 1155032 w 10473000"/>
              <a:gd name="connsiteY3" fmla="*/ 3955983 h 3955983"/>
              <a:gd name="connsiteX4" fmla="*/ 0 w 10473000"/>
              <a:gd name="connsiteY4" fmla="*/ 2618072 h 395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73000" h="3955983">
                <a:moveTo>
                  <a:pt x="0" y="2618072"/>
                </a:moveTo>
                <a:lnTo>
                  <a:pt x="8816741" y="0"/>
                </a:lnTo>
                <a:lnTo>
                  <a:pt x="10473000" y="947108"/>
                </a:lnTo>
                <a:lnTo>
                  <a:pt x="1155032" y="3955983"/>
                </a:lnTo>
                <a:lnTo>
                  <a:pt x="0" y="2618072"/>
                </a:lnTo>
                <a:close/>
              </a:path>
            </a:pathLst>
          </a:custGeom>
          <a:solidFill>
            <a:srgbClr val="00F0FF">
              <a:alpha val="7000"/>
            </a:srgbClr>
          </a:solidFill>
          <a:ln w="25400" cap="flat" cmpd="sng" algn="ctr">
            <a:solidFill>
              <a:srgbClr val="00F0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8" name="Groupe 17"/>
          <p:cNvGrpSpPr/>
          <p:nvPr/>
        </p:nvGrpSpPr>
        <p:grpSpPr>
          <a:xfrm rot="4460924">
            <a:off x="4336164" y="-717528"/>
            <a:ext cx="3094676" cy="8559873"/>
            <a:chOff x="12192000" y="-3208338"/>
            <a:chExt cx="4762500" cy="13173075"/>
          </a:xfrm>
        </p:grpSpPr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2">
              <a:duotone>
                <a:srgbClr val="464B69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2192000" y="-3208338"/>
              <a:ext cx="4762500" cy="13173075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0" y="-3208338"/>
              <a:ext cx="4762500" cy="13173075"/>
            </a:xfrm>
            <a:prstGeom prst="rect">
              <a:avLst/>
            </a:prstGeom>
          </p:spPr>
        </p:pic>
      </p:grpSp>
      <p:sp>
        <p:nvSpPr>
          <p:cNvPr id="29" name="Rectangle à coins arrondis 28"/>
          <p:cNvSpPr/>
          <p:nvPr/>
        </p:nvSpPr>
        <p:spPr>
          <a:xfrm>
            <a:off x="539485" y="898800"/>
            <a:ext cx="2908300" cy="1104900"/>
          </a:xfrm>
          <a:prstGeom prst="roundRect">
            <a:avLst/>
          </a:prstGeom>
          <a:noFill/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Twist</a:t>
            </a:r>
            <a:endParaRPr kumimoji="0" lang="fr-FR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30" name="Connecteur en angle 29"/>
          <p:cNvCxnSpPr>
            <a:stCxn id="29" idx="3"/>
            <a:endCxn id="31" idx="0"/>
          </p:cNvCxnSpPr>
          <p:nvPr/>
        </p:nvCxnSpPr>
        <p:spPr>
          <a:xfrm>
            <a:off x="3447785" y="1451250"/>
            <a:ext cx="5789495" cy="1194255"/>
          </a:xfrm>
          <a:prstGeom prst="bentConnector2">
            <a:avLst/>
          </a:prstGeom>
          <a:noFill/>
          <a:ln w="19050" cap="flat" cmpd="sng" algn="ctr">
            <a:solidFill>
              <a:srgbClr val="80B8D6"/>
            </a:solidFill>
            <a:prstDash val="solid"/>
          </a:ln>
          <a:effectLst/>
        </p:spPr>
      </p:cxnSp>
      <p:sp>
        <p:nvSpPr>
          <p:cNvPr id="31" name="Ellipse 30"/>
          <p:cNvSpPr/>
          <p:nvPr/>
        </p:nvSpPr>
        <p:spPr>
          <a:xfrm>
            <a:off x="9097713" y="2645505"/>
            <a:ext cx="279133" cy="279133"/>
          </a:xfrm>
          <a:prstGeom prst="ellipse">
            <a:avLst/>
          </a:prstGeom>
          <a:noFill/>
          <a:ln w="38100" cap="flat" cmpd="sng" algn="ctr">
            <a:solidFill>
              <a:srgbClr val="80B8D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544858" y="2249001"/>
            <a:ext cx="512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rgbClr val="CB2980"/>
                </a:solidFill>
                <a:latin typeface="Arial"/>
              </a:rPr>
              <a:t>The local angle between the sectional chord and the rotor plane</a:t>
            </a:r>
            <a:endParaRPr lang="fr-FR" sz="2400" i="1" dirty="0">
              <a:solidFill>
                <a:srgbClr val="CB2980"/>
              </a:solidFill>
              <a:latin typeface="Arial"/>
            </a:endParaRPr>
          </a:p>
        </p:txBody>
      </p:sp>
      <p:sp>
        <p:nvSpPr>
          <p:cNvPr id="33" name="ZoneTexte 32"/>
          <p:cNvSpPr txBox="1"/>
          <p:nvPr/>
        </p:nvSpPr>
        <p:spPr>
          <a:xfrm>
            <a:off x="9073346" y="4872705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B2980"/>
                </a:solidFill>
                <a:latin typeface="Arial"/>
              </a:rPr>
              <a:t>Rotor plane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cxnSp>
        <p:nvCxnSpPr>
          <p:cNvPr id="34" name="Connecteur droit 33"/>
          <p:cNvCxnSpPr/>
          <p:nvPr/>
        </p:nvCxnSpPr>
        <p:spPr>
          <a:xfrm flipH="1" flipV="1">
            <a:off x="10349732" y="2924638"/>
            <a:ext cx="233524" cy="1836510"/>
          </a:xfrm>
          <a:prstGeom prst="line">
            <a:avLst/>
          </a:prstGeom>
          <a:noFill/>
          <a:ln w="12700" cap="flat" cmpd="sng" algn="ctr">
            <a:solidFill>
              <a:srgbClr val="CB2980"/>
            </a:solidFill>
            <a:prstDash val="solid"/>
          </a:ln>
          <a:effectLst/>
        </p:spPr>
      </p:cxnSp>
      <p:grpSp>
        <p:nvGrpSpPr>
          <p:cNvPr id="35" name="Groupe 34"/>
          <p:cNvGrpSpPr/>
          <p:nvPr/>
        </p:nvGrpSpPr>
        <p:grpSpPr>
          <a:xfrm rot="20849414">
            <a:off x="6735281" y="3024587"/>
            <a:ext cx="1615673" cy="1120603"/>
            <a:chOff x="6797424" y="3077277"/>
            <a:chExt cx="1493136" cy="995401"/>
          </a:xfrm>
        </p:grpSpPr>
        <p:sp>
          <p:nvSpPr>
            <p:cNvPr id="36" name="Forme libre 35"/>
            <p:cNvSpPr/>
            <p:nvPr/>
          </p:nvSpPr>
          <p:spPr>
            <a:xfrm rot="2055599">
              <a:off x="6938027" y="3320547"/>
              <a:ext cx="1024335" cy="275929"/>
            </a:xfrm>
            <a:custGeom>
              <a:avLst/>
              <a:gdLst>
                <a:gd name="connsiteX0" fmla="*/ 8960264 w 8968140"/>
                <a:gd name="connsiteY0" fmla="*/ 1052382 h 1628115"/>
                <a:gd name="connsiteX1" fmla="*/ 8164398 w 8968140"/>
                <a:gd name="connsiteY1" fmla="*/ 849182 h 1628115"/>
                <a:gd name="connsiteX2" fmla="*/ 7233064 w 8968140"/>
                <a:gd name="connsiteY2" fmla="*/ 645982 h 1628115"/>
                <a:gd name="connsiteX3" fmla="*/ 6140864 w 8968140"/>
                <a:gd name="connsiteY3" fmla="*/ 408915 h 1628115"/>
                <a:gd name="connsiteX4" fmla="*/ 5040198 w 8968140"/>
                <a:gd name="connsiteY4" fmla="*/ 188782 h 1628115"/>
                <a:gd name="connsiteX5" fmla="*/ 4201998 w 8968140"/>
                <a:gd name="connsiteY5" fmla="*/ 61782 h 1628115"/>
                <a:gd name="connsiteX6" fmla="*/ 3533131 w 8968140"/>
                <a:gd name="connsiteY6" fmla="*/ 2515 h 1628115"/>
                <a:gd name="connsiteX7" fmla="*/ 2754198 w 8968140"/>
                <a:gd name="connsiteY7" fmla="*/ 19448 h 1628115"/>
                <a:gd name="connsiteX8" fmla="*/ 2076864 w 8968140"/>
                <a:gd name="connsiteY8" fmla="*/ 95648 h 1628115"/>
                <a:gd name="connsiteX9" fmla="*/ 1484198 w 8968140"/>
                <a:gd name="connsiteY9" fmla="*/ 222648 h 1628115"/>
                <a:gd name="connsiteX10" fmla="*/ 908464 w 8968140"/>
                <a:gd name="connsiteY10" fmla="*/ 408915 h 1628115"/>
                <a:gd name="connsiteX11" fmla="*/ 417398 w 8968140"/>
                <a:gd name="connsiteY11" fmla="*/ 629048 h 1628115"/>
                <a:gd name="connsiteX12" fmla="*/ 95664 w 8968140"/>
                <a:gd name="connsiteY12" fmla="*/ 883048 h 1628115"/>
                <a:gd name="connsiteX13" fmla="*/ 36398 w 8968140"/>
                <a:gd name="connsiteY13" fmla="*/ 950782 h 1628115"/>
                <a:gd name="connsiteX14" fmla="*/ 2531 w 8968140"/>
                <a:gd name="connsiteY14" fmla="*/ 1035448 h 1628115"/>
                <a:gd name="connsiteX15" fmla="*/ 10998 w 8968140"/>
                <a:gd name="connsiteY15" fmla="*/ 1094715 h 1628115"/>
                <a:gd name="connsiteX16" fmla="*/ 78731 w 8968140"/>
                <a:gd name="connsiteY16" fmla="*/ 1204782 h 1628115"/>
                <a:gd name="connsiteX17" fmla="*/ 273464 w 8968140"/>
                <a:gd name="connsiteY17" fmla="*/ 1331782 h 1628115"/>
                <a:gd name="connsiteX18" fmla="*/ 595198 w 8968140"/>
                <a:gd name="connsiteY18" fmla="*/ 1433382 h 1628115"/>
                <a:gd name="connsiteX19" fmla="*/ 1153998 w 8968140"/>
                <a:gd name="connsiteY19" fmla="*/ 1534982 h 1628115"/>
                <a:gd name="connsiteX20" fmla="*/ 1907531 w 8968140"/>
                <a:gd name="connsiteY20" fmla="*/ 1602715 h 1628115"/>
                <a:gd name="connsiteX21" fmla="*/ 2652598 w 8968140"/>
                <a:gd name="connsiteY21" fmla="*/ 1628115 h 1628115"/>
                <a:gd name="connsiteX22" fmla="*/ 3753264 w 8968140"/>
                <a:gd name="connsiteY22" fmla="*/ 1619648 h 1628115"/>
                <a:gd name="connsiteX23" fmla="*/ 4633798 w 8968140"/>
                <a:gd name="connsiteY23" fmla="*/ 1568848 h 1628115"/>
                <a:gd name="connsiteX24" fmla="*/ 5446598 w 8968140"/>
                <a:gd name="connsiteY24" fmla="*/ 1475715 h 1628115"/>
                <a:gd name="connsiteX25" fmla="*/ 6403331 w 8968140"/>
                <a:gd name="connsiteY25" fmla="*/ 1348715 h 1628115"/>
                <a:gd name="connsiteX26" fmla="*/ 7393931 w 8968140"/>
                <a:gd name="connsiteY26" fmla="*/ 1179382 h 1628115"/>
                <a:gd name="connsiteX27" fmla="*/ 7935798 w 8968140"/>
                <a:gd name="connsiteY27" fmla="*/ 1120115 h 1628115"/>
                <a:gd name="connsiteX28" fmla="*/ 8536931 w 8968140"/>
                <a:gd name="connsiteY28" fmla="*/ 1060848 h 1628115"/>
                <a:gd name="connsiteX29" fmla="*/ 8960264 w 8968140"/>
                <a:gd name="connsiteY29" fmla="*/ 1052382 h 162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968140" h="1628115">
                  <a:moveTo>
                    <a:pt x="8960264" y="1052382"/>
                  </a:moveTo>
                  <a:cubicBezTo>
                    <a:pt x="8898175" y="1017104"/>
                    <a:pt x="8452265" y="916915"/>
                    <a:pt x="8164398" y="849182"/>
                  </a:cubicBezTo>
                  <a:cubicBezTo>
                    <a:pt x="7876531" y="781449"/>
                    <a:pt x="7233064" y="645982"/>
                    <a:pt x="7233064" y="645982"/>
                  </a:cubicBezTo>
                  <a:lnTo>
                    <a:pt x="6140864" y="408915"/>
                  </a:lnTo>
                  <a:lnTo>
                    <a:pt x="5040198" y="188782"/>
                  </a:lnTo>
                  <a:cubicBezTo>
                    <a:pt x="4717054" y="130927"/>
                    <a:pt x="4453176" y="92826"/>
                    <a:pt x="4201998" y="61782"/>
                  </a:cubicBezTo>
                  <a:cubicBezTo>
                    <a:pt x="3950820" y="30738"/>
                    <a:pt x="3774431" y="9571"/>
                    <a:pt x="3533131" y="2515"/>
                  </a:cubicBezTo>
                  <a:cubicBezTo>
                    <a:pt x="3291831" y="-4541"/>
                    <a:pt x="2996909" y="3926"/>
                    <a:pt x="2754198" y="19448"/>
                  </a:cubicBezTo>
                  <a:cubicBezTo>
                    <a:pt x="2511487" y="34970"/>
                    <a:pt x="2288531" y="61781"/>
                    <a:pt x="2076864" y="95648"/>
                  </a:cubicBezTo>
                  <a:cubicBezTo>
                    <a:pt x="1865197" y="129515"/>
                    <a:pt x="1678931" y="170437"/>
                    <a:pt x="1484198" y="222648"/>
                  </a:cubicBezTo>
                  <a:cubicBezTo>
                    <a:pt x="1289465" y="274859"/>
                    <a:pt x="1086264" y="341182"/>
                    <a:pt x="908464" y="408915"/>
                  </a:cubicBezTo>
                  <a:cubicBezTo>
                    <a:pt x="730664" y="476648"/>
                    <a:pt x="552865" y="550026"/>
                    <a:pt x="417398" y="629048"/>
                  </a:cubicBezTo>
                  <a:cubicBezTo>
                    <a:pt x="281931" y="708070"/>
                    <a:pt x="159164" y="829426"/>
                    <a:pt x="95664" y="883048"/>
                  </a:cubicBezTo>
                  <a:cubicBezTo>
                    <a:pt x="32164" y="936670"/>
                    <a:pt x="51920" y="925382"/>
                    <a:pt x="36398" y="950782"/>
                  </a:cubicBezTo>
                  <a:cubicBezTo>
                    <a:pt x="20876" y="976182"/>
                    <a:pt x="6764" y="1011459"/>
                    <a:pt x="2531" y="1035448"/>
                  </a:cubicBezTo>
                  <a:cubicBezTo>
                    <a:pt x="-1702" y="1059437"/>
                    <a:pt x="-1702" y="1066493"/>
                    <a:pt x="10998" y="1094715"/>
                  </a:cubicBezTo>
                  <a:cubicBezTo>
                    <a:pt x="23698" y="1122937"/>
                    <a:pt x="34987" y="1165271"/>
                    <a:pt x="78731" y="1204782"/>
                  </a:cubicBezTo>
                  <a:cubicBezTo>
                    <a:pt x="122475" y="1244293"/>
                    <a:pt x="187386" y="1293682"/>
                    <a:pt x="273464" y="1331782"/>
                  </a:cubicBezTo>
                  <a:cubicBezTo>
                    <a:pt x="359542" y="1369882"/>
                    <a:pt x="448442" y="1399515"/>
                    <a:pt x="595198" y="1433382"/>
                  </a:cubicBezTo>
                  <a:cubicBezTo>
                    <a:pt x="741954" y="1467249"/>
                    <a:pt x="935276" y="1506760"/>
                    <a:pt x="1153998" y="1534982"/>
                  </a:cubicBezTo>
                  <a:cubicBezTo>
                    <a:pt x="1372720" y="1563204"/>
                    <a:pt x="1657764" y="1587193"/>
                    <a:pt x="1907531" y="1602715"/>
                  </a:cubicBezTo>
                  <a:cubicBezTo>
                    <a:pt x="2157298" y="1618237"/>
                    <a:pt x="2652598" y="1628115"/>
                    <a:pt x="2652598" y="1628115"/>
                  </a:cubicBezTo>
                  <a:lnTo>
                    <a:pt x="3753264" y="1619648"/>
                  </a:lnTo>
                  <a:cubicBezTo>
                    <a:pt x="4083464" y="1609770"/>
                    <a:pt x="4351576" y="1592837"/>
                    <a:pt x="4633798" y="1568848"/>
                  </a:cubicBezTo>
                  <a:cubicBezTo>
                    <a:pt x="4916020" y="1544859"/>
                    <a:pt x="5446598" y="1475715"/>
                    <a:pt x="5446598" y="1475715"/>
                  </a:cubicBezTo>
                  <a:lnTo>
                    <a:pt x="6403331" y="1348715"/>
                  </a:lnTo>
                  <a:cubicBezTo>
                    <a:pt x="6727886" y="1299326"/>
                    <a:pt x="7138520" y="1217482"/>
                    <a:pt x="7393931" y="1179382"/>
                  </a:cubicBezTo>
                  <a:cubicBezTo>
                    <a:pt x="7649342" y="1141282"/>
                    <a:pt x="7935798" y="1120115"/>
                    <a:pt x="7935798" y="1120115"/>
                  </a:cubicBezTo>
                  <a:lnTo>
                    <a:pt x="8536931" y="1060848"/>
                  </a:lnTo>
                  <a:cubicBezTo>
                    <a:pt x="8702031" y="1046737"/>
                    <a:pt x="9022353" y="1087660"/>
                    <a:pt x="8960264" y="1052382"/>
                  </a:cubicBezTo>
                  <a:close/>
                </a:path>
              </a:pathLst>
            </a:custGeom>
            <a:noFill/>
            <a:ln w="25400" cap="flat" cmpd="sng" algn="ctr">
              <a:solidFill>
                <a:srgbClr val="F828D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37" name="Connecteur droit avec flèche 36"/>
            <p:cNvCxnSpPr/>
            <p:nvPr/>
          </p:nvCxnSpPr>
          <p:spPr>
            <a:xfrm flipH="1" flipV="1">
              <a:off x="6797424" y="3077277"/>
              <a:ext cx="1493136" cy="995401"/>
            </a:xfrm>
            <a:prstGeom prst="straightConnector1">
              <a:avLst/>
            </a:prstGeom>
            <a:noFill/>
            <a:ln w="28575" cap="flat" cmpd="sng" algn="ctr">
              <a:solidFill>
                <a:srgbClr val="00F0FF"/>
              </a:solidFill>
              <a:prstDash val="sysDot"/>
              <a:tailEnd type="none"/>
            </a:ln>
            <a:effectLst/>
          </p:spPr>
        </p:cxnSp>
      </p:grpSp>
      <p:grpSp>
        <p:nvGrpSpPr>
          <p:cNvPr id="38" name="Groupe 37"/>
          <p:cNvGrpSpPr/>
          <p:nvPr/>
        </p:nvGrpSpPr>
        <p:grpSpPr>
          <a:xfrm rot="21238549">
            <a:off x="7530726" y="2803560"/>
            <a:ext cx="1493136" cy="995401"/>
            <a:chOff x="7596011" y="2843846"/>
            <a:chExt cx="1493136" cy="995401"/>
          </a:xfrm>
        </p:grpSpPr>
        <p:sp>
          <p:nvSpPr>
            <p:cNvPr id="39" name="Forme libre 38"/>
            <p:cNvSpPr/>
            <p:nvPr/>
          </p:nvSpPr>
          <p:spPr>
            <a:xfrm rot="2055599">
              <a:off x="7739164" y="3078846"/>
              <a:ext cx="791158" cy="213117"/>
            </a:xfrm>
            <a:custGeom>
              <a:avLst/>
              <a:gdLst>
                <a:gd name="connsiteX0" fmla="*/ 8960264 w 8968140"/>
                <a:gd name="connsiteY0" fmla="*/ 1052382 h 1628115"/>
                <a:gd name="connsiteX1" fmla="*/ 8164398 w 8968140"/>
                <a:gd name="connsiteY1" fmla="*/ 849182 h 1628115"/>
                <a:gd name="connsiteX2" fmla="*/ 7233064 w 8968140"/>
                <a:gd name="connsiteY2" fmla="*/ 645982 h 1628115"/>
                <a:gd name="connsiteX3" fmla="*/ 6140864 w 8968140"/>
                <a:gd name="connsiteY3" fmla="*/ 408915 h 1628115"/>
                <a:gd name="connsiteX4" fmla="*/ 5040198 w 8968140"/>
                <a:gd name="connsiteY4" fmla="*/ 188782 h 1628115"/>
                <a:gd name="connsiteX5" fmla="*/ 4201998 w 8968140"/>
                <a:gd name="connsiteY5" fmla="*/ 61782 h 1628115"/>
                <a:gd name="connsiteX6" fmla="*/ 3533131 w 8968140"/>
                <a:gd name="connsiteY6" fmla="*/ 2515 h 1628115"/>
                <a:gd name="connsiteX7" fmla="*/ 2754198 w 8968140"/>
                <a:gd name="connsiteY7" fmla="*/ 19448 h 1628115"/>
                <a:gd name="connsiteX8" fmla="*/ 2076864 w 8968140"/>
                <a:gd name="connsiteY8" fmla="*/ 95648 h 1628115"/>
                <a:gd name="connsiteX9" fmla="*/ 1484198 w 8968140"/>
                <a:gd name="connsiteY9" fmla="*/ 222648 h 1628115"/>
                <a:gd name="connsiteX10" fmla="*/ 908464 w 8968140"/>
                <a:gd name="connsiteY10" fmla="*/ 408915 h 1628115"/>
                <a:gd name="connsiteX11" fmla="*/ 417398 w 8968140"/>
                <a:gd name="connsiteY11" fmla="*/ 629048 h 1628115"/>
                <a:gd name="connsiteX12" fmla="*/ 95664 w 8968140"/>
                <a:gd name="connsiteY12" fmla="*/ 883048 h 1628115"/>
                <a:gd name="connsiteX13" fmla="*/ 36398 w 8968140"/>
                <a:gd name="connsiteY13" fmla="*/ 950782 h 1628115"/>
                <a:gd name="connsiteX14" fmla="*/ 2531 w 8968140"/>
                <a:gd name="connsiteY14" fmla="*/ 1035448 h 1628115"/>
                <a:gd name="connsiteX15" fmla="*/ 10998 w 8968140"/>
                <a:gd name="connsiteY15" fmla="*/ 1094715 h 1628115"/>
                <a:gd name="connsiteX16" fmla="*/ 78731 w 8968140"/>
                <a:gd name="connsiteY16" fmla="*/ 1204782 h 1628115"/>
                <a:gd name="connsiteX17" fmla="*/ 273464 w 8968140"/>
                <a:gd name="connsiteY17" fmla="*/ 1331782 h 1628115"/>
                <a:gd name="connsiteX18" fmla="*/ 595198 w 8968140"/>
                <a:gd name="connsiteY18" fmla="*/ 1433382 h 1628115"/>
                <a:gd name="connsiteX19" fmla="*/ 1153998 w 8968140"/>
                <a:gd name="connsiteY19" fmla="*/ 1534982 h 1628115"/>
                <a:gd name="connsiteX20" fmla="*/ 1907531 w 8968140"/>
                <a:gd name="connsiteY20" fmla="*/ 1602715 h 1628115"/>
                <a:gd name="connsiteX21" fmla="*/ 2652598 w 8968140"/>
                <a:gd name="connsiteY21" fmla="*/ 1628115 h 1628115"/>
                <a:gd name="connsiteX22" fmla="*/ 3753264 w 8968140"/>
                <a:gd name="connsiteY22" fmla="*/ 1619648 h 1628115"/>
                <a:gd name="connsiteX23" fmla="*/ 4633798 w 8968140"/>
                <a:gd name="connsiteY23" fmla="*/ 1568848 h 1628115"/>
                <a:gd name="connsiteX24" fmla="*/ 5446598 w 8968140"/>
                <a:gd name="connsiteY24" fmla="*/ 1475715 h 1628115"/>
                <a:gd name="connsiteX25" fmla="*/ 6403331 w 8968140"/>
                <a:gd name="connsiteY25" fmla="*/ 1348715 h 1628115"/>
                <a:gd name="connsiteX26" fmla="*/ 7393931 w 8968140"/>
                <a:gd name="connsiteY26" fmla="*/ 1179382 h 1628115"/>
                <a:gd name="connsiteX27" fmla="*/ 7935798 w 8968140"/>
                <a:gd name="connsiteY27" fmla="*/ 1120115 h 1628115"/>
                <a:gd name="connsiteX28" fmla="*/ 8536931 w 8968140"/>
                <a:gd name="connsiteY28" fmla="*/ 1060848 h 1628115"/>
                <a:gd name="connsiteX29" fmla="*/ 8960264 w 8968140"/>
                <a:gd name="connsiteY29" fmla="*/ 1052382 h 162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968140" h="1628115">
                  <a:moveTo>
                    <a:pt x="8960264" y="1052382"/>
                  </a:moveTo>
                  <a:cubicBezTo>
                    <a:pt x="8898175" y="1017104"/>
                    <a:pt x="8452265" y="916915"/>
                    <a:pt x="8164398" y="849182"/>
                  </a:cubicBezTo>
                  <a:cubicBezTo>
                    <a:pt x="7876531" y="781449"/>
                    <a:pt x="7233064" y="645982"/>
                    <a:pt x="7233064" y="645982"/>
                  </a:cubicBezTo>
                  <a:lnTo>
                    <a:pt x="6140864" y="408915"/>
                  </a:lnTo>
                  <a:lnTo>
                    <a:pt x="5040198" y="188782"/>
                  </a:lnTo>
                  <a:cubicBezTo>
                    <a:pt x="4717054" y="130927"/>
                    <a:pt x="4453176" y="92826"/>
                    <a:pt x="4201998" y="61782"/>
                  </a:cubicBezTo>
                  <a:cubicBezTo>
                    <a:pt x="3950820" y="30738"/>
                    <a:pt x="3774431" y="9571"/>
                    <a:pt x="3533131" y="2515"/>
                  </a:cubicBezTo>
                  <a:cubicBezTo>
                    <a:pt x="3291831" y="-4541"/>
                    <a:pt x="2996909" y="3926"/>
                    <a:pt x="2754198" y="19448"/>
                  </a:cubicBezTo>
                  <a:cubicBezTo>
                    <a:pt x="2511487" y="34970"/>
                    <a:pt x="2288531" y="61781"/>
                    <a:pt x="2076864" y="95648"/>
                  </a:cubicBezTo>
                  <a:cubicBezTo>
                    <a:pt x="1865197" y="129515"/>
                    <a:pt x="1678931" y="170437"/>
                    <a:pt x="1484198" y="222648"/>
                  </a:cubicBezTo>
                  <a:cubicBezTo>
                    <a:pt x="1289465" y="274859"/>
                    <a:pt x="1086264" y="341182"/>
                    <a:pt x="908464" y="408915"/>
                  </a:cubicBezTo>
                  <a:cubicBezTo>
                    <a:pt x="730664" y="476648"/>
                    <a:pt x="552865" y="550026"/>
                    <a:pt x="417398" y="629048"/>
                  </a:cubicBezTo>
                  <a:cubicBezTo>
                    <a:pt x="281931" y="708070"/>
                    <a:pt x="159164" y="829426"/>
                    <a:pt x="95664" y="883048"/>
                  </a:cubicBezTo>
                  <a:cubicBezTo>
                    <a:pt x="32164" y="936670"/>
                    <a:pt x="51920" y="925382"/>
                    <a:pt x="36398" y="950782"/>
                  </a:cubicBezTo>
                  <a:cubicBezTo>
                    <a:pt x="20876" y="976182"/>
                    <a:pt x="6764" y="1011459"/>
                    <a:pt x="2531" y="1035448"/>
                  </a:cubicBezTo>
                  <a:cubicBezTo>
                    <a:pt x="-1702" y="1059437"/>
                    <a:pt x="-1702" y="1066493"/>
                    <a:pt x="10998" y="1094715"/>
                  </a:cubicBezTo>
                  <a:cubicBezTo>
                    <a:pt x="23698" y="1122937"/>
                    <a:pt x="34987" y="1165271"/>
                    <a:pt x="78731" y="1204782"/>
                  </a:cubicBezTo>
                  <a:cubicBezTo>
                    <a:pt x="122475" y="1244293"/>
                    <a:pt x="187386" y="1293682"/>
                    <a:pt x="273464" y="1331782"/>
                  </a:cubicBezTo>
                  <a:cubicBezTo>
                    <a:pt x="359542" y="1369882"/>
                    <a:pt x="448442" y="1399515"/>
                    <a:pt x="595198" y="1433382"/>
                  </a:cubicBezTo>
                  <a:cubicBezTo>
                    <a:pt x="741954" y="1467249"/>
                    <a:pt x="935276" y="1506760"/>
                    <a:pt x="1153998" y="1534982"/>
                  </a:cubicBezTo>
                  <a:cubicBezTo>
                    <a:pt x="1372720" y="1563204"/>
                    <a:pt x="1657764" y="1587193"/>
                    <a:pt x="1907531" y="1602715"/>
                  </a:cubicBezTo>
                  <a:cubicBezTo>
                    <a:pt x="2157298" y="1618237"/>
                    <a:pt x="2652598" y="1628115"/>
                    <a:pt x="2652598" y="1628115"/>
                  </a:cubicBezTo>
                  <a:lnTo>
                    <a:pt x="3753264" y="1619648"/>
                  </a:lnTo>
                  <a:cubicBezTo>
                    <a:pt x="4083464" y="1609770"/>
                    <a:pt x="4351576" y="1592837"/>
                    <a:pt x="4633798" y="1568848"/>
                  </a:cubicBezTo>
                  <a:cubicBezTo>
                    <a:pt x="4916020" y="1544859"/>
                    <a:pt x="5446598" y="1475715"/>
                    <a:pt x="5446598" y="1475715"/>
                  </a:cubicBezTo>
                  <a:lnTo>
                    <a:pt x="6403331" y="1348715"/>
                  </a:lnTo>
                  <a:cubicBezTo>
                    <a:pt x="6727886" y="1299326"/>
                    <a:pt x="7138520" y="1217482"/>
                    <a:pt x="7393931" y="1179382"/>
                  </a:cubicBezTo>
                  <a:cubicBezTo>
                    <a:pt x="7649342" y="1141282"/>
                    <a:pt x="7935798" y="1120115"/>
                    <a:pt x="7935798" y="1120115"/>
                  </a:cubicBezTo>
                  <a:lnTo>
                    <a:pt x="8536931" y="1060848"/>
                  </a:lnTo>
                  <a:cubicBezTo>
                    <a:pt x="8702031" y="1046737"/>
                    <a:pt x="9022353" y="1087660"/>
                    <a:pt x="8960264" y="1052382"/>
                  </a:cubicBezTo>
                  <a:close/>
                </a:path>
              </a:pathLst>
            </a:custGeom>
            <a:noFill/>
            <a:ln w="25400" cap="flat" cmpd="sng" algn="ctr">
              <a:solidFill>
                <a:srgbClr val="F828D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0" name="Connecteur droit avec flèche 39"/>
            <p:cNvCxnSpPr/>
            <p:nvPr/>
          </p:nvCxnSpPr>
          <p:spPr>
            <a:xfrm flipH="1" flipV="1">
              <a:off x="7596011" y="2843846"/>
              <a:ext cx="1493136" cy="995401"/>
            </a:xfrm>
            <a:prstGeom prst="straightConnector1">
              <a:avLst/>
            </a:prstGeom>
            <a:noFill/>
            <a:ln w="28575" cap="flat" cmpd="sng" algn="ctr">
              <a:solidFill>
                <a:srgbClr val="00F0FF"/>
              </a:solidFill>
              <a:prstDash val="sysDot"/>
              <a:tailEnd type="none"/>
            </a:ln>
            <a:effectLst/>
          </p:spPr>
        </p:cxnSp>
      </p:grpSp>
      <p:grpSp>
        <p:nvGrpSpPr>
          <p:cNvPr id="41" name="Groupe 40"/>
          <p:cNvGrpSpPr/>
          <p:nvPr/>
        </p:nvGrpSpPr>
        <p:grpSpPr>
          <a:xfrm>
            <a:off x="8388128" y="2634706"/>
            <a:ext cx="1493136" cy="995401"/>
            <a:chOff x="8388128" y="2634706"/>
            <a:chExt cx="1493136" cy="995401"/>
          </a:xfrm>
        </p:grpSpPr>
        <p:sp>
          <p:nvSpPr>
            <p:cNvPr id="42" name="Forme libre 41"/>
            <p:cNvSpPr/>
            <p:nvPr/>
          </p:nvSpPr>
          <p:spPr>
            <a:xfrm rot="2055599">
              <a:off x="8581588" y="2859854"/>
              <a:ext cx="602924" cy="162412"/>
            </a:xfrm>
            <a:custGeom>
              <a:avLst/>
              <a:gdLst>
                <a:gd name="connsiteX0" fmla="*/ 8960264 w 8968140"/>
                <a:gd name="connsiteY0" fmla="*/ 1052382 h 1628115"/>
                <a:gd name="connsiteX1" fmla="*/ 8164398 w 8968140"/>
                <a:gd name="connsiteY1" fmla="*/ 849182 h 1628115"/>
                <a:gd name="connsiteX2" fmla="*/ 7233064 w 8968140"/>
                <a:gd name="connsiteY2" fmla="*/ 645982 h 1628115"/>
                <a:gd name="connsiteX3" fmla="*/ 6140864 w 8968140"/>
                <a:gd name="connsiteY3" fmla="*/ 408915 h 1628115"/>
                <a:gd name="connsiteX4" fmla="*/ 5040198 w 8968140"/>
                <a:gd name="connsiteY4" fmla="*/ 188782 h 1628115"/>
                <a:gd name="connsiteX5" fmla="*/ 4201998 w 8968140"/>
                <a:gd name="connsiteY5" fmla="*/ 61782 h 1628115"/>
                <a:gd name="connsiteX6" fmla="*/ 3533131 w 8968140"/>
                <a:gd name="connsiteY6" fmla="*/ 2515 h 1628115"/>
                <a:gd name="connsiteX7" fmla="*/ 2754198 w 8968140"/>
                <a:gd name="connsiteY7" fmla="*/ 19448 h 1628115"/>
                <a:gd name="connsiteX8" fmla="*/ 2076864 w 8968140"/>
                <a:gd name="connsiteY8" fmla="*/ 95648 h 1628115"/>
                <a:gd name="connsiteX9" fmla="*/ 1484198 w 8968140"/>
                <a:gd name="connsiteY9" fmla="*/ 222648 h 1628115"/>
                <a:gd name="connsiteX10" fmla="*/ 908464 w 8968140"/>
                <a:gd name="connsiteY10" fmla="*/ 408915 h 1628115"/>
                <a:gd name="connsiteX11" fmla="*/ 417398 w 8968140"/>
                <a:gd name="connsiteY11" fmla="*/ 629048 h 1628115"/>
                <a:gd name="connsiteX12" fmla="*/ 95664 w 8968140"/>
                <a:gd name="connsiteY12" fmla="*/ 883048 h 1628115"/>
                <a:gd name="connsiteX13" fmla="*/ 36398 w 8968140"/>
                <a:gd name="connsiteY13" fmla="*/ 950782 h 1628115"/>
                <a:gd name="connsiteX14" fmla="*/ 2531 w 8968140"/>
                <a:gd name="connsiteY14" fmla="*/ 1035448 h 1628115"/>
                <a:gd name="connsiteX15" fmla="*/ 10998 w 8968140"/>
                <a:gd name="connsiteY15" fmla="*/ 1094715 h 1628115"/>
                <a:gd name="connsiteX16" fmla="*/ 78731 w 8968140"/>
                <a:gd name="connsiteY16" fmla="*/ 1204782 h 1628115"/>
                <a:gd name="connsiteX17" fmla="*/ 273464 w 8968140"/>
                <a:gd name="connsiteY17" fmla="*/ 1331782 h 1628115"/>
                <a:gd name="connsiteX18" fmla="*/ 595198 w 8968140"/>
                <a:gd name="connsiteY18" fmla="*/ 1433382 h 1628115"/>
                <a:gd name="connsiteX19" fmla="*/ 1153998 w 8968140"/>
                <a:gd name="connsiteY19" fmla="*/ 1534982 h 1628115"/>
                <a:gd name="connsiteX20" fmla="*/ 1907531 w 8968140"/>
                <a:gd name="connsiteY20" fmla="*/ 1602715 h 1628115"/>
                <a:gd name="connsiteX21" fmla="*/ 2652598 w 8968140"/>
                <a:gd name="connsiteY21" fmla="*/ 1628115 h 1628115"/>
                <a:gd name="connsiteX22" fmla="*/ 3753264 w 8968140"/>
                <a:gd name="connsiteY22" fmla="*/ 1619648 h 1628115"/>
                <a:gd name="connsiteX23" fmla="*/ 4633798 w 8968140"/>
                <a:gd name="connsiteY23" fmla="*/ 1568848 h 1628115"/>
                <a:gd name="connsiteX24" fmla="*/ 5446598 w 8968140"/>
                <a:gd name="connsiteY24" fmla="*/ 1475715 h 1628115"/>
                <a:gd name="connsiteX25" fmla="*/ 6403331 w 8968140"/>
                <a:gd name="connsiteY25" fmla="*/ 1348715 h 1628115"/>
                <a:gd name="connsiteX26" fmla="*/ 7393931 w 8968140"/>
                <a:gd name="connsiteY26" fmla="*/ 1179382 h 1628115"/>
                <a:gd name="connsiteX27" fmla="*/ 7935798 w 8968140"/>
                <a:gd name="connsiteY27" fmla="*/ 1120115 h 1628115"/>
                <a:gd name="connsiteX28" fmla="*/ 8536931 w 8968140"/>
                <a:gd name="connsiteY28" fmla="*/ 1060848 h 1628115"/>
                <a:gd name="connsiteX29" fmla="*/ 8960264 w 8968140"/>
                <a:gd name="connsiteY29" fmla="*/ 1052382 h 162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968140" h="1628115">
                  <a:moveTo>
                    <a:pt x="8960264" y="1052382"/>
                  </a:moveTo>
                  <a:cubicBezTo>
                    <a:pt x="8898175" y="1017104"/>
                    <a:pt x="8452265" y="916915"/>
                    <a:pt x="8164398" y="849182"/>
                  </a:cubicBezTo>
                  <a:cubicBezTo>
                    <a:pt x="7876531" y="781449"/>
                    <a:pt x="7233064" y="645982"/>
                    <a:pt x="7233064" y="645982"/>
                  </a:cubicBezTo>
                  <a:lnTo>
                    <a:pt x="6140864" y="408915"/>
                  </a:lnTo>
                  <a:lnTo>
                    <a:pt x="5040198" y="188782"/>
                  </a:lnTo>
                  <a:cubicBezTo>
                    <a:pt x="4717054" y="130927"/>
                    <a:pt x="4453176" y="92826"/>
                    <a:pt x="4201998" y="61782"/>
                  </a:cubicBezTo>
                  <a:cubicBezTo>
                    <a:pt x="3950820" y="30738"/>
                    <a:pt x="3774431" y="9571"/>
                    <a:pt x="3533131" y="2515"/>
                  </a:cubicBezTo>
                  <a:cubicBezTo>
                    <a:pt x="3291831" y="-4541"/>
                    <a:pt x="2996909" y="3926"/>
                    <a:pt x="2754198" y="19448"/>
                  </a:cubicBezTo>
                  <a:cubicBezTo>
                    <a:pt x="2511487" y="34970"/>
                    <a:pt x="2288531" y="61781"/>
                    <a:pt x="2076864" y="95648"/>
                  </a:cubicBezTo>
                  <a:cubicBezTo>
                    <a:pt x="1865197" y="129515"/>
                    <a:pt x="1678931" y="170437"/>
                    <a:pt x="1484198" y="222648"/>
                  </a:cubicBezTo>
                  <a:cubicBezTo>
                    <a:pt x="1289465" y="274859"/>
                    <a:pt x="1086264" y="341182"/>
                    <a:pt x="908464" y="408915"/>
                  </a:cubicBezTo>
                  <a:cubicBezTo>
                    <a:pt x="730664" y="476648"/>
                    <a:pt x="552865" y="550026"/>
                    <a:pt x="417398" y="629048"/>
                  </a:cubicBezTo>
                  <a:cubicBezTo>
                    <a:pt x="281931" y="708070"/>
                    <a:pt x="159164" y="829426"/>
                    <a:pt x="95664" y="883048"/>
                  </a:cubicBezTo>
                  <a:cubicBezTo>
                    <a:pt x="32164" y="936670"/>
                    <a:pt x="51920" y="925382"/>
                    <a:pt x="36398" y="950782"/>
                  </a:cubicBezTo>
                  <a:cubicBezTo>
                    <a:pt x="20876" y="976182"/>
                    <a:pt x="6764" y="1011459"/>
                    <a:pt x="2531" y="1035448"/>
                  </a:cubicBezTo>
                  <a:cubicBezTo>
                    <a:pt x="-1702" y="1059437"/>
                    <a:pt x="-1702" y="1066493"/>
                    <a:pt x="10998" y="1094715"/>
                  </a:cubicBezTo>
                  <a:cubicBezTo>
                    <a:pt x="23698" y="1122937"/>
                    <a:pt x="34987" y="1165271"/>
                    <a:pt x="78731" y="1204782"/>
                  </a:cubicBezTo>
                  <a:cubicBezTo>
                    <a:pt x="122475" y="1244293"/>
                    <a:pt x="187386" y="1293682"/>
                    <a:pt x="273464" y="1331782"/>
                  </a:cubicBezTo>
                  <a:cubicBezTo>
                    <a:pt x="359542" y="1369882"/>
                    <a:pt x="448442" y="1399515"/>
                    <a:pt x="595198" y="1433382"/>
                  </a:cubicBezTo>
                  <a:cubicBezTo>
                    <a:pt x="741954" y="1467249"/>
                    <a:pt x="935276" y="1506760"/>
                    <a:pt x="1153998" y="1534982"/>
                  </a:cubicBezTo>
                  <a:cubicBezTo>
                    <a:pt x="1372720" y="1563204"/>
                    <a:pt x="1657764" y="1587193"/>
                    <a:pt x="1907531" y="1602715"/>
                  </a:cubicBezTo>
                  <a:cubicBezTo>
                    <a:pt x="2157298" y="1618237"/>
                    <a:pt x="2652598" y="1628115"/>
                    <a:pt x="2652598" y="1628115"/>
                  </a:cubicBezTo>
                  <a:lnTo>
                    <a:pt x="3753264" y="1619648"/>
                  </a:lnTo>
                  <a:cubicBezTo>
                    <a:pt x="4083464" y="1609770"/>
                    <a:pt x="4351576" y="1592837"/>
                    <a:pt x="4633798" y="1568848"/>
                  </a:cubicBezTo>
                  <a:cubicBezTo>
                    <a:pt x="4916020" y="1544859"/>
                    <a:pt x="5446598" y="1475715"/>
                    <a:pt x="5446598" y="1475715"/>
                  </a:cubicBezTo>
                  <a:lnTo>
                    <a:pt x="6403331" y="1348715"/>
                  </a:lnTo>
                  <a:cubicBezTo>
                    <a:pt x="6727886" y="1299326"/>
                    <a:pt x="7138520" y="1217482"/>
                    <a:pt x="7393931" y="1179382"/>
                  </a:cubicBezTo>
                  <a:cubicBezTo>
                    <a:pt x="7649342" y="1141282"/>
                    <a:pt x="7935798" y="1120115"/>
                    <a:pt x="7935798" y="1120115"/>
                  </a:cubicBezTo>
                  <a:lnTo>
                    <a:pt x="8536931" y="1060848"/>
                  </a:lnTo>
                  <a:cubicBezTo>
                    <a:pt x="8702031" y="1046737"/>
                    <a:pt x="9022353" y="1087660"/>
                    <a:pt x="8960264" y="1052382"/>
                  </a:cubicBezTo>
                  <a:close/>
                </a:path>
              </a:pathLst>
            </a:custGeom>
            <a:noFill/>
            <a:ln w="25400" cap="flat" cmpd="sng" algn="ctr">
              <a:solidFill>
                <a:srgbClr val="F828D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43" name="Connecteur droit avec flèche 42"/>
            <p:cNvCxnSpPr/>
            <p:nvPr/>
          </p:nvCxnSpPr>
          <p:spPr>
            <a:xfrm flipH="1" flipV="1">
              <a:off x="8388128" y="2634706"/>
              <a:ext cx="1493136" cy="995401"/>
            </a:xfrm>
            <a:prstGeom prst="straightConnector1">
              <a:avLst/>
            </a:prstGeom>
            <a:noFill/>
            <a:ln w="28575" cap="flat" cmpd="sng" algn="ctr">
              <a:solidFill>
                <a:srgbClr val="00F0FF"/>
              </a:solidFill>
              <a:prstDash val="sysDot"/>
              <a:tailEnd type="none"/>
            </a:ln>
            <a:effectLst/>
          </p:spPr>
        </p:cxnSp>
      </p:grpSp>
      <p:sp>
        <p:nvSpPr>
          <p:cNvPr id="44" name="ZoneTexte 43"/>
          <p:cNvSpPr txBox="1"/>
          <p:nvPr/>
        </p:nvSpPr>
        <p:spPr>
          <a:xfrm>
            <a:off x="6258534" y="5264780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B2980"/>
                </a:solidFill>
                <a:latin typeface="Arial"/>
              </a:rPr>
              <a:t>Chord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cxnSp>
        <p:nvCxnSpPr>
          <p:cNvPr id="45" name="Connecteur droit 44"/>
          <p:cNvCxnSpPr/>
          <p:nvPr/>
        </p:nvCxnSpPr>
        <p:spPr>
          <a:xfrm flipH="1" flipV="1">
            <a:off x="7972007" y="4053744"/>
            <a:ext cx="49500" cy="968000"/>
          </a:xfrm>
          <a:prstGeom prst="line">
            <a:avLst/>
          </a:prstGeom>
          <a:noFill/>
          <a:ln w="12700" cap="flat" cmpd="sng" algn="ctr">
            <a:solidFill>
              <a:srgbClr val="CB2980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54038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601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601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101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601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101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6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101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601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9" grpId="0" animBg="1"/>
      <p:bldP spid="31" grpId="0" animBg="1"/>
      <p:bldP spid="32" grpId="0"/>
      <p:bldP spid="33" grpId="0"/>
      <p:bldP spid="4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grpSp>
        <p:nvGrpSpPr>
          <p:cNvPr id="24" name="Groupe 23"/>
          <p:cNvGrpSpPr/>
          <p:nvPr/>
        </p:nvGrpSpPr>
        <p:grpSpPr>
          <a:xfrm rot="4460924">
            <a:off x="4336164" y="-717528"/>
            <a:ext cx="3094676" cy="8559873"/>
            <a:chOff x="12192000" y="-3208338"/>
            <a:chExt cx="4762500" cy="13173075"/>
          </a:xfrm>
        </p:grpSpPr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2">
              <a:duotone>
                <a:srgbClr val="464B69">
                  <a:shade val="45000"/>
                  <a:satMod val="135000"/>
                </a:srgbClr>
                <a:prstClr val="white"/>
              </a:duotone>
            </a:blip>
            <a:stretch>
              <a:fillRect/>
            </a:stretch>
          </p:blipFill>
          <p:spPr>
            <a:xfrm>
              <a:off x="12192000" y="-3208338"/>
              <a:ext cx="4762500" cy="13173075"/>
            </a:xfrm>
            <a:prstGeom prst="rect">
              <a:avLst/>
            </a:prstGeom>
          </p:spPr>
        </p:pic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0" y="-3208338"/>
              <a:ext cx="4762500" cy="13173075"/>
            </a:xfrm>
            <a:prstGeom prst="rect">
              <a:avLst/>
            </a:prstGeom>
          </p:spPr>
        </p:pic>
      </p:grpSp>
      <p:sp>
        <p:nvSpPr>
          <p:cNvPr id="27" name="Rectangle à coins arrondis 26"/>
          <p:cNvSpPr/>
          <p:nvPr/>
        </p:nvSpPr>
        <p:spPr>
          <a:xfrm>
            <a:off x="532560" y="896888"/>
            <a:ext cx="2908300" cy="1104900"/>
          </a:xfrm>
          <a:prstGeom prst="roundRect">
            <a:avLst/>
          </a:prstGeom>
          <a:noFill/>
          <a:ln w="285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3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Sweep</a:t>
            </a:r>
            <a:endParaRPr kumimoji="0" lang="fr-FR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8" name="Connecteur en angle 27"/>
          <p:cNvCxnSpPr>
            <a:stCxn id="27" idx="3"/>
            <a:endCxn id="46" idx="0"/>
          </p:cNvCxnSpPr>
          <p:nvPr/>
        </p:nvCxnSpPr>
        <p:spPr>
          <a:xfrm>
            <a:off x="3440860" y="1449338"/>
            <a:ext cx="4652746" cy="1520651"/>
          </a:xfrm>
          <a:prstGeom prst="bentConnector2">
            <a:avLst/>
          </a:prstGeom>
          <a:noFill/>
          <a:ln w="19050" cap="flat" cmpd="sng" algn="ctr">
            <a:solidFill>
              <a:srgbClr val="80B8D6"/>
            </a:solidFill>
            <a:prstDash val="solid"/>
          </a:ln>
          <a:effectLst/>
        </p:spPr>
      </p:cxnSp>
      <p:sp>
        <p:nvSpPr>
          <p:cNvPr id="46" name="Ellipse 45"/>
          <p:cNvSpPr/>
          <p:nvPr/>
        </p:nvSpPr>
        <p:spPr>
          <a:xfrm>
            <a:off x="7954039" y="2969989"/>
            <a:ext cx="279133" cy="279133"/>
          </a:xfrm>
          <a:prstGeom prst="ellipse">
            <a:avLst/>
          </a:prstGeom>
          <a:noFill/>
          <a:ln w="38100" cap="flat" cmpd="sng" algn="ctr">
            <a:solidFill>
              <a:srgbClr val="80B8D6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ZoneTexte 46"/>
          <p:cNvSpPr txBox="1"/>
          <p:nvPr/>
        </p:nvSpPr>
        <p:spPr>
          <a:xfrm>
            <a:off x="532560" y="2003700"/>
            <a:ext cx="51256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i="1" dirty="0">
                <a:solidFill>
                  <a:srgbClr val="CB2980"/>
                </a:solidFill>
                <a:latin typeface="Arial"/>
              </a:rPr>
              <a:t>A native backwards curvature of the blade axis</a:t>
            </a:r>
            <a:endParaRPr lang="fr-FR" sz="2400" i="1" dirty="0">
              <a:solidFill>
                <a:srgbClr val="CB2980"/>
              </a:solidFill>
              <a:latin typeface="Arial"/>
            </a:endParaRPr>
          </a:p>
        </p:txBody>
      </p:sp>
      <p:sp>
        <p:nvSpPr>
          <p:cNvPr id="48" name="ZoneTexte 47"/>
          <p:cNvSpPr txBox="1"/>
          <p:nvPr/>
        </p:nvSpPr>
        <p:spPr>
          <a:xfrm>
            <a:off x="8697645" y="1793776"/>
            <a:ext cx="3385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CB2980"/>
                </a:solidFill>
                <a:latin typeface="Arial"/>
              </a:rPr>
              <a:t>Blade axis</a:t>
            </a:r>
            <a:endParaRPr lang="fr-FR" sz="2400" dirty="0">
              <a:solidFill>
                <a:srgbClr val="CB2980"/>
              </a:solidFill>
              <a:latin typeface="Arial"/>
            </a:endParaRPr>
          </a:p>
        </p:txBody>
      </p:sp>
      <p:sp>
        <p:nvSpPr>
          <p:cNvPr id="2" name="Forme libre 1"/>
          <p:cNvSpPr/>
          <p:nvPr/>
        </p:nvSpPr>
        <p:spPr>
          <a:xfrm>
            <a:off x="6448926" y="2396691"/>
            <a:ext cx="4851133" cy="1251284"/>
          </a:xfrm>
          <a:custGeom>
            <a:avLst/>
            <a:gdLst>
              <a:gd name="connsiteX0" fmla="*/ 0 w 4851133"/>
              <a:gd name="connsiteY0" fmla="*/ 1251284 h 1251284"/>
              <a:gd name="connsiteX1" fmla="*/ 1588169 w 4851133"/>
              <a:gd name="connsiteY1" fmla="*/ 683393 h 1251284"/>
              <a:gd name="connsiteX2" fmla="*/ 3291840 w 4851133"/>
              <a:gd name="connsiteY2" fmla="*/ 231006 h 1251284"/>
              <a:gd name="connsiteX3" fmla="*/ 4851133 w 4851133"/>
              <a:gd name="connsiteY3" fmla="*/ 0 h 1251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1133" h="1251284">
                <a:moveTo>
                  <a:pt x="0" y="1251284"/>
                </a:moveTo>
                <a:cubicBezTo>
                  <a:pt x="519764" y="1052361"/>
                  <a:pt x="1039529" y="853439"/>
                  <a:pt x="1588169" y="683393"/>
                </a:cubicBezTo>
                <a:cubicBezTo>
                  <a:pt x="2136809" y="513347"/>
                  <a:pt x="2748013" y="344905"/>
                  <a:pt x="3291840" y="231006"/>
                </a:cubicBezTo>
                <a:cubicBezTo>
                  <a:pt x="3835667" y="117107"/>
                  <a:pt x="4343400" y="58553"/>
                  <a:pt x="4851133" y="0"/>
                </a:cubicBezTo>
              </a:path>
            </a:pathLst>
          </a:custGeom>
          <a:noFill/>
          <a:ln w="28575">
            <a:solidFill>
              <a:srgbClr val="CB298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1397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901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46" grpId="0" animBg="1"/>
      <p:bldP spid="47" grpId="0"/>
      <p:bldP spid="4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84549" y="1709192"/>
            <a:ext cx="206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Scenario:</a:t>
            </a:r>
            <a:endParaRPr lang="fr-FR" sz="2700" dirty="0">
              <a:latin typeface="Arial"/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3316525" y="1709192"/>
            <a:ext cx="3349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MDO Aero-acoustic</a:t>
            </a:r>
            <a:endParaRPr lang="fr-FR" sz="2700" dirty="0">
              <a:latin typeface="Arial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684549" y="2416171"/>
            <a:ext cx="206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Disciplines:</a:t>
            </a:r>
            <a:endParaRPr lang="fr-FR" sz="2700" dirty="0">
              <a:latin typeface="Arial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316525" y="2416171"/>
            <a:ext cx="54170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Aerodynamics, Acoustics</a:t>
            </a:r>
            <a:endParaRPr lang="fr-FR" sz="2700" dirty="0">
              <a:latin typeface="Arial"/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684549" y="3111357"/>
            <a:ext cx="206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Tools:</a:t>
            </a:r>
            <a:endParaRPr lang="fr-FR" sz="2700" dirty="0">
              <a:latin typeface="Arial"/>
            </a:endParaRPr>
          </a:p>
        </p:txBody>
      </p:sp>
      <p:sp>
        <p:nvSpPr>
          <p:cNvPr id="25" name="ZoneTexte 24"/>
          <p:cNvSpPr txBox="1"/>
          <p:nvPr/>
        </p:nvSpPr>
        <p:spPr>
          <a:xfrm>
            <a:off x="3316525" y="3111357"/>
            <a:ext cx="70511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QuickCFD (Aero), PyFonc (Acoustics)</a:t>
            </a:r>
            <a:endParaRPr lang="fr-FR" sz="2700" dirty="0">
              <a:latin typeface="Arial"/>
            </a:endParaRPr>
          </a:p>
        </p:txBody>
      </p:sp>
      <p:sp>
        <p:nvSpPr>
          <p:cNvPr id="26" name="Rectangle à coins arrondis 25"/>
          <p:cNvSpPr/>
          <p:nvPr/>
        </p:nvSpPr>
        <p:spPr>
          <a:xfrm>
            <a:off x="227349" y="1556792"/>
            <a:ext cx="11785600" cy="4752528"/>
          </a:xfrm>
          <a:prstGeom prst="roundRect">
            <a:avLst>
              <a:gd name="adj" fmla="val 11941"/>
            </a:avLst>
          </a:prstGeom>
          <a:noFill/>
          <a:ln w="76200" cap="flat" cmpd="sng" algn="ctr">
            <a:solidFill>
              <a:srgbClr val="BEFD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7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7" name="ZoneTexte 26"/>
          <p:cNvSpPr txBox="1"/>
          <p:nvPr/>
        </p:nvSpPr>
        <p:spPr>
          <a:xfrm>
            <a:off x="684549" y="3806543"/>
            <a:ext cx="20674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Objective:</a:t>
            </a:r>
            <a:endParaRPr lang="fr-FR" sz="2700" dirty="0">
              <a:latin typeface="Arial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316525" y="3806543"/>
            <a:ext cx="863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Minimize torque</a:t>
            </a:r>
            <a:endParaRPr lang="fr-FR" sz="2700" dirty="0">
              <a:latin typeface="Arial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684549" y="4501729"/>
            <a:ext cx="231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Constraints:</a:t>
            </a:r>
            <a:endParaRPr lang="fr-FR" sz="2700" dirty="0">
              <a:latin typeface="Arial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3316525" y="4501729"/>
            <a:ext cx="8406196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700" dirty="0">
                <a:latin typeface="Arial"/>
              </a:rPr>
              <a:t>Rotor thrust </a:t>
            </a:r>
            <a:r>
              <a:rPr lang="fr-FR" sz="2700" dirty="0">
                <a:latin typeface="Arial"/>
              </a:rPr>
              <a:t>≥</a:t>
            </a:r>
            <a:r>
              <a:rPr lang="it-IT" sz="2700" dirty="0">
                <a:latin typeface="Arial"/>
              </a:rPr>
              <a:t> 2 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700" dirty="0">
                <a:latin typeface="Arial"/>
              </a:rPr>
              <a:t>Same OASPL (Overall sound pressure level)</a:t>
            </a:r>
            <a:endParaRPr lang="fr-FR" sz="2700" dirty="0">
              <a:latin typeface="Arial"/>
            </a:endParaRPr>
          </a:p>
          <a:p>
            <a:endParaRPr lang="fr-FR" sz="2700" dirty="0">
              <a:latin typeface="Arial"/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684549" y="5562674"/>
            <a:ext cx="2311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Algorithm:</a:t>
            </a:r>
            <a:endParaRPr lang="fr-FR" sz="2700" dirty="0">
              <a:latin typeface="Arial"/>
            </a:endParaRPr>
          </a:p>
        </p:txBody>
      </p:sp>
      <p:sp>
        <p:nvSpPr>
          <p:cNvPr id="32" name="ZoneTexte 31"/>
          <p:cNvSpPr txBox="1"/>
          <p:nvPr/>
        </p:nvSpPr>
        <p:spPr>
          <a:xfrm>
            <a:off x="3316525" y="5562674"/>
            <a:ext cx="8638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700" dirty="0">
                <a:latin typeface="Arial"/>
              </a:rPr>
              <a:t>SQP (SciPy)</a:t>
            </a:r>
            <a:endParaRPr lang="fr-FR" sz="27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84645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1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751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302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802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853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353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4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4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955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455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grpSp>
        <p:nvGrpSpPr>
          <p:cNvPr id="16" name="Groupe 15"/>
          <p:cNvGrpSpPr/>
          <p:nvPr/>
        </p:nvGrpSpPr>
        <p:grpSpPr>
          <a:xfrm>
            <a:off x="281687" y="1176002"/>
            <a:ext cx="5850648" cy="4640037"/>
            <a:chOff x="119261" y="939800"/>
            <a:chExt cx="6116451" cy="4850840"/>
          </a:xfrm>
        </p:grpSpPr>
        <p:grpSp>
          <p:nvGrpSpPr>
            <p:cNvPr id="17" name="Groupe 16"/>
            <p:cNvGrpSpPr/>
            <p:nvPr/>
          </p:nvGrpSpPr>
          <p:grpSpPr>
            <a:xfrm>
              <a:off x="292100" y="939800"/>
              <a:ext cx="5943612" cy="4622289"/>
              <a:chOff x="279400" y="1117600"/>
              <a:chExt cx="5943612" cy="4622289"/>
            </a:xfrm>
          </p:grpSpPr>
          <p:pic>
            <p:nvPicPr>
              <p:cNvPr id="33" name="Image 32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400" y="1177024"/>
                <a:ext cx="5943612" cy="4562865"/>
              </a:xfrm>
              <a:prstGeom prst="rect">
                <a:avLst/>
              </a:prstGeom>
            </p:spPr>
          </p:pic>
          <p:sp>
            <p:nvSpPr>
              <p:cNvPr id="34" name="ZoneTexte 33"/>
              <p:cNvSpPr txBox="1"/>
              <p:nvPr/>
            </p:nvSpPr>
            <p:spPr>
              <a:xfrm>
                <a:off x="1409700" y="1117600"/>
                <a:ext cx="39657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</a:rPr>
                  <a:t>Objective function 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ZoneTexte 17"/>
            <p:cNvSpPr txBox="1"/>
            <p:nvPr/>
          </p:nvSpPr>
          <p:spPr>
            <a:xfrm>
              <a:off x="1306443" y="5390530"/>
              <a:ext cx="3965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Iteration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  <p:sp>
          <p:nvSpPr>
            <p:cNvPr id="19" name="ZoneTexte 18"/>
            <p:cNvSpPr txBox="1"/>
            <p:nvPr/>
          </p:nvSpPr>
          <p:spPr>
            <a:xfrm rot="16200000">
              <a:off x="-1663547" y="3072311"/>
              <a:ext cx="3965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Torque [Nm]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e 48"/>
          <p:cNvGrpSpPr/>
          <p:nvPr/>
        </p:nvGrpSpPr>
        <p:grpSpPr>
          <a:xfrm>
            <a:off x="6201183" y="1104900"/>
            <a:ext cx="5952729" cy="4685740"/>
            <a:chOff x="6023709" y="965200"/>
            <a:chExt cx="6130203" cy="4825440"/>
          </a:xfrm>
        </p:grpSpPr>
        <p:grpSp>
          <p:nvGrpSpPr>
            <p:cNvPr id="50" name="Groupe 49"/>
            <p:cNvGrpSpPr/>
            <p:nvPr/>
          </p:nvGrpSpPr>
          <p:grpSpPr>
            <a:xfrm>
              <a:off x="6023709" y="965200"/>
              <a:ext cx="6130203" cy="4825440"/>
              <a:chOff x="5972909" y="965200"/>
              <a:chExt cx="6130203" cy="4825440"/>
            </a:xfrm>
          </p:grpSpPr>
          <p:grpSp>
            <p:nvGrpSpPr>
              <p:cNvPr id="52" name="Groupe 51"/>
              <p:cNvGrpSpPr/>
              <p:nvPr/>
            </p:nvGrpSpPr>
            <p:grpSpPr>
              <a:xfrm>
                <a:off x="6159500" y="965200"/>
                <a:ext cx="5943612" cy="4611802"/>
                <a:chOff x="5981700" y="1079500"/>
                <a:chExt cx="5943612" cy="4611802"/>
              </a:xfrm>
            </p:grpSpPr>
            <p:pic>
              <p:nvPicPr>
                <p:cNvPr id="55" name="Image 54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1700" y="1128437"/>
                  <a:ext cx="5943612" cy="4562865"/>
                </a:xfrm>
                <a:prstGeom prst="rect">
                  <a:avLst/>
                </a:prstGeom>
              </p:spPr>
            </p:pic>
            <p:sp>
              <p:nvSpPr>
                <p:cNvPr id="56" name="ZoneTexte 55"/>
                <p:cNvSpPr txBox="1"/>
                <p:nvPr/>
              </p:nvSpPr>
              <p:spPr>
                <a:xfrm>
                  <a:off x="6927525" y="1079500"/>
                  <a:ext cx="396572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it-IT" sz="2000" dirty="0">
                      <a:solidFill>
                        <a:schemeClr val="bg1"/>
                      </a:solidFill>
                    </a:rPr>
                    <a:t>Constraints</a:t>
                  </a:r>
                  <a:endParaRPr lang="fr-FR" sz="2000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53" name="ZoneTexte 52"/>
              <p:cNvSpPr txBox="1"/>
              <p:nvPr/>
            </p:nvSpPr>
            <p:spPr>
              <a:xfrm>
                <a:off x="7440555" y="5390530"/>
                <a:ext cx="39657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</a:rPr>
                  <a:t>Iteration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ZoneTexte 53"/>
              <p:cNvSpPr txBox="1"/>
              <p:nvPr/>
            </p:nvSpPr>
            <p:spPr>
              <a:xfrm rot="16200000">
                <a:off x="4190101" y="3209156"/>
                <a:ext cx="39657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</a:rPr>
                  <a:t>Constraints [-]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51" name="Imag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9041" y="4390139"/>
              <a:ext cx="2633700" cy="682811"/>
            </a:xfrm>
            <a:prstGeom prst="rect">
              <a:avLst/>
            </a:prstGeom>
          </p:spPr>
        </p:pic>
      </p:grpSp>
      <p:grpSp>
        <p:nvGrpSpPr>
          <p:cNvPr id="58" name="Groupe 57"/>
          <p:cNvGrpSpPr/>
          <p:nvPr/>
        </p:nvGrpSpPr>
        <p:grpSpPr>
          <a:xfrm>
            <a:off x="2797906" y="1722870"/>
            <a:ext cx="3393284" cy="659895"/>
            <a:chOff x="2797906" y="1722870"/>
            <a:chExt cx="3393284" cy="659895"/>
          </a:xfrm>
        </p:grpSpPr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97906" y="1722870"/>
              <a:ext cx="655638" cy="659895"/>
            </a:xfrm>
            <a:prstGeom prst="rect">
              <a:avLst/>
            </a:prstGeom>
          </p:spPr>
        </p:pic>
        <p:sp>
          <p:nvSpPr>
            <p:cNvPr id="60" name="ZoneTexte 59"/>
            <p:cNvSpPr txBox="1"/>
            <p:nvPr/>
          </p:nvSpPr>
          <p:spPr>
            <a:xfrm>
              <a:off x="3520233" y="1852763"/>
              <a:ext cx="2670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DC6F8A"/>
                  </a:solidFill>
                </a:rPr>
                <a:t>CONVERGED</a:t>
              </a:r>
              <a:endParaRPr lang="fr-FR" sz="2000" b="1" dirty="0">
                <a:solidFill>
                  <a:srgbClr val="DC6F8A"/>
                </a:solidFill>
              </a:endParaRPr>
            </a:p>
          </p:txBody>
        </p:sp>
      </p:grpSp>
      <p:grpSp>
        <p:nvGrpSpPr>
          <p:cNvPr id="61" name="Groupe 60"/>
          <p:cNvGrpSpPr/>
          <p:nvPr/>
        </p:nvGrpSpPr>
        <p:grpSpPr>
          <a:xfrm>
            <a:off x="2797906" y="2489281"/>
            <a:ext cx="3393284" cy="659895"/>
            <a:chOff x="2797906" y="1722870"/>
            <a:chExt cx="3393284" cy="659895"/>
          </a:xfrm>
        </p:grpSpPr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797906" y="1722870"/>
              <a:ext cx="655638" cy="659895"/>
            </a:xfrm>
            <a:prstGeom prst="rect">
              <a:avLst/>
            </a:prstGeom>
          </p:spPr>
        </p:pic>
        <p:sp>
          <p:nvSpPr>
            <p:cNvPr id="63" name="ZoneTexte 62"/>
            <p:cNvSpPr txBox="1"/>
            <p:nvPr/>
          </p:nvSpPr>
          <p:spPr>
            <a:xfrm>
              <a:off x="3520233" y="1852763"/>
              <a:ext cx="26709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2000" b="1" dirty="0">
                  <a:solidFill>
                    <a:srgbClr val="DC6F8A"/>
                  </a:solidFill>
                </a:rPr>
                <a:t>FEASIBLE</a:t>
              </a:r>
              <a:endParaRPr lang="fr-FR" sz="2000" b="1" dirty="0">
                <a:solidFill>
                  <a:srgbClr val="DC6F8A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1027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Aero-acoustic opyimization of drone propeller</a:t>
            </a:r>
            <a:endParaRPr lang="fr-FR" dirty="0"/>
          </a:p>
        </p:txBody>
      </p:sp>
      <p:grpSp>
        <p:nvGrpSpPr>
          <p:cNvPr id="24" name="Groupe 23"/>
          <p:cNvGrpSpPr/>
          <p:nvPr/>
        </p:nvGrpSpPr>
        <p:grpSpPr>
          <a:xfrm>
            <a:off x="5851315" y="926700"/>
            <a:ext cx="6302598" cy="4863940"/>
            <a:chOff x="6023709" y="926700"/>
            <a:chExt cx="6130203" cy="4863940"/>
          </a:xfrm>
        </p:grpSpPr>
        <p:grpSp>
          <p:nvGrpSpPr>
            <p:cNvPr id="25" name="Groupe 24"/>
            <p:cNvGrpSpPr/>
            <p:nvPr/>
          </p:nvGrpSpPr>
          <p:grpSpPr>
            <a:xfrm>
              <a:off x="6210300" y="926700"/>
              <a:ext cx="5943612" cy="4660739"/>
              <a:chOff x="5981700" y="1079500"/>
              <a:chExt cx="5943612" cy="4660739"/>
            </a:xfrm>
          </p:grpSpPr>
          <p:pic>
            <p:nvPicPr>
              <p:cNvPr id="28" name="Image 2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81700" y="1177374"/>
                <a:ext cx="5943612" cy="4562865"/>
              </a:xfrm>
              <a:prstGeom prst="rect">
                <a:avLst/>
              </a:prstGeom>
            </p:spPr>
          </p:pic>
          <p:sp>
            <p:nvSpPr>
              <p:cNvPr id="29" name="Rectangle 28"/>
              <p:cNvSpPr/>
              <p:nvPr/>
            </p:nvSpPr>
            <p:spPr>
              <a:xfrm>
                <a:off x="6927525" y="2758440"/>
                <a:ext cx="4263715" cy="1457960"/>
              </a:xfrm>
              <a:prstGeom prst="rect">
                <a:avLst/>
              </a:prstGeom>
              <a:blipFill dpi="0" rotWithShape="1">
                <a:blip r:embed="rId3">
                  <a:alphaModFix amt="82000"/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0" name="ZoneTexte 29"/>
              <p:cNvSpPr txBox="1"/>
              <p:nvPr/>
            </p:nvSpPr>
            <p:spPr>
              <a:xfrm>
                <a:off x="6927525" y="1079500"/>
                <a:ext cx="39657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>
                    <a:solidFill>
                      <a:schemeClr val="bg1"/>
                    </a:solidFill>
                  </a:rPr>
                  <a:t>Rotor shape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orme libre 30"/>
              <p:cNvSpPr/>
              <p:nvPr/>
            </p:nvSpPr>
            <p:spPr>
              <a:xfrm>
                <a:off x="6917267" y="2772502"/>
                <a:ext cx="4262966" cy="614165"/>
              </a:xfrm>
              <a:custGeom>
                <a:avLst/>
                <a:gdLst>
                  <a:gd name="connsiteX0" fmla="*/ 0 w 4262966"/>
                  <a:gd name="connsiteY0" fmla="*/ 38431 h 614165"/>
                  <a:gd name="connsiteX1" fmla="*/ 237066 w 4262966"/>
                  <a:gd name="connsiteY1" fmla="*/ 13031 h 614165"/>
                  <a:gd name="connsiteX2" fmla="*/ 842433 w 4262966"/>
                  <a:gd name="connsiteY2" fmla="*/ 331 h 614165"/>
                  <a:gd name="connsiteX3" fmla="*/ 1308100 w 4262966"/>
                  <a:gd name="connsiteY3" fmla="*/ 25731 h 614165"/>
                  <a:gd name="connsiteX4" fmla="*/ 1968500 w 4262966"/>
                  <a:gd name="connsiteY4" fmla="*/ 123098 h 614165"/>
                  <a:gd name="connsiteX5" fmla="*/ 2688166 w 4262966"/>
                  <a:gd name="connsiteY5" fmla="*/ 258565 h 614165"/>
                  <a:gd name="connsiteX6" fmla="*/ 3517900 w 4262966"/>
                  <a:gd name="connsiteY6" fmla="*/ 444831 h 614165"/>
                  <a:gd name="connsiteX7" fmla="*/ 4034366 w 4262966"/>
                  <a:gd name="connsiteY7" fmla="*/ 563365 h 614165"/>
                  <a:gd name="connsiteX8" fmla="*/ 4262966 w 4262966"/>
                  <a:gd name="connsiteY8" fmla="*/ 614165 h 614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2966" h="614165">
                    <a:moveTo>
                      <a:pt x="0" y="38431"/>
                    </a:moveTo>
                    <a:cubicBezTo>
                      <a:pt x="48330" y="28906"/>
                      <a:pt x="96661" y="19381"/>
                      <a:pt x="237066" y="13031"/>
                    </a:cubicBezTo>
                    <a:cubicBezTo>
                      <a:pt x="377471" y="6681"/>
                      <a:pt x="663927" y="-1786"/>
                      <a:pt x="842433" y="331"/>
                    </a:cubicBezTo>
                    <a:cubicBezTo>
                      <a:pt x="1020939" y="2448"/>
                      <a:pt x="1120422" y="5270"/>
                      <a:pt x="1308100" y="25731"/>
                    </a:cubicBezTo>
                    <a:cubicBezTo>
                      <a:pt x="1495778" y="46192"/>
                      <a:pt x="1738489" y="84292"/>
                      <a:pt x="1968500" y="123098"/>
                    </a:cubicBezTo>
                    <a:cubicBezTo>
                      <a:pt x="2198511" y="161904"/>
                      <a:pt x="2429933" y="204943"/>
                      <a:pt x="2688166" y="258565"/>
                    </a:cubicBezTo>
                    <a:cubicBezTo>
                      <a:pt x="2946399" y="312187"/>
                      <a:pt x="3517900" y="444831"/>
                      <a:pt x="3517900" y="444831"/>
                    </a:cubicBezTo>
                    <a:lnTo>
                      <a:pt x="4034366" y="563365"/>
                    </a:lnTo>
                    <a:lnTo>
                      <a:pt x="4262966" y="614165"/>
                    </a:lnTo>
                  </a:path>
                </a:pathLst>
              </a:custGeom>
              <a:noFill/>
              <a:ln w="38100">
                <a:solidFill>
                  <a:srgbClr val="0567A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2" name="Forme libre 31"/>
              <p:cNvSpPr/>
              <p:nvPr/>
            </p:nvSpPr>
            <p:spPr>
              <a:xfrm>
                <a:off x="6934200" y="3259667"/>
                <a:ext cx="4258733" cy="941820"/>
              </a:xfrm>
              <a:custGeom>
                <a:avLst/>
                <a:gdLst>
                  <a:gd name="connsiteX0" fmla="*/ 0 w 4258733"/>
                  <a:gd name="connsiteY0" fmla="*/ 0 h 941820"/>
                  <a:gd name="connsiteX1" fmla="*/ 232833 w 4258733"/>
                  <a:gd name="connsiteY1" fmla="*/ 29633 h 941820"/>
                  <a:gd name="connsiteX2" fmla="*/ 482600 w 4258733"/>
                  <a:gd name="connsiteY2" fmla="*/ 93133 h 941820"/>
                  <a:gd name="connsiteX3" fmla="*/ 863600 w 4258733"/>
                  <a:gd name="connsiteY3" fmla="*/ 215900 h 941820"/>
                  <a:gd name="connsiteX4" fmla="*/ 1253067 w 4258733"/>
                  <a:gd name="connsiteY4" fmla="*/ 372533 h 941820"/>
                  <a:gd name="connsiteX5" fmla="*/ 1667933 w 4258733"/>
                  <a:gd name="connsiteY5" fmla="*/ 533400 h 941820"/>
                  <a:gd name="connsiteX6" fmla="*/ 1993900 w 4258733"/>
                  <a:gd name="connsiteY6" fmla="*/ 664633 h 941820"/>
                  <a:gd name="connsiteX7" fmla="*/ 2353733 w 4258733"/>
                  <a:gd name="connsiteY7" fmla="*/ 783166 h 941820"/>
                  <a:gd name="connsiteX8" fmla="*/ 2747433 w 4258733"/>
                  <a:gd name="connsiteY8" fmla="*/ 889000 h 941820"/>
                  <a:gd name="connsiteX9" fmla="*/ 3158067 w 4258733"/>
                  <a:gd name="connsiteY9" fmla="*/ 939800 h 941820"/>
                  <a:gd name="connsiteX10" fmla="*/ 3589867 w 4258733"/>
                  <a:gd name="connsiteY10" fmla="*/ 922866 h 941820"/>
                  <a:gd name="connsiteX11" fmla="*/ 3941233 w 4258733"/>
                  <a:gd name="connsiteY11" fmla="*/ 842433 h 941820"/>
                  <a:gd name="connsiteX12" fmla="*/ 4258733 w 4258733"/>
                  <a:gd name="connsiteY12" fmla="*/ 698500 h 9418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258733" h="941820">
                    <a:moveTo>
                      <a:pt x="0" y="0"/>
                    </a:moveTo>
                    <a:cubicBezTo>
                      <a:pt x="76200" y="7055"/>
                      <a:pt x="152400" y="14111"/>
                      <a:pt x="232833" y="29633"/>
                    </a:cubicBezTo>
                    <a:cubicBezTo>
                      <a:pt x="313266" y="45155"/>
                      <a:pt x="377472" y="62089"/>
                      <a:pt x="482600" y="93133"/>
                    </a:cubicBezTo>
                    <a:cubicBezTo>
                      <a:pt x="587728" y="124177"/>
                      <a:pt x="735189" y="169333"/>
                      <a:pt x="863600" y="215900"/>
                    </a:cubicBezTo>
                    <a:cubicBezTo>
                      <a:pt x="992011" y="262467"/>
                      <a:pt x="1253067" y="372533"/>
                      <a:pt x="1253067" y="372533"/>
                    </a:cubicBezTo>
                    <a:lnTo>
                      <a:pt x="1667933" y="533400"/>
                    </a:lnTo>
                    <a:cubicBezTo>
                      <a:pt x="1791405" y="582083"/>
                      <a:pt x="1879600" y="623005"/>
                      <a:pt x="1993900" y="664633"/>
                    </a:cubicBezTo>
                    <a:cubicBezTo>
                      <a:pt x="2108200" y="706261"/>
                      <a:pt x="2228144" y="745772"/>
                      <a:pt x="2353733" y="783166"/>
                    </a:cubicBezTo>
                    <a:cubicBezTo>
                      <a:pt x="2479322" y="820560"/>
                      <a:pt x="2613378" y="862894"/>
                      <a:pt x="2747433" y="889000"/>
                    </a:cubicBezTo>
                    <a:cubicBezTo>
                      <a:pt x="2881488" y="915106"/>
                      <a:pt x="3017661" y="934156"/>
                      <a:pt x="3158067" y="939800"/>
                    </a:cubicBezTo>
                    <a:cubicBezTo>
                      <a:pt x="3298473" y="945444"/>
                      <a:pt x="3459339" y="939094"/>
                      <a:pt x="3589867" y="922866"/>
                    </a:cubicBezTo>
                    <a:cubicBezTo>
                      <a:pt x="3720395" y="906638"/>
                      <a:pt x="3829756" y="879827"/>
                      <a:pt x="3941233" y="842433"/>
                    </a:cubicBezTo>
                    <a:cubicBezTo>
                      <a:pt x="4052710" y="805039"/>
                      <a:pt x="4155721" y="751769"/>
                      <a:pt x="4258733" y="698500"/>
                    </a:cubicBezTo>
                  </a:path>
                </a:pathLst>
              </a:custGeom>
              <a:noFill/>
              <a:ln w="38100">
                <a:solidFill>
                  <a:srgbClr val="FF8A2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5" name="Groupe 34"/>
              <p:cNvGrpSpPr/>
              <p:nvPr/>
            </p:nvGrpSpPr>
            <p:grpSpPr>
              <a:xfrm>
                <a:off x="6786880" y="4587147"/>
                <a:ext cx="2457862" cy="591786"/>
                <a:chOff x="6786880" y="4587147"/>
                <a:chExt cx="2457862" cy="591786"/>
              </a:xfrm>
            </p:grpSpPr>
            <p:cxnSp>
              <p:nvCxnSpPr>
                <p:cNvPr id="36" name="Connecteur droit 35"/>
                <p:cNvCxnSpPr/>
                <p:nvPr/>
              </p:nvCxnSpPr>
              <p:spPr>
                <a:xfrm>
                  <a:off x="6900334" y="4771813"/>
                  <a:ext cx="524933" cy="0"/>
                </a:xfrm>
                <a:prstGeom prst="line">
                  <a:avLst/>
                </a:prstGeom>
                <a:ln w="57150">
                  <a:solidFill>
                    <a:srgbClr val="0567AB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ZoneTexte 36"/>
                <p:cNvSpPr txBox="1"/>
                <p:nvPr/>
              </p:nvSpPr>
              <p:spPr>
                <a:xfrm>
                  <a:off x="7458276" y="4587147"/>
                  <a:ext cx="14274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Leading edge</a:t>
                  </a:r>
                  <a:endParaRPr lang="fr-FR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cxnSp>
              <p:nvCxnSpPr>
                <p:cNvPr id="38" name="Connecteur droit 37"/>
                <p:cNvCxnSpPr/>
                <p:nvPr/>
              </p:nvCxnSpPr>
              <p:spPr>
                <a:xfrm>
                  <a:off x="6900334" y="5025045"/>
                  <a:ext cx="524933" cy="0"/>
                </a:xfrm>
                <a:prstGeom prst="line">
                  <a:avLst/>
                </a:prstGeom>
                <a:ln w="57150">
                  <a:solidFill>
                    <a:srgbClr val="FF8A23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ZoneTexte 38"/>
                <p:cNvSpPr txBox="1"/>
                <p:nvPr/>
              </p:nvSpPr>
              <p:spPr>
                <a:xfrm>
                  <a:off x="7458276" y="4840379"/>
                  <a:ext cx="1786466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600" dirty="0">
                      <a:solidFill>
                        <a:schemeClr val="bg1">
                          <a:lumMod val="50000"/>
                        </a:schemeClr>
                      </a:solidFill>
                    </a:rPr>
                    <a:t>Trailing edge</a:t>
                  </a:r>
                  <a:endParaRPr lang="fr-FR" sz="16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40" name="Rectangle 39"/>
                <p:cNvSpPr/>
                <p:nvPr/>
              </p:nvSpPr>
              <p:spPr>
                <a:xfrm>
                  <a:off x="6786880" y="4587147"/>
                  <a:ext cx="2065867" cy="591786"/>
                </a:xfrm>
                <a:prstGeom prst="rect">
                  <a:avLst/>
                </a:prstGeom>
                <a:noFill/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  <p:sp>
          <p:nvSpPr>
            <p:cNvPr id="26" name="ZoneTexte 25"/>
            <p:cNvSpPr txBox="1"/>
            <p:nvPr/>
          </p:nvSpPr>
          <p:spPr>
            <a:xfrm>
              <a:off x="7491355" y="5390530"/>
              <a:ext cx="3965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Radial Position [m]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 rot="16200000">
              <a:off x="4240901" y="3209156"/>
              <a:ext cx="39657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solidFill>
                    <a:schemeClr val="bg1"/>
                  </a:solidFill>
                </a:rPr>
                <a:t>Chordwise position [m]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à coins arrondis 40"/>
          <p:cNvSpPr/>
          <p:nvPr/>
        </p:nvSpPr>
        <p:spPr>
          <a:xfrm>
            <a:off x="101600" y="788216"/>
            <a:ext cx="11963400" cy="5079185"/>
          </a:xfrm>
          <a:prstGeom prst="roundRect">
            <a:avLst>
              <a:gd name="adj" fmla="val 7365"/>
            </a:avLst>
          </a:prstGeom>
          <a:noFill/>
          <a:ln w="57150"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27" y="1310860"/>
            <a:ext cx="5468787" cy="2129702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4" y="3200270"/>
            <a:ext cx="5448478" cy="2129702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1303950" y="953701"/>
            <a:ext cx="3965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Chord, twist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5" name="ZoneTexte 44"/>
          <p:cNvSpPr txBox="1"/>
          <p:nvPr/>
        </p:nvSpPr>
        <p:spPr>
          <a:xfrm>
            <a:off x="1254160" y="5387967"/>
            <a:ext cx="3965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Radial Position [m]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6" name="ZoneTexte 45"/>
          <p:cNvSpPr txBox="1"/>
          <p:nvPr/>
        </p:nvSpPr>
        <p:spPr>
          <a:xfrm rot="16200000">
            <a:off x="-282379" y="2271978"/>
            <a:ext cx="15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Chord [m]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47" name="ZoneTexte 46"/>
          <p:cNvSpPr txBox="1"/>
          <p:nvPr/>
        </p:nvSpPr>
        <p:spPr>
          <a:xfrm rot="16200000">
            <a:off x="-263659" y="4161388"/>
            <a:ext cx="1523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dirty="0">
                <a:solidFill>
                  <a:schemeClr val="bg1"/>
                </a:solidFill>
              </a:rPr>
              <a:t>Twist [deg]</a:t>
            </a:r>
            <a:endParaRPr lang="fr-FR" sz="2000" dirty="0">
              <a:solidFill>
                <a:schemeClr val="bg1"/>
              </a:solidFill>
            </a:endParaRPr>
          </a:p>
        </p:txBody>
      </p:sp>
      <p:pic>
        <p:nvPicPr>
          <p:cNvPr id="48" name="Image 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1220" y="3497053"/>
            <a:ext cx="1333580" cy="5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044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7348" y="1699103"/>
            <a:ext cx="11700000" cy="4466201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3252"/>
                </a:solidFill>
                <a:latin typeface="-apple-system"/>
              </a:rPr>
              <a:t>Main Concepts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325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325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3252"/>
              </a:solidFill>
              <a:latin typeface="-apple-system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3252"/>
              </a:solidFill>
              <a:latin typeface="-apple-system"/>
            </a:endParaRPr>
          </a:p>
          <a:p>
            <a:endParaRPr lang="en-GB" sz="28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rgbClr val="003252"/>
                </a:solidFill>
                <a:latin typeface="-apple-system"/>
              </a:rPr>
              <a:t>Main Features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b="1" dirty="0">
              <a:solidFill>
                <a:srgbClr val="003252"/>
              </a:solidFill>
              <a:latin typeface="-apple-system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sz="2700" dirty="0"/>
            </a:br>
            <a:r>
              <a:rPr lang="en-US" sz="2700" b="1" dirty="0"/>
              <a:t>01. </a:t>
            </a:r>
            <a:r>
              <a:rPr lang="en-US" sz="2700" dirty="0"/>
              <a:t>GEMSEO: Key Concepts &amp; Features</a:t>
            </a:r>
            <a:endParaRPr lang="en-GB" sz="2700" dirty="0"/>
          </a:p>
        </p:txBody>
      </p:sp>
      <p:grpSp>
        <p:nvGrpSpPr>
          <p:cNvPr id="5" name="Group 4"/>
          <p:cNvGrpSpPr/>
          <p:nvPr/>
        </p:nvGrpSpPr>
        <p:grpSpPr>
          <a:xfrm>
            <a:off x="9816660" y="244131"/>
            <a:ext cx="1967972" cy="1077761"/>
            <a:chOff x="9959376" y="244131"/>
            <a:chExt cx="1967972" cy="1077761"/>
          </a:xfrm>
        </p:grpSpPr>
        <p:pic>
          <p:nvPicPr>
            <p:cNvPr id="15" name="Picture 2" descr="https://gemseo.readthedocs.io/en/latest/_static/gemseo_schema.pn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24" r="3619"/>
            <a:stretch/>
          </p:blipFill>
          <p:spPr bwMode="auto">
            <a:xfrm>
              <a:off x="9959376" y="244131"/>
              <a:ext cx="1967972" cy="800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10645336" y="1044893"/>
              <a:ext cx="68159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i="1" dirty="0"/>
                <a:t>v3.1.0</a:t>
              </a:r>
              <a:endParaRPr lang="en-GB" sz="1200" i="1" dirty="0"/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695400" y="2160623"/>
            <a:ext cx="2400112" cy="1438270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 input/output to interface a model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Interfaces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analytic expression, executable, surrogate model, etc.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405439" y="2160623"/>
            <a:ext cx="2400112" cy="1438270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Design Space</a:t>
            </a: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 a set of parameters, such as design variables, constraints, obj. </a:t>
            </a:r>
            <a:r>
              <a:rPr kumimoji="0" lang="en-GB" sz="800" b="0" i="0" u="none" strike="noStrike" kern="0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</a:rPr>
              <a:t>func</a:t>
            </a:r>
            <a:r>
              <a:rPr lang="en-GB" sz="800" kern="0" dirty="0">
                <a:solidFill>
                  <a:srgbClr val="FFFFFF"/>
                </a:solidFill>
                <a:latin typeface="Arial"/>
              </a:rPr>
              <a:t>tion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deterministic or uncertain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115478" y="2160623"/>
            <a:ext cx="2400112" cy="1438270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Scenario</a:t>
            </a:r>
            <a:endParaRPr kumimoji="0" lang="en-GB" sz="2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 an evaluation process over a design space, for a set of disciplines and a given objective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Types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DOE scenario, MDO scenario</a:t>
            </a:r>
            <a:endParaRPr kumimoji="0" lang="en-GB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9312512" y="2160623"/>
            <a:ext cx="2400112" cy="1438270"/>
          </a:xfrm>
          <a:prstGeom prst="roundRect">
            <a:avLst>
              <a:gd name="adj" fmla="val 8712"/>
            </a:avLst>
          </a:prstGeom>
          <a:solidFill>
            <a:schemeClr val="accent2">
              <a:lumMod val="50000"/>
            </a:scheme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Saving &amp; Storing Data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0" algn="ctr"/>
            <a:r>
              <a:rPr lang="en-US" sz="800" kern="0" dirty="0">
                <a:solidFill>
                  <a:srgbClr val="FFFFFF"/>
                </a:solidFill>
                <a:latin typeface="Arial"/>
              </a:rPr>
              <a:t>Store disciplinary evaluations in a cache, either in memory or saved in a file.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839416" y="4690160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Study Prototyping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MDO without writing any code (Excel)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839416" y="5469776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Optimisation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 on </a:t>
            </a:r>
            <a:r>
              <a:rPr kumimoji="0" lang="en-GB" sz="7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openopt</a:t>
            </a: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7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nlopt</a:t>
            </a: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7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scipy</a:t>
            </a: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en-GB" sz="7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snopt</a:t>
            </a:r>
            <a:endParaRPr kumimoji="0" lang="en-GB" sz="3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2" name="Rounded Rectangle 31"/>
          <p:cNvSpPr/>
          <p:nvPr/>
        </p:nvSpPr>
        <p:spPr>
          <a:xfrm>
            <a:off x="9394755" y="5469776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Uncertainty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Definition, propagation and analysis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982395" y="5471749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MDO Formulations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Bi-level, IDF, MDF, std. optimisation</a:t>
            </a:r>
            <a:endParaRPr kumimoji="0" lang="en-GB" sz="3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2978251" y="4689232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DOE &amp; Trade-off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Define, solve and post-process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255920" y="4689232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Surrogate Models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Based on </a:t>
            </a:r>
            <a:r>
              <a:rPr kumimoji="0" lang="en-GB" sz="7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scikit</a:t>
            </a: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-learn and </a:t>
            </a:r>
            <a:r>
              <a:rPr kumimoji="0" lang="en-GB" sz="7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OpenTURNS</a:t>
            </a:r>
            <a:endParaRPr kumimoji="0" lang="en-GB" sz="300" b="0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7251776" y="5469776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Scalable Models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Scalability study, scalable problem…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5117085" y="4689232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MDA</a:t>
            </a:r>
            <a:endParaRPr kumimoji="0" lang="en-GB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Gauss-Seidel, Jacobi, MDA chain, </a:t>
            </a:r>
            <a:r>
              <a:rPr kumimoji="0" lang="en-GB" sz="700" b="0" i="1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etc</a:t>
            </a:r>
            <a:endParaRPr kumimoji="0" lang="en-GB" sz="105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8" name="Rounded Rectangle 37"/>
          <p:cNvSpPr/>
          <p:nvPr/>
        </p:nvSpPr>
        <p:spPr>
          <a:xfrm>
            <a:off x="9394755" y="4689232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Machine Learning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Clustering, classification &amp; regression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5117085" y="5469776"/>
            <a:ext cx="1974889" cy="577306"/>
          </a:xfrm>
          <a:prstGeom prst="roundRect">
            <a:avLst>
              <a:gd name="adj" fmla="val 8712"/>
            </a:avLst>
          </a:prstGeom>
          <a:solidFill>
            <a:srgbClr val="00B4B9">
              <a:lumMod val="75000"/>
            </a:srgbClr>
          </a:solidFill>
          <a:ln w="254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Visualisation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7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Of optimisation histories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8665740" y="2771746"/>
            <a:ext cx="432048" cy="216024"/>
          </a:xfrm>
          <a:prstGeom prst="rightArrow">
            <a:avLst/>
          </a:prstGeom>
          <a:solidFill>
            <a:srgbClr val="00206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/>
          <p:cNvSpPr/>
          <p:nvPr/>
        </p:nvSpPr>
        <p:spPr>
          <a:xfrm>
            <a:off x="2520149" y="6453336"/>
            <a:ext cx="68935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rgbClr val="002060"/>
                </a:solidFill>
              </a:rPr>
              <a:t>Documentation: </a:t>
            </a:r>
            <a:r>
              <a:rPr lang="en-GB" sz="1400" u="sng" dirty="0">
                <a:solidFill>
                  <a:srgbClr val="002060"/>
                </a:solidFill>
              </a:rPr>
              <a:t>https://gemseo.readthedocs.io/en/latest/index.html</a:t>
            </a:r>
          </a:p>
        </p:txBody>
      </p:sp>
    </p:spTree>
    <p:extLst>
      <p:ext uri="{BB962C8B-B14F-4D97-AF65-F5344CB8AC3E}">
        <p14:creationId xmlns:p14="http://schemas.microsoft.com/office/powerpoint/2010/main" val="24423438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en-US" b="1" dirty="0"/>
              <a:t>03. </a:t>
            </a:r>
            <a:r>
              <a:rPr lang="en-US" dirty="0"/>
              <a:t>Projects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/>
      </p:sp>
    </p:spTree>
    <p:extLst>
      <p:ext uri="{BB962C8B-B14F-4D97-AF65-F5344CB8AC3E}">
        <p14:creationId xmlns:p14="http://schemas.microsoft.com/office/powerpoint/2010/main" val="4366564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AutoShape 16" descr="https://www.navblue.aero/wp-content/themes/navblue/assets/icones/navblue-nav-logo-white.svg"/>
          <p:cNvSpPr>
            <a:spLocks noChangeAspect="1" noChangeArrowheads="1"/>
          </p:cNvSpPr>
          <p:nvPr/>
        </p:nvSpPr>
        <p:spPr bwMode="auto">
          <a:xfrm>
            <a:off x="155575" y="-144461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354">
              <a:defRPr/>
            </a:pPr>
            <a:endParaRPr lang="fr-FR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3" name="ZoneTexte 112"/>
          <p:cNvSpPr txBox="1"/>
          <p:nvPr/>
        </p:nvSpPr>
        <p:spPr>
          <a:xfrm>
            <a:off x="4566058" y="-73278"/>
            <a:ext cx="3871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fr-FR" sz="2400" b="1" dirty="0">
                <a:solidFill>
                  <a:srgbClr val="007EA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GEMS : MDA-MDO at IRT</a:t>
            </a:r>
            <a:endParaRPr lang="en-GB" sz="2400" b="1" dirty="0">
              <a:solidFill>
                <a:srgbClr val="007EA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e 29"/>
          <p:cNvGrpSpPr/>
          <p:nvPr/>
        </p:nvGrpSpPr>
        <p:grpSpPr>
          <a:xfrm>
            <a:off x="1" y="1409015"/>
            <a:ext cx="4002631" cy="4809434"/>
            <a:chOff x="907164" y="1130096"/>
            <a:chExt cx="3398136" cy="4756861"/>
          </a:xfrm>
          <a:solidFill>
            <a:srgbClr val="1A8BB7"/>
          </a:solidFill>
        </p:grpSpPr>
        <p:sp>
          <p:nvSpPr>
            <p:cNvPr id="31" name="Rectangle 30"/>
            <p:cNvSpPr/>
            <p:nvPr/>
          </p:nvSpPr>
          <p:spPr>
            <a:xfrm>
              <a:off x="907164" y="1130096"/>
              <a:ext cx="3398136" cy="475686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>
                <a:defRPr/>
              </a:pPr>
              <a:endParaRPr lang="fr-FR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969700" y="1427831"/>
              <a:ext cx="3278651" cy="392691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171446" indent="-171446" defTabSz="914377"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GEMS a Generic Engine for MDO Scenarios to create dynamically the MDO process (including scenario, formulation, optimizer and post-processing). Depending on MDO user’s needs</a:t>
              </a: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Methodologies for resolving optimization problems with mixed conception variables (continuous and discrete) for example in the framework of the structure optimization.</a:t>
              </a: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 formulations define a decomposition strategy to reformulate a design problem into one or multiple optimization problem.</a:t>
              </a: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Implementation of a new bi-level MDO formulation build upon industrial requirements</a:t>
              </a:r>
            </a:p>
            <a:p>
              <a:pPr defTabSz="914354">
                <a:buClr>
                  <a:prstClr val="white"/>
                </a:buClr>
                <a:buSzPct val="100000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New substitution models using machine learning techniques (DoE and Surrogate model).</a:t>
              </a:r>
            </a:p>
            <a:p>
              <a:pPr marL="171446" indent="-171446" defTabSz="914354">
                <a:buClr>
                  <a:prstClr val="white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ZoneTexte 32"/>
            <p:cNvSpPr txBox="1"/>
            <p:nvPr/>
          </p:nvSpPr>
          <p:spPr>
            <a:xfrm>
              <a:off x="1689545" y="1184701"/>
              <a:ext cx="1898742" cy="36529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914354">
                <a:defRPr/>
              </a:pPr>
              <a:r>
                <a:rPr lang="en-US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 methodology</a:t>
              </a:r>
              <a:endParaRPr lang="en-GB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Groupe 84"/>
          <p:cNvGrpSpPr/>
          <p:nvPr/>
        </p:nvGrpSpPr>
        <p:grpSpPr>
          <a:xfrm>
            <a:off x="4110590" y="2509303"/>
            <a:ext cx="4002631" cy="4113365"/>
            <a:chOff x="907164" y="1130095"/>
            <a:chExt cx="3398136" cy="3737100"/>
          </a:xfrm>
          <a:solidFill>
            <a:srgbClr val="1A8BB7"/>
          </a:solidFill>
        </p:grpSpPr>
        <p:sp>
          <p:nvSpPr>
            <p:cNvPr id="86" name="Rectangle 85"/>
            <p:cNvSpPr/>
            <p:nvPr/>
          </p:nvSpPr>
          <p:spPr>
            <a:xfrm>
              <a:off x="907164" y="1130095"/>
              <a:ext cx="3398136" cy="33698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>
                <a:defRPr/>
              </a:pPr>
              <a:endParaRPr lang="fr-FR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1" name="ZoneTexte 90"/>
            <p:cNvSpPr txBox="1"/>
            <p:nvPr/>
          </p:nvSpPr>
          <p:spPr>
            <a:xfrm>
              <a:off x="969700" y="1427831"/>
              <a:ext cx="3278651" cy="3439364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171446" indent="-171446" defTabSz="914377">
                <a:buFont typeface="Arial" panose="020B0604020202020204" pitchFamily="34" charset="0"/>
                <a:buChar char="•"/>
                <a:defRPr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Development of a platform which offer services of MDO scenarios set-up, supervision, exploitation, analysis and visualization of MDO data within a integrated GUI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Support automation and reconfiguration of MD design processes 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MDO-MBSE methodology based on system engineering to formalize and grasp the conception of complex systems, for example during the global design stage of the aircraft.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Interoperate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existing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disciplinary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applications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fr-FR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Modular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and user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friendly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: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make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model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integration</a:t>
              </a:r>
              <a:r>
                <a:rPr lang="fr-FR" sz="12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, formulation modification </a:t>
              </a:r>
              <a:r>
                <a:rPr lang="fr-FR" sz="12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easier</a:t>
              </a:r>
              <a:endParaRPr lang="fr-FR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ZoneTexte 91"/>
            <p:cNvSpPr txBox="1"/>
            <p:nvPr/>
          </p:nvSpPr>
          <p:spPr>
            <a:xfrm>
              <a:off x="1471804" y="1184700"/>
              <a:ext cx="2334234" cy="33554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914354">
                <a:defRPr/>
              </a:pPr>
              <a:r>
                <a:rPr lang="en-US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 Software platform</a:t>
              </a:r>
              <a:endParaRPr lang="en-GB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" name="Imag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259" y="808953"/>
            <a:ext cx="3969543" cy="1631761"/>
          </a:xfrm>
          <a:prstGeom prst="rect">
            <a:avLst/>
          </a:prstGeom>
        </p:spPr>
      </p:pic>
      <p:grpSp>
        <p:nvGrpSpPr>
          <p:cNvPr id="93" name="Groupe 92"/>
          <p:cNvGrpSpPr/>
          <p:nvPr/>
        </p:nvGrpSpPr>
        <p:grpSpPr>
          <a:xfrm>
            <a:off x="8225761" y="1409013"/>
            <a:ext cx="4002631" cy="3289243"/>
            <a:chOff x="907164" y="1130095"/>
            <a:chExt cx="3398136" cy="2472157"/>
          </a:xfrm>
          <a:solidFill>
            <a:srgbClr val="1A8BB7"/>
          </a:solidFill>
        </p:grpSpPr>
        <p:sp>
          <p:nvSpPr>
            <p:cNvPr id="94" name="Rectangle 93"/>
            <p:cNvSpPr/>
            <p:nvPr/>
          </p:nvSpPr>
          <p:spPr>
            <a:xfrm>
              <a:off x="907164" y="1130095"/>
              <a:ext cx="3398136" cy="247215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54">
                <a:defRPr/>
              </a:pPr>
              <a:endParaRPr lang="fr-FR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5" name="ZoneTexte 94"/>
            <p:cNvSpPr txBox="1"/>
            <p:nvPr/>
          </p:nvSpPr>
          <p:spPr>
            <a:xfrm>
              <a:off x="969700" y="1427831"/>
              <a:ext cx="3278651" cy="217442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High fidelity aero-structural trade-off and optimization for </a:t>
              </a:r>
              <a:r>
                <a:rPr lang="en-US" sz="1400" dirty="0" err="1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powerplant</a:t>
              </a: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integration with respect to global parameters (engine position, pylon shape, …)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Low fidelity (sizing) Aero-acoustic-structural trade-off and optimization for blade rotor design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171446" indent="-171446">
                <a:buFont typeface="Arial" panose="020B0604020202020204" pitchFamily="34" charset="0"/>
                <a:buChar char="•"/>
              </a:pPr>
              <a:r>
                <a:rPr lang="en-US" sz="1400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MDO use case for manufacturing optimization following MBSE approach to enhance production</a:t>
              </a:r>
            </a:p>
            <a:p>
              <a:pPr marL="171446" indent="-171446">
                <a:buFont typeface="Arial" panose="020B0604020202020204" pitchFamily="34" charset="0"/>
                <a:buChar char="•"/>
              </a:pPr>
              <a:endParaRPr lang="en-US" sz="14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ZoneTexte 95"/>
            <p:cNvSpPr txBox="1"/>
            <p:nvPr/>
          </p:nvSpPr>
          <p:spPr>
            <a:xfrm>
              <a:off x="1673216" y="1184700"/>
              <a:ext cx="1931404" cy="277586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 defTabSz="914354">
                <a:defRPr/>
              </a:pPr>
              <a:r>
                <a:rPr lang="en-US" b="1" dirty="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Industrial use-case</a:t>
              </a:r>
              <a:endParaRPr lang="en-GB" b="1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21" name="ZoneTexte 120"/>
          <p:cNvSpPr txBox="1"/>
          <p:nvPr/>
        </p:nvSpPr>
        <p:spPr>
          <a:xfrm>
            <a:off x="8875362" y="4655639"/>
            <a:ext cx="2679431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457189">
              <a:defRPr/>
            </a:pPr>
            <a:r>
              <a:rPr lang="en-US" sz="10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MDO process for  pylon optimization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039" y="4859247"/>
            <a:ext cx="3654077" cy="1642223"/>
          </a:xfrm>
          <a:prstGeom prst="rect">
            <a:avLst/>
          </a:prstGeom>
        </p:spPr>
      </p:pic>
      <p:sp>
        <p:nvSpPr>
          <p:cNvPr id="145" name="ZoneTexte 144"/>
          <p:cNvSpPr txBox="1"/>
          <p:nvPr/>
        </p:nvSpPr>
        <p:spPr>
          <a:xfrm>
            <a:off x="155575" y="424660"/>
            <a:ext cx="118865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457189">
              <a:defRPr/>
            </a:pPr>
            <a:r>
              <a:rPr lang="en-US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GEMS : Generic Engine for MDO </a:t>
            </a:r>
            <a:r>
              <a:rPr lang="en-US" sz="1400" b="1" i="1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Scenarions</a:t>
            </a:r>
            <a:endParaRPr 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945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681211" y="-1"/>
            <a:ext cx="2510791" cy="3174501"/>
          </a:xfrm>
          <a:prstGeom prst="rect">
            <a:avLst/>
          </a:prstGeom>
          <a:solidFill>
            <a:srgbClr val="52A0D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74502"/>
            <a:ext cx="12192000" cy="788671"/>
          </a:xfrm>
          <a:prstGeom prst="rect">
            <a:avLst/>
          </a:prstGeom>
          <a:solidFill>
            <a:srgbClr val="1D2C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3963173"/>
            <a:ext cx="12191999" cy="289461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ZoneTexte 16" title="Contexte"/>
          <p:cNvSpPr txBox="1"/>
          <p:nvPr/>
        </p:nvSpPr>
        <p:spPr>
          <a:xfrm>
            <a:off x="20151" y="4402296"/>
            <a:ext cx="2978444" cy="22367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fr-FR"/>
            </a:defPPr>
            <a:lvl1pPr marL="171450" indent="-171450" algn="just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1pPr>
          </a:lstStyle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Improving flight performance and noise reduction for drone and global urban mobility domain.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fr-FR" dirty="0">
                <a:solidFill>
                  <a:prstClr val="white"/>
                </a:solidFill>
                <a:latin typeface="Calibri"/>
              </a:rPr>
              <a:t>Appli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cation of numerical optimization techniques to the design of engineering systems involving 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multiple disciplines or components.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fr-FR" dirty="0" err="1">
                <a:solidFill>
                  <a:prstClr val="white"/>
                </a:solidFill>
                <a:latin typeface="Calibri"/>
              </a:rPr>
              <a:t>Reduced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dirty="0" err="1">
                <a:solidFill>
                  <a:prstClr val="white"/>
                </a:solidFill>
                <a:latin typeface="Calibri"/>
              </a:rPr>
              <a:t>product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dirty="0" err="1">
                <a:solidFill>
                  <a:prstClr val="white"/>
                </a:solidFill>
                <a:latin typeface="Calibri"/>
              </a:rPr>
              <a:t>development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lead-time</a:t>
            </a:r>
          </a:p>
        </p:txBody>
      </p:sp>
      <p:sp>
        <p:nvSpPr>
          <p:cNvPr id="9" name="Titre 7"/>
          <p:cNvSpPr>
            <a:spLocks noGrp="1"/>
          </p:cNvSpPr>
          <p:nvPr>
            <p:ph type="title" idx="4294967295"/>
          </p:nvPr>
        </p:nvSpPr>
        <p:spPr>
          <a:xfrm>
            <a:off x="0" y="3184525"/>
            <a:ext cx="11760200" cy="78898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MAV propeller optimization and benchmark with experimental results</a:t>
            </a:r>
          </a:p>
        </p:txBody>
      </p:sp>
      <p:sp>
        <p:nvSpPr>
          <p:cNvPr id="10" name="Titre 7"/>
          <p:cNvSpPr txBox="1">
            <a:spLocks/>
          </p:cNvSpPr>
          <p:nvPr/>
        </p:nvSpPr>
        <p:spPr>
          <a:xfrm>
            <a:off x="2" y="3174503"/>
            <a:ext cx="1562100" cy="788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lnSpc>
                <a:spcPct val="100000"/>
              </a:lnSpc>
              <a:defRPr/>
            </a:pPr>
            <a:endParaRPr lang="en-US" sz="14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ZoneTexte 1" title="Contexte"/>
          <p:cNvSpPr txBox="1"/>
          <p:nvPr/>
        </p:nvSpPr>
        <p:spPr>
          <a:xfrm>
            <a:off x="20150" y="395903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CONTEXT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20151" y="4328365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6576840" y="3959035"/>
            <a:ext cx="224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RESULTS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6576839" y="4328365"/>
            <a:ext cx="9365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9699780" y="9514"/>
            <a:ext cx="220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SOLUTIONS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9799979" y="378843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2165"/>
          <p:cNvSpPr/>
          <p:nvPr/>
        </p:nvSpPr>
        <p:spPr>
          <a:xfrm>
            <a:off x="11075756" y="6596400"/>
            <a:ext cx="1030880" cy="17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2867"/>
                </a:moveTo>
                <a:cubicBezTo>
                  <a:pt x="4918" y="11200"/>
                  <a:pt x="4918" y="200"/>
                  <a:pt x="4918" y="200"/>
                </a:cubicBezTo>
                <a:cubicBezTo>
                  <a:pt x="4128" y="200"/>
                  <a:pt x="4128" y="200"/>
                  <a:pt x="4128" y="200"/>
                </a:cubicBezTo>
                <a:cubicBezTo>
                  <a:pt x="4128" y="200"/>
                  <a:pt x="4128" y="14200"/>
                  <a:pt x="4128" y="16200"/>
                </a:cubicBezTo>
                <a:cubicBezTo>
                  <a:pt x="4128" y="20867"/>
                  <a:pt x="4918" y="20867"/>
                  <a:pt x="4918" y="20867"/>
                </a:cubicBezTo>
                <a:cubicBezTo>
                  <a:pt x="6835" y="20867"/>
                  <a:pt x="6835" y="20867"/>
                  <a:pt x="6835" y="20867"/>
                </a:cubicBezTo>
                <a:cubicBezTo>
                  <a:pt x="6835" y="17467"/>
                  <a:pt x="6835" y="17467"/>
                  <a:pt x="6835" y="17467"/>
                </a:cubicBezTo>
                <a:cubicBezTo>
                  <a:pt x="5696" y="17467"/>
                  <a:pt x="5696" y="17467"/>
                  <a:pt x="5696" y="17467"/>
                </a:cubicBezTo>
                <a:cubicBezTo>
                  <a:pt x="4918" y="17467"/>
                  <a:pt x="4918" y="17467"/>
                  <a:pt x="4918" y="12867"/>
                </a:cubicBezTo>
                <a:close/>
                <a:moveTo>
                  <a:pt x="6068" y="3600"/>
                </a:moveTo>
                <a:cubicBezTo>
                  <a:pt x="6824" y="3600"/>
                  <a:pt x="6824" y="3600"/>
                  <a:pt x="6824" y="3600"/>
                </a:cubicBezTo>
                <a:cubicBezTo>
                  <a:pt x="7399" y="3600"/>
                  <a:pt x="7399" y="3600"/>
                  <a:pt x="7399" y="6867"/>
                </a:cubicBezTo>
                <a:cubicBezTo>
                  <a:pt x="7399" y="7467"/>
                  <a:pt x="7399" y="20867"/>
                  <a:pt x="7399" y="20867"/>
                </a:cubicBezTo>
                <a:cubicBezTo>
                  <a:pt x="8189" y="20867"/>
                  <a:pt x="8189" y="20867"/>
                  <a:pt x="8189" y="20867"/>
                </a:cubicBezTo>
                <a:cubicBezTo>
                  <a:pt x="8189" y="20867"/>
                  <a:pt x="8189" y="7467"/>
                  <a:pt x="8189" y="6867"/>
                </a:cubicBezTo>
                <a:cubicBezTo>
                  <a:pt x="8189" y="3600"/>
                  <a:pt x="8178" y="3600"/>
                  <a:pt x="8742" y="3600"/>
                </a:cubicBezTo>
                <a:cubicBezTo>
                  <a:pt x="9509" y="3600"/>
                  <a:pt x="9509" y="3600"/>
                  <a:pt x="9509" y="3600"/>
                </a:cubicBezTo>
                <a:cubicBezTo>
                  <a:pt x="9509" y="200"/>
                  <a:pt x="9509" y="200"/>
                  <a:pt x="9509" y="200"/>
                </a:cubicBezTo>
                <a:cubicBezTo>
                  <a:pt x="6068" y="200"/>
                  <a:pt x="6068" y="200"/>
                  <a:pt x="6068" y="200"/>
                </a:cubicBezTo>
                <a:lnTo>
                  <a:pt x="6068" y="3600"/>
                </a:lnTo>
                <a:close/>
                <a:moveTo>
                  <a:pt x="19852" y="0"/>
                </a:moveTo>
                <a:cubicBezTo>
                  <a:pt x="18859" y="0"/>
                  <a:pt x="18115" y="2933"/>
                  <a:pt x="18115" y="8867"/>
                </a:cubicBezTo>
                <a:cubicBezTo>
                  <a:pt x="18115" y="20867"/>
                  <a:pt x="18115" y="20867"/>
                  <a:pt x="18115" y="20867"/>
                </a:cubicBezTo>
                <a:cubicBezTo>
                  <a:pt x="18848" y="20867"/>
                  <a:pt x="18848" y="20867"/>
                  <a:pt x="18848" y="20867"/>
                </a:cubicBezTo>
                <a:cubicBezTo>
                  <a:pt x="18848" y="8867"/>
                  <a:pt x="18848" y="8867"/>
                  <a:pt x="18848" y="8867"/>
                </a:cubicBezTo>
                <a:cubicBezTo>
                  <a:pt x="18848" y="5533"/>
                  <a:pt x="19197" y="3467"/>
                  <a:pt x="19852" y="3467"/>
                </a:cubicBezTo>
                <a:cubicBezTo>
                  <a:pt x="20517" y="3467"/>
                  <a:pt x="20867" y="5533"/>
                  <a:pt x="20867" y="8867"/>
                </a:cubicBezTo>
                <a:cubicBezTo>
                  <a:pt x="20867" y="20867"/>
                  <a:pt x="20867" y="20867"/>
                  <a:pt x="20867" y="20867"/>
                </a:cubicBezTo>
                <a:cubicBezTo>
                  <a:pt x="21600" y="20867"/>
                  <a:pt x="21600" y="20867"/>
                  <a:pt x="21600" y="20867"/>
                </a:cubicBezTo>
                <a:cubicBezTo>
                  <a:pt x="21600" y="8867"/>
                  <a:pt x="21600" y="8867"/>
                  <a:pt x="21600" y="8867"/>
                </a:cubicBezTo>
                <a:cubicBezTo>
                  <a:pt x="21600" y="2933"/>
                  <a:pt x="20856" y="0"/>
                  <a:pt x="19852" y="0"/>
                </a:cubicBezTo>
                <a:close/>
                <a:moveTo>
                  <a:pt x="13501" y="6400"/>
                </a:moveTo>
                <a:cubicBezTo>
                  <a:pt x="13490" y="2333"/>
                  <a:pt x="12915" y="200"/>
                  <a:pt x="12148" y="200"/>
                </a:cubicBezTo>
                <a:cubicBezTo>
                  <a:pt x="10005" y="200"/>
                  <a:pt x="10005" y="200"/>
                  <a:pt x="10005" y="200"/>
                </a:cubicBezTo>
                <a:cubicBezTo>
                  <a:pt x="10005" y="20867"/>
                  <a:pt x="10005" y="20867"/>
                  <a:pt x="10005" y="20867"/>
                </a:cubicBezTo>
                <a:cubicBezTo>
                  <a:pt x="10794" y="20867"/>
                  <a:pt x="10794" y="20867"/>
                  <a:pt x="10794" y="20867"/>
                </a:cubicBezTo>
                <a:cubicBezTo>
                  <a:pt x="10794" y="12733"/>
                  <a:pt x="10794" y="12733"/>
                  <a:pt x="10794" y="12733"/>
                </a:cubicBezTo>
                <a:cubicBezTo>
                  <a:pt x="11742" y="12733"/>
                  <a:pt x="11742" y="12733"/>
                  <a:pt x="11742" y="12733"/>
                </a:cubicBezTo>
                <a:cubicBezTo>
                  <a:pt x="12452" y="12733"/>
                  <a:pt x="12701" y="13667"/>
                  <a:pt x="12701" y="17600"/>
                </a:cubicBezTo>
                <a:cubicBezTo>
                  <a:pt x="12701" y="20867"/>
                  <a:pt x="12701" y="20867"/>
                  <a:pt x="12701" y="20867"/>
                </a:cubicBezTo>
                <a:cubicBezTo>
                  <a:pt x="13501" y="20867"/>
                  <a:pt x="13501" y="20867"/>
                  <a:pt x="13501" y="20867"/>
                </a:cubicBezTo>
                <a:cubicBezTo>
                  <a:pt x="13501" y="17067"/>
                  <a:pt x="13501" y="17067"/>
                  <a:pt x="13501" y="17067"/>
                </a:cubicBezTo>
                <a:cubicBezTo>
                  <a:pt x="13501" y="14067"/>
                  <a:pt x="13389" y="12200"/>
                  <a:pt x="12971" y="11467"/>
                </a:cubicBezTo>
                <a:cubicBezTo>
                  <a:pt x="13287" y="10333"/>
                  <a:pt x="13501" y="8533"/>
                  <a:pt x="13501" y="6400"/>
                </a:cubicBezTo>
                <a:close/>
                <a:moveTo>
                  <a:pt x="11855" y="9467"/>
                </a:moveTo>
                <a:cubicBezTo>
                  <a:pt x="10794" y="9533"/>
                  <a:pt x="10794" y="9533"/>
                  <a:pt x="10794" y="9533"/>
                </a:cubicBezTo>
                <a:cubicBezTo>
                  <a:pt x="10794" y="3600"/>
                  <a:pt x="10794" y="3600"/>
                  <a:pt x="10794" y="3600"/>
                </a:cubicBezTo>
                <a:cubicBezTo>
                  <a:pt x="11888" y="3600"/>
                  <a:pt x="11888" y="3600"/>
                  <a:pt x="11888" y="3600"/>
                </a:cubicBezTo>
                <a:cubicBezTo>
                  <a:pt x="12306" y="3600"/>
                  <a:pt x="12701" y="3867"/>
                  <a:pt x="12701" y="6333"/>
                </a:cubicBezTo>
                <a:cubicBezTo>
                  <a:pt x="12701" y="8800"/>
                  <a:pt x="12317" y="9467"/>
                  <a:pt x="11855" y="9467"/>
                </a:cubicBezTo>
                <a:close/>
                <a:moveTo>
                  <a:pt x="2008" y="0"/>
                </a:moveTo>
                <a:cubicBezTo>
                  <a:pt x="1557" y="0"/>
                  <a:pt x="1015" y="467"/>
                  <a:pt x="665" y="2133"/>
                </a:cubicBezTo>
                <a:cubicBezTo>
                  <a:pt x="383" y="3400"/>
                  <a:pt x="947" y="4933"/>
                  <a:pt x="1444" y="3600"/>
                </a:cubicBezTo>
                <a:cubicBezTo>
                  <a:pt x="1557" y="3267"/>
                  <a:pt x="1737" y="2933"/>
                  <a:pt x="1917" y="2933"/>
                </a:cubicBezTo>
                <a:cubicBezTo>
                  <a:pt x="2673" y="2933"/>
                  <a:pt x="2933" y="4800"/>
                  <a:pt x="2955" y="8000"/>
                </a:cubicBezTo>
                <a:cubicBezTo>
                  <a:pt x="2628" y="8000"/>
                  <a:pt x="2267" y="8000"/>
                  <a:pt x="1816" y="8133"/>
                </a:cubicBezTo>
                <a:cubicBezTo>
                  <a:pt x="598" y="8267"/>
                  <a:pt x="0" y="10467"/>
                  <a:pt x="0" y="14867"/>
                </a:cubicBezTo>
                <a:cubicBezTo>
                  <a:pt x="0" y="18800"/>
                  <a:pt x="643" y="21600"/>
                  <a:pt x="1523" y="21600"/>
                </a:cubicBezTo>
                <a:cubicBezTo>
                  <a:pt x="2504" y="21600"/>
                  <a:pt x="3474" y="20467"/>
                  <a:pt x="3474" y="20467"/>
                </a:cubicBezTo>
                <a:cubicBezTo>
                  <a:pt x="3745" y="18867"/>
                  <a:pt x="3711" y="7200"/>
                  <a:pt x="3711" y="7200"/>
                </a:cubicBezTo>
                <a:cubicBezTo>
                  <a:pt x="3700" y="2067"/>
                  <a:pt x="2955" y="0"/>
                  <a:pt x="2008" y="0"/>
                </a:cubicBezTo>
                <a:close/>
                <a:moveTo>
                  <a:pt x="1692" y="18467"/>
                </a:moveTo>
                <a:cubicBezTo>
                  <a:pt x="1072" y="18467"/>
                  <a:pt x="801" y="16467"/>
                  <a:pt x="801" y="14733"/>
                </a:cubicBezTo>
                <a:cubicBezTo>
                  <a:pt x="801" y="12333"/>
                  <a:pt x="1207" y="11667"/>
                  <a:pt x="1917" y="11467"/>
                </a:cubicBezTo>
                <a:cubicBezTo>
                  <a:pt x="2357" y="11400"/>
                  <a:pt x="2696" y="11400"/>
                  <a:pt x="2955" y="11400"/>
                </a:cubicBezTo>
                <a:cubicBezTo>
                  <a:pt x="2921" y="15667"/>
                  <a:pt x="3158" y="18467"/>
                  <a:pt x="1692" y="18467"/>
                </a:cubicBezTo>
                <a:close/>
                <a:moveTo>
                  <a:pt x="15915" y="0"/>
                </a:moveTo>
                <a:cubicBezTo>
                  <a:pt x="15453" y="0"/>
                  <a:pt x="14911" y="467"/>
                  <a:pt x="14562" y="2133"/>
                </a:cubicBezTo>
                <a:cubicBezTo>
                  <a:pt x="14291" y="3400"/>
                  <a:pt x="14844" y="4933"/>
                  <a:pt x="15340" y="3600"/>
                </a:cubicBezTo>
                <a:cubicBezTo>
                  <a:pt x="15464" y="3267"/>
                  <a:pt x="15633" y="2933"/>
                  <a:pt x="15814" y="2933"/>
                </a:cubicBezTo>
                <a:cubicBezTo>
                  <a:pt x="16581" y="2933"/>
                  <a:pt x="16829" y="4800"/>
                  <a:pt x="16851" y="8000"/>
                </a:cubicBezTo>
                <a:cubicBezTo>
                  <a:pt x="16524" y="8000"/>
                  <a:pt x="16163" y="8000"/>
                  <a:pt x="15723" y="8133"/>
                </a:cubicBezTo>
                <a:cubicBezTo>
                  <a:pt x="14505" y="8267"/>
                  <a:pt x="13907" y="10467"/>
                  <a:pt x="13907" y="14867"/>
                </a:cubicBezTo>
                <a:cubicBezTo>
                  <a:pt x="13907" y="18800"/>
                  <a:pt x="14539" y="21600"/>
                  <a:pt x="15430" y="21600"/>
                </a:cubicBezTo>
                <a:cubicBezTo>
                  <a:pt x="16411" y="21600"/>
                  <a:pt x="17370" y="20467"/>
                  <a:pt x="17370" y="20467"/>
                </a:cubicBezTo>
                <a:cubicBezTo>
                  <a:pt x="17652" y="18867"/>
                  <a:pt x="17607" y="7200"/>
                  <a:pt x="17607" y="7200"/>
                </a:cubicBezTo>
                <a:cubicBezTo>
                  <a:pt x="17607" y="2067"/>
                  <a:pt x="16863" y="0"/>
                  <a:pt x="15915" y="0"/>
                </a:cubicBezTo>
                <a:close/>
                <a:moveTo>
                  <a:pt x="15588" y="18467"/>
                </a:moveTo>
                <a:cubicBezTo>
                  <a:pt x="14979" y="18467"/>
                  <a:pt x="14697" y="16467"/>
                  <a:pt x="14697" y="14733"/>
                </a:cubicBezTo>
                <a:cubicBezTo>
                  <a:pt x="14697" y="12333"/>
                  <a:pt x="15114" y="11667"/>
                  <a:pt x="15825" y="11467"/>
                </a:cubicBezTo>
                <a:cubicBezTo>
                  <a:pt x="16265" y="11400"/>
                  <a:pt x="16603" y="11400"/>
                  <a:pt x="16851" y="11400"/>
                </a:cubicBezTo>
                <a:cubicBezTo>
                  <a:pt x="16818" y="15667"/>
                  <a:pt x="17066" y="18467"/>
                  <a:pt x="15588" y="18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0959" rIns="60959"/>
          <a:lstStyle/>
          <a:p>
            <a:pPr defTabSz="914354"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171129" y="395903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OBJECTIVES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3171130" y="4328365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 title="Contexte"/>
          <p:cNvSpPr txBox="1"/>
          <p:nvPr/>
        </p:nvSpPr>
        <p:spPr>
          <a:xfrm>
            <a:off x="3195619" y="4402293"/>
            <a:ext cx="3405711" cy="181820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fr-FR"/>
            </a:defPPr>
            <a:lvl1pPr marL="171450" indent="-171450" algn="just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1pPr>
          </a:lstStyle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Interfacing all simulation codes to GEMS :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QuickCFD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–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PyFfonc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–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MechaBlade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Defining parametrization of the blade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US" dirty="0" err="1">
                <a:solidFill>
                  <a:prstClr val="white"/>
                </a:solidFill>
                <a:latin typeface="Calibri"/>
              </a:rPr>
              <a:t>Aeroelastic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analysis : coupling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MechaBlade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 and </a:t>
            </a:r>
            <a:r>
              <a:rPr lang="en-US" dirty="0" err="1">
                <a:solidFill>
                  <a:prstClr val="white"/>
                </a:solidFill>
                <a:latin typeface="Calibri"/>
              </a:rPr>
              <a:t>QuickCFD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ZoneTexte 36" title="Contexte"/>
          <p:cNvSpPr txBox="1"/>
          <p:nvPr/>
        </p:nvSpPr>
        <p:spPr>
          <a:xfrm>
            <a:off x="9691448" y="452773"/>
            <a:ext cx="2210901" cy="2541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GB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MDA &amp; MDO piloted by GEMS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GB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GB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Integration of several disciplines: </a:t>
            </a:r>
            <a:r>
              <a:rPr lang="en-GB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QuickCFD</a:t>
            </a: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(aero) – </a:t>
            </a:r>
            <a:r>
              <a:rPr lang="en-GB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PyFfonc</a:t>
            </a: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(acoustic) – </a:t>
            </a:r>
            <a:r>
              <a:rPr lang="en-GB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MechaBlade</a:t>
            </a: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(structure)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GB" sz="12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ZoneTexte 21" title="Contexte"/>
          <p:cNvSpPr txBox="1"/>
          <p:nvPr/>
        </p:nvSpPr>
        <p:spPr>
          <a:xfrm>
            <a:off x="6576839" y="4402293"/>
            <a:ext cx="3122943" cy="2455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Creation of a wrapper and data interfacing</a:t>
            </a:r>
          </a:p>
          <a:p>
            <a:pPr algn="just" defTabSz="914354"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Delivery of an industrialized automatic design optimization workflow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Aeroacoustic</a:t>
            </a:r>
            <a:r>
              <a:rPr lang="en-US" sz="1200" dirty="0">
                <a:solidFill>
                  <a:prstClr val="white"/>
                </a:solidFill>
                <a:latin typeface="Calibri"/>
              </a:rPr>
              <a:t> optimization and benchmark with experimental results on a GWS MAV propeller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Direct and inverse analysis performed</a:t>
            </a:r>
          </a:p>
          <a:p>
            <a:pPr algn="just" defTabSz="914354"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 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651" y="0"/>
            <a:ext cx="4092584" cy="3122912"/>
          </a:xfrm>
          <a:prstGeom prst="rect">
            <a:avLst/>
          </a:prstGeom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14157" y="-2"/>
            <a:ext cx="2289312" cy="1402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69936" y="1563803"/>
            <a:ext cx="2045837" cy="1525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ISAE-SUPAERO Institut Supérieur de l'Aéronautique et de l'Espace | ISAE- SUPAER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673392" cy="65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3" descr="Figure 3. Picture of the GWS 80x45 propeller. &#10;                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8174">
            <a:off x="176967" y="1389200"/>
            <a:ext cx="2465709" cy="129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ZoneTexte 61"/>
          <p:cNvSpPr txBox="1"/>
          <p:nvPr/>
        </p:nvSpPr>
        <p:spPr>
          <a:xfrm>
            <a:off x="904075" y="2829294"/>
            <a:ext cx="11885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GWS MAV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Propeler</a:t>
            </a: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7533442" y="2965481"/>
            <a:ext cx="321598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Benchmark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experimental</a:t>
            </a: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results</a:t>
            </a:r>
            <a:endParaRPr lang="fr-FR" sz="800" i="1" dirty="0">
              <a:solidFill>
                <a:srgbClr val="737C8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" name="ZoneTexte 29"/>
          <p:cNvSpPr txBox="1"/>
          <p:nvPr/>
        </p:nvSpPr>
        <p:spPr>
          <a:xfrm>
            <a:off x="7947372" y="1328396"/>
            <a:ext cx="10909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40">
              <a:defRPr/>
            </a:pP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New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blade</a:t>
            </a:r>
            <a:r>
              <a:rPr lang="fr-FR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shape</a:t>
            </a:r>
            <a:endParaRPr lang="fr-FR" sz="800" i="1" dirty="0">
              <a:solidFill>
                <a:srgbClr val="737C8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97333" y="2297536"/>
            <a:ext cx="2066835" cy="762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40">
              <a:defRPr/>
            </a:pPr>
            <a:endParaRPr lang="fr-FR" sz="1467" dirty="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31" name="Picture 2" descr="Découvrez Altran, leader mondial en solutions d'ingénierie et innovation"/>
          <p:cNvPicPr>
            <a:picLocks noChangeAspect="1" noChangeArrowheads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0" y="716159"/>
            <a:ext cx="1587809" cy="8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7407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9681211" y="-1"/>
            <a:ext cx="2510791" cy="3174501"/>
          </a:xfrm>
          <a:prstGeom prst="rect">
            <a:avLst/>
          </a:prstGeom>
          <a:solidFill>
            <a:srgbClr val="52A0D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74502"/>
            <a:ext cx="12192000" cy="788671"/>
          </a:xfrm>
          <a:prstGeom prst="rect">
            <a:avLst/>
          </a:prstGeom>
          <a:solidFill>
            <a:srgbClr val="1D2C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" y="3963173"/>
            <a:ext cx="12191999" cy="2894611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ZoneTexte 16" title="Contexte"/>
          <p:cNvSpPr txBox="1"/>
          <p:nvPr/>
        </p:nvSpPr>
        <p:spPr>
          <a:xfrm>
            <a:off x="20151" y="4402296"/>
            <a:ext cx="2978444" cy="22367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fr-FR"/>
            </a:defPPr>
            <a:lvl1pPr marL="171450" indent="-171450" algn="just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1pPr>
          </a:lstStyle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MDO formulations define a decomposition strategy to reformulate a design problem into one or multiple optimization problem.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US" dirty="0">
                <a:solidFill>
                  <a:prstClr val="white"/>
                </a:solidFill>
                <a:latin typeface="Calibri"/>
              </a:rPr>
              <a:t>The MDO deployment at industrial scale implies implementing numerous MDO process, which can be very expensive if not supported by appropriate software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fr-FR" dirty="0" err="1">
                <a:solidFill>
                  <a:prstClr val="white"/>
                </a:solidFill>
                <a:latin typeface="Calibri"/>
              </a:rPr>
              <a:t>Reduced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dirty="0" err="1">
                <a:solidFill>
                  <a:prstClr val="white"/>
                </a:solidFill>
                <a:latin typeface="Calibri"/>
              </a:rPr>
              <a:t>product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</a:t>
            </a:r>
            <a:r>
              <a:rPr lang="fr-FR" dirty="0" err="1">
                <a:solidFill>
                  <a:prstClr val="white"/>
                </a:solidFill>
                <a:latin typeface="Calibri"/>
              </a:rPr>
              <a:t>development</a:t>
            </a:r>
            <a:r>
              <a:rPr lang="fr-FR" dirty="0">
                <a:solidFill>
                  <a:prstClr val="white"/>
                </a:solidFill>
                <a:latin typeface="Calibri"/>
              </a:rPr>
              <a:t> lead-time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re 7"/>
          <p:cNvSpPr>
            <a:spLocks noGrp="1"/>
          </p:cNvSpPr>
          <p:nvPr>
            <p:ph type="title" idx="4294967295"/>
          </p:nvPr>
        </p:nvSpPr>
        <p:spPr>
          <a:xfrm>
            <a:off x="0" y="3184525"/>
            <a:ext cx="12085638" cy="78898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IRT Partnership- pylon integration with multidisciplinary optimization</a:t>
            </a:r>
          </a:p>
        </p:txBody>
      </p:sp>
      <p:sp>
        <p:nvSpPr>
          <p:cNvPr id="10" name="Titre 7"/>
          <p:cNvSpPr txBox="1">
            <a:spLocks/>
          </p:cNvSpPr>
          <p:nvPr/>
        </p:nvSpPr>
        <p:spPr>
          <a:xfrm>
            <a:off x="2" y="3174503"/>
            <a:ext cx="1562100" cy="788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54">
              <a:lnSpc>
                <a:spcPct val="100000"/>
              </a:lnSpc>
              <a:defRPr/>
            </a:pPr>
            <a:endParaRPr lang="en-US" sz="14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" name="ZoneTexte 1" title="Contexte"/>
          <p:cNvSpPr txBox="1"/>
          <p:nvPr/>
        </p:nvSpPr>
        <p:spPr>
          <a:xfrm>
            <a:off x="20150" y="395903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CONTEXT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20151" y="4328365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6576840" y="3959035"/>
            <a:ext cx="224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RESULTS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6576839" y="4328365"/>
            <a:ext cx="9365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9699780" y="9514"/>
            <a:ext cx="22025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SOLUTIONS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9799979" y="378843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2165"/>
          <p:cNvSpPr/>
          <p:nvPr/>
        </p:nvSpPr>
        <p:spPr>
          <a:xfrm>
            <a:off x="11075756" y="6596400"/>
            <a:ext cx="1030880" cy="17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2867"/>
                </a:moveTo>
                <a:cubicBezTo>
                  <a:pt x="4918" y="11200"/>
                  <a:pt x="4918" y="200"/>
                  <a:pt x="4918" y="200"/>
                </a:cubicBezTo>
                <a:cubicBezTo>
                  <a:pt x="4128" y="200"/>
                  <a:pt x="4128" y="200"/>
                  <a:pt x="4128" y="200"/>
                </a:cubicBezTo>
                <a:cubicBezTo>
                  <a:pt x="4128" y="200"/>
                  <a:pt x="4128" y="14200"/>
                  <a:pt x="4128" y="16200"/>
                </a:cubicBezTo>
                <a:cubicBezTo>
                  <a:pt x="4128" y="20867"/>
                  <a:pt x="4918" y="20867"/>
                  <a:pt x="4918" y="20867"/>
                </a:cubicBezTo>
                <a:cubicBezTo>
                  <a:pt x="6835" y="20867"/>
                  <a:pt x="6835" y="20867"/>
                  <a:pt x="6835" y="20867"/>
                </a:cubicBezTo>
                <a:cubicBezTo>
                  <a:pt x="6835" y="17467"/>
                  <a:pt x="6835" y="17467"/>
                  <a:pt x="6835" y="17467"/>
                </a:cubicBezTo>
                <a:cubicBezTo>
                  <a:pt x="5696" y="17467"/>
                  <a:pt x="5696" y="17467"/>
                  <a:pt x="5696" y="17467"/>
                </a:cubicBezTo>
                <a:cubicBezTo>
                  <a:pt x="4918" y="17467"/>
                  <a:pt x="4918" y="17467"/>
                  <a:pt x="4918" y="12867"/>
                </a:cubicBezTo>
                <a:close/>
                <a:moveTo>
                  <a:pt x="6068" y="3600"/>
                </a:moveTo>
                <a:cubicBezTo>
                  <a:pt x="6824" y="3600"/>
                  <a:pt x="6824" y="3600"/>
                  <a:pt x="6824" y="3600"/>
                </a:cubicBezTo>
                <a:cubicBezTo>
                  <a:pt x="7399" y="3600"/>
                  <a:pt x="7399" y="3600"/>
                  <a:pt x="7399" y="6867"/>
                </a:cubicBezTo>
                <a:cubicBezTo>
                  <a:pt x="7399" y="7467"/>
                  <a:pt x="7399" y="20867"/>
                  <a:pt x="7399" y="20867"/>
                </a:cubicBezTo>
                <a:cubicBezTo>
                  <a:pt x="8189" y="20867"/>
                  <a:pt x="8189" y="20867"/>
                  <a:pt x="8189" y="20867"/>
                </a:cubicBezTo>
                <a:cubicBezTo>
                  <a:pt x="8189" y="20867"/>
                  <a:pt x="8189" y="7467"/>
                  <a:pt x="8189" y="6867"/>
                </a:cubicBezTo>
                <a:cubicBezTo>
                  <a:pt x="8189" y="3600"/>
                  <a:pt x="8178" y="3600"/>
                  <a:pt x="8742" y="3600"/>
                </a:cubicBezTo>
                <a:cubicBezTo>
                  <a:pt x="9509" y="3600"/>
                  <a:pt x="9509" y="3600"/>
                  <a:pt x="9509" y="3600"/>
                </a:cubicBezTo>
                <a:cubicBezTo>
                  <a:pt x="9509" y="200"/>
                  <a:pt x="9509" y="200"/>
                  <a:pt x="9509" y="200"/>
                </a:cubicBezTo>
                <a:cubicBezTo>
                  <a:pt x="6068" y="200"/>
                  <a:pt x="6068" y="200"/>
                  <a:pt x="6068" y="200"/>
                </a:cubicBezTo>
                <a:lnTo>
                  <a:pt x="6068" y="3600"/>
                </a:lnTo>
                <a:close/>
                <a:moveTo>
                  <a:pt x="19852" y="0"/>
                </a:moveTo>
                <a:cubicBezTo>
                  <a:pt x="18859" y="0"/>
                  <a:pt x="18115" y="2933"/>
                  <a:pt x="18115" y="8867"/>
                </a:cubicBezTo>
                <a:cubicBezTo>
                  <a:pt x="18115" y="20867"/>
                  <a:pt x="18115" y="20867"/>
                  <a:pt x="18115" y="20867"/>
                </a:cubicBezTo>
                <a:cubicBezTo>
                  <a:pt x="18848" y="20867"/>
                  <a:pt x="18848" y="20867"/>
                  <a:pt x="18848" y="20867"/>
                </a:cubicBezTo>
                <a:cubicBezTo>
                  <a:pt x="18848" y="8867"/>
                  <a:pt x="18848" y="8867"/>
                  <a:pt x="18848" y="8867"/>
                </a:cubicBezTo>
                <a:cubicBezTo>
                  <a:pt x="18848" y="5533"/>
                  <a:pt x="19197" y="3467"/>
                  <a:pt x="19852" y="3467"/>
                </a:cubicBezTo>
                <a:cubicBezTo>
                  <a:pt x="20517" y="3467"/>
                  <a:pt x="20867" y="5533"/>
                  <a:pt x="20867" y="8867"/>
                </a:cubicBezTo>
                <a:cubicBezTo>
                  <a:pt x="20867" y="20867"/>
                  <a:pt x="20867" y="20867"/>
                  <a:pt x="20867" y="20867"/>
                </a:cubicBezTo>
                <a:cubicBezTo>
                  <a:pt x="21600" y="20867"/>
                  <a:pt x="21600" y="20867"/>
                  <a:pt x="21600" y="20867"/>
                </a:cubicBezTo>
                <a:cubicBezTo>
                  <a:pt x="21600" y="8867"/>
                  <a:pt x="21600" y="8867"/>
                  <a:pt x="21600" y="8867"/>
                </a:cubicBezTo>
                <a:cubicBezTo>
                  <a:pt x="21600" y="2933"/>
                  <a:pt x="20856" y="0"/>
                  <a:pt x="19852" y="0"/>
                </a:cubicBezTo>
                <a:close/>
                <a:moveTo>
                  <a:pt x="13501" y="6400"/>
                </a:moveTo>
                <a:cubicBezTo>
                  <a:pt x="13490" y="2333"/>
                  <a:pt x="12915" y="200"/>
                  <a:pt x="12148" y="200"/>
                </a:cubicBezTo>
                <a:cubicBezTo>
                  <a:pt x="10005" y="200"/>
                  <a:pt x="10005" y="200"/>
                  <a:pt x="10005" y="200"/>
                </a:cubicBezTo>
                <a:cubicBezTo>
                  <a:pt x="10005" y="20867"/>
                  <a:pt x="10005" y="20867"/>
                  <a:pt x="10005" y="20867"/>
                </a:cubicBezTo>
                <a:cubicBezTo>
                  <a:pt x="10794" y="20867"/>
                  <a:pt x="10794" y="20867"/>
                  <a:pt x="10794" y="20867"/>
                </a:cubicBezTo>
                <a:cubicBezTo>
                  <a:pt x="10794" y="12733"/>
                  <a:pt x="10794" y="12733"/>
                  <a:pt x="10794" y="12733"/>
                </a:cubicBezTo>
                <a:cubicBezTo>
                  <a:pt x="11742" y="12733"/>
                  <a:pt x="11742" y="12733"/>
                  <a:pt x="11742" y="12733"/>
                </a:cubicBezTo>
                <a:cubicBezTo>
                  <a:pt x="12452" y="12733"/>
                  <a:pt x="12701" y="13667"/>
                  <a:pt x="12701" y="17600"/>
                </a:cubicBezTo>
                <a:cubicBezTo>
                  <a:pt x="12701" y="20867"/>
                  <a:pt x="12701" y="20867"/>
                  <a:pt x="12701" y="20867"/>
                </a:cubicBezTo>
                <a:cubicBezTo>
                  <a:pt x="13501" y="20867"/>
                  <a:pt x="13501" y="20867"/>
                  <a:pt x="13501" y="20867"/>
                </a:cubicBezTo>
                <a:cubicBezTo>
                  <a:pt x="13501" y="17067"/>
                  <a:pt x="13501" y="17067"/>
                  <a:pt x="13501" y="17067"/>
                </a:cubicBezTo>
                <a:cubicBezTo>
                  <a:pt x="13501" y="14067"/>
                  <a:pt x="13389" y="12200"/>
                  <a:pt x="12971" y="11467"/>
                </a:cubicBezTo>
                <a:cubicBezTo>
                  <a:pt x="13287" y="10333"/>
                  <a:pt x="13501" y="8533"/>
                  <a:pt x="13501" y="6400"/>
                </a:cubicBezTo>
                <a:close/>
                <a:moveTo>
                  <a:pt x="11855" y="9467"/>
                </a:moveTo>
                <a:cubicBezTo>
                  <a:pt x="10794" y="9533"/>
                  <a:pt x="10794" y="9533"/>
                  <a:pt x="10794" y="9533"/>
                </a:cubicBezTo>
                <a:cubicBezTo>
                  <a:pt x="10794" y="3600"/>
                  <a:pt x="10794" y="3600"/>
                  <a:pt x="10794" y="3600"/>
                </a:cubicBezTo>
                <a:cubicBezTo>
                  <a:pt x="11888" y="3600"/>
                  <a:pt x="11888" y="3600"/>
                  <a:pt x="11888" y="3600"/>
                </a:cubicBezTo>
                <a:cubicBezTo>
                  <a:pt x="12306" y="3600"/>
                  <a:pt x="12701" y="3867"/>
                  <a:pt x="12701" y="6333"/>
                </a:cubicBezTo>
                <a:cubicBezTo>
                  <a:pt x="12701" y="8800"/>
                  <a:pt x="12317" y="9467"/>
                  <a:pt x="11855" y="9467"/>
                </a:cubicBezTo>
                <a:close/>
                <a:moveTo>
                  <a:pt x="2008" y="0"/>
                </a:moveTo>
                <a:cubicBezTo>
                  <a:pt x="1557" y="0"/>
                  <a:pt x="1015" y="467"/>
                  <a:pt x="665" y="2133"/>
                </a:cubicBezTo>
                <a:cubicBezTo>
                  <a:pt x="383" y="3400"/>
                  <a:pt x="947" y="4933"/>
                  <a:pt x="1444" y="3600"/>
                </a:cubicBezTo>
                <a:cubicBezTo>
                  <a:pt x="1557" y="3267"/>
                  <a:pt x="1737" y="2933"/>
                  <a:pt x="1917" y="2933"/>
                </a:cubicBezTo>
                <a:cubicBezTo>
                  <a:pt x="2673" y="2933"/>
                  <a:pt x="2933" y="4800"/>
                  <a:pt x="2955" y="8000"/>
                </a:cubicBezTo>
                <a:cubicBezTo>
                  <a:pt x="2628" y="8000"/>
                  <a:pt x="2267" y="8000"/>
                  <a:pt x="1816" y="8133"/>
                </a:cubicBezTo>
                <a:cubicBezTo>
                  <a:pt x="598" y="8267"/>
                  <a:pt x="0" y="10467"/>
                  <a:pt x="0" y="14867"/>
                </a:cubicBezTo>
                <a:cubicBezTo>
                  <a:pt x="0" y="18800"/>
                  <a:pt x="643" y="21600"/>
                  <a:pt x="1523" y="21600"/>
                </a:cubicBezTo>
                <a:cubicBezTo>
                  <a:pt x="2504" y="21600"/>
                  <a:pt x="3474" y="20467"/>
                  <a:pt x="3474" y="20467"/>
                </a:cubicBezTo>
                <a:cubicBezTo>
                  <a:pt x="3745" y="18867"/>
                  <a:pt x="3711" y="7200"/>
                  <a:pt x="3711" y="7200"/>
                </a:cubicBezTo>
                <a:cubicBezTo>
                  <a:pt x="3700" y="2067"/>
                  <a:pt x="2955" y="0"/>
                  <a:pt x="2008" y="0"/>
                </a:cubicBezTo>
                <a:close/>
                <a:moveTo>
                  <a:pt x="1692" y="18467"/>
                </a:moveTo>
                <a:cubicBezTo>
                  <a:pt x="1072" y="18467"/>
                  <a:pt x="801" y="16467"/>
                  <a:pt x="801" y="14733"/>
                </a:cubicBezTo>
                <a:cubicBezTo>
                  <a:pt x="801" y="12333"/>
                  <a:pt x="1207" y="11667"/>
                  <a:pt x="1917" y="11467"/>
                </a:cubicBezTo>
                <a:cubicBezTo>
                  <a:pt x="2357" y="11400"/>
                  <a:pt x="2696" y="11400"/>
                  <a:pt x="2955" y="11400"/>
                </a:cubicBezTo>
                <a:cubicBezTo>
                  <a:pt x="2921" y="15667"/>
                  <a:pt x="3158" y="18467"/>
                  <a:pt x="1692" y="18467"/>
                </a:cubicBezTo>
                <a:close/>
                <a:moveTo>
                  <a:pt x="15915" y="0"/>
                </a:moveTo>
                <a:cubicBezTo>
                  <a:pt x="15453" y="0"/>
                  <a:pt x="14911" y="467"/>
                  <a:pt x="14562" y="2133"/>
                </a:cubicBezTo>
                <a:cubicBezTo>
                  <a:pt x="14291" y="3400"/>
                  <a:pt x="14844" y="4933"/>
                  <a:pt x="15340" y="3600"/>
                </a:cubicBezTo>
                <a:cubicBezTo>
                  <a:pt x="15464" y="3267"/>
                  <a:pt x="15633" y="2933"/>
                  <a:pt x="15814" y="2933"/>
                </a:cubicBezTo>
                <a:cubicBezTo>
                  <a:pt x="16581" y="2933"/>
                  <a:pt x="16829" y="4800"/>
                  <a:pt x="16851" y="8000"/>
                </a:cubicBezTo>
                <a:cubicBezTo>
                  <a:pt x="16524" y="8000"/>
                  <a:pt x="16163" y="8000"/>
                  <a:pt x="15723" y="8133"/>
                </a:cubicBezTo>
                <a:cubicBezTo>
                  <a:pt x="14505" y="8267"/>
                  <a:pt x="13907" y="10467"/>
                  <a:pt x="13907" y="14867"/>
                </a:cubicBezTo>
                <a:cubicBezTo>
                  <a:pt x="13907" y="18800"/>
                  <a:pt x="14539" y="21600"/>
                  <a:pt x="15430" y="21600"/>
                </a:cubicBezTo>
                <a:cubicBezTo>
                  <a:pt x="16411" y="21600"/>
                  <a:pt x="17370" y="20467"/>
                  <a:pt x="17370" y="20467"/>
                </a:cubicBezTo>
                <a:cubicBezTo>
                  <a:pt x="17652" y="18867"/>
                  <a:pt x="17607" y="7200"/>
                  <a:pt x="17607" y="7200"/>
                </a:cubicBezTo>
                <a:cubicBezTo>
                  <a:pt x="17607" y="2067"/>
                  <a:pt x="16863" y="0"/>
                  <a:pt x="15915" y="0"/>
                </a:cubicBezTo>
                <a:close/>
                <a:moveTo>
                  <a:pt x="15588" y="18467"/>
                </a:moveTo>
                <a:cubicBezTo>
                  <a:pt x="14979" y="18467"/>
                  <a:pt x="14697" y="16467"/>
                  <a:pt x="14697" y="14733"/>
                </a:cubicBezTo>
                <a:cubicBezTo>
                  <a:pt x="14697" y="12333"/>
                  <a:pt x="15114" y="11667"/>
                  <a:pt x="15825" y="11467"/>
                </a:cubicBezTo>
                <a:cubicBezTo>
                  <a:pt x="16265" y="11400"/>
                  <a:pt x="16603" y="11400"/>
                  <a:pt x="16851" y="11400"/>
                </a:cubicBezTo>
                <a:cubicBezTo>
                  <a:pt x="16818" y="15667"/>
                  <a:pt x="17066" y="18467"/>
                  <a:pt x="15588" y="18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0959" rIns="60959"/>
          <a:lstStyle/>
          <a:p>
            <a:pPr defTabSz="914354"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3171129" y="395903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54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OBJECTIVES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3171130" y="4328365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 title="Contexte"/>
          <p:cNvSpPr txBox="1"/>
          <p:nvPr/>
        </p:nvSpPr>
        <p:spPr>
          <a:xfrm>
            <a:off x="3195619" y="4402294"/>
            <a:ext cx="3405711" cy="223679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fr-FR"/>
            </a:defPPr>
            <a:lvl1pPr marL="171450" indent="-171450" algn="just"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</a:defRPr>
            </a:lvl1pPr>
          </a:lstStyle>
          <a:p>
            <a:pPr marL="171442" indent="-171442" defTabSz="914354">
              <a:defRPr/>
            </a:pPr>
            <a:r>
              <a:rPr lang="en-GB" dirty="0">
                <a:solidFill>
                  <a:prstClr val="white"/>
                </a:solidFill>
                <a:latin typeface="Calibri"/>
              </a:rPr>
              <a:t>Development of GEMS (</a:t>
            </a:r>
            <a:r>
              <a:rPr lang="it-IT" dirty="0">
                <a:solidFill>
                  <a:prstClr val="white"/>
                </a:solidFill>
                <a:latin typeface="Calibri"/>
              </a:rPr>
              <a:t>Generic Engine for MDO Scenarios), </a:t>
            </a:r>
            <a:r>
              <a:rPr lang="en-US" dirty="0">
                <a:solidFill>
                  <a:prstClr val="white"/>
                </a:solidFill>
                <a:latin typeface="Calibri"/>
              </a:rPr>
              <a:t>a Python library for Multidisciplinary Design Optimization.</a:t>
            </a: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GB" dirty="0">
                <a:solidFill>
                  <a:prstClr val="white"/>
                </a:solidFill>
                <a:latin typeface="Calibri"/>
              </a:rPr>
              <a:t>Development of test case and trade-off capabilities</a:t>
            </a: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0" indent="0" defTabSz="914354">
              <a:buNone/>
              <a:defRPr/>
            </a:pPr>
            <a:endParaRPr lang="en-GB" b="1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GB" dirty="0">
                <a:solidFill>
                  <a:prstClr val="white"/>
                </a:solidFill>
                <a:latin typeface="Calibri"/>
              </a:rPr>
              <a:t>High-fidelity simulation software (</a:t>
            </a:r>
            <a:r>
              <a:rPr lang="en-GB" dirty="0" err="1">
                <a:solidFill>
                  <a:prstClr val="white"/>
                </a:solidFill>
                <a:latin typeface="Calibri"/>
              </a:rPr>
              <a:t>elsA</a:t>
            </a:r>
            <a:r>
              <a:rPr lang="en-GB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dirty="0" err="1">
                <a:solidFill>
                  <a:prstClr val="white"/>
                </a:solidFill>
                <a:latin typeface="Calibri"/>
              </a:rPr>
              <a:t>adjoint</a:t>
            </a:r>
            <a:r>
              <a:rPr lang="en-GB" dirty="0">
                <a:solidFill>
                  <a:prstClr val="white"/>
                </a:solidFill>
                <a:latin typeface="Calibri"/>
              </a:rPr>
              <a:t>)</a:t>
            </a:r>
          </a:p>
          <a:p>
            <a:pPr marL="171442" indent="-171442" defTabSz="914354">
              <a:defRPr/>
            </a:pPr>
            <a:endParaRPr lang="en-GB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r>
              <a:rPr lang="en-GB" dirty="0">
                <a:solidFill>
                  <a:prstClr val="white"/>
                </a:solidFill>
                <a:latin typeface="Calibri"/>
              </a:rPr>
              <a:t>Pylon Parametrisation</a:t>
            </a:r>
          </a:p>
          <a:p>
            <a:pPr marL="171442" indent="-171442" defTabSz="914354">
              <a:defRPr/>
            </a:pPr>
            <a:endParaRPr lang="en-GB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GB" b="1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GB" b="1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b="1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ZoneTexte 36" title="Contexte"/>
          <p:cNvSpPr txBox="1"/>
          <p:nvPr/>
        </p:nvSpPr>
        <p:spPr>
          <a:xfrm>
            <a:off x="9691448" y="452773"/>
            <a:ext cx="2210901" cy="25418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GB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GEMS : </a:t>
            </a:r>
            <a:r>
              <a:rPr lang="fr-FR" sz="1200" dirty="0" err="1">
                <a:solidFill>
                  <a:prstClr val="white"/>
                </a:solidFill>
                <a:latin typeface="Calibri"/>
              </a:rPr>
              <a:t>Automatic</a:t>
            </a:r>
            <a:r>
              <a:rPr lang="fr-FR" sz="1200" dirty="0">
                <a:solidFill>
                  <a:prstClr val="white"/>
                </a:solidFill>
                <a:latin typeface="Calibri"/>
              </a:rPr>
              <a:t> MDO </a:t>
            </a:r>
            <a:r>
              <a:rPr lang="fr-FR" sz="1200" dirty="0" err="1">
                <a:solidFill>
                  <a:prstClr val="white"/>
                </a:solidFill>
                <a:latin typeface="Calibri"/>
              </a:rPr>
              <a:t>processes</a:t>
            </a:r>
            <a:r>
              <a:rPr lang="fr-FR" sz="12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GB" sz="1200" dirty="0">
                <a:solidFill>
                  <a:prstClr val="white"/>
                </a:solidFill>
                <a:latin typeface="Calibri"/>
              </a:rPr>
              <a:t> 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GB" sz="12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Gradient-based and derivative-free optimization algorithms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prstClr val="white"/>
                </a:solidFill>
                <a:latin typeface="Calibri"/>
              </a:rPr>
              <a:t>Multi-</a:t>
            </a:r>
            <a:r>
              <a:rPr lang="fr-FR" sz="1200" dirty="0" err="1">
                <a:solidFill>
                  <a:prstClr val="white"/>
                </a:solidFill>
                <a:latin typeface="Calibri"/>
              </a:rPr>
              <a:t>physics</a:t>
            </a:r>
            <a:r>
              <a:rPr lang="fr-FR" sz="1200" dirty="0">
                <a:solidFill>
                  <a:prstClr val="white"/>
                </a:solidFill>
                <a:latin typeface="Calibri"/>
              </a:rPr>
              <a:t> simulation</a:t>
            </a:r>
            <a:endParaRPr lang="en-GB" sz="1200" dirty="0">
              <a:solidFill>
                <a:prstClr val="white"/>
              </a:solidFill>
              <a:latin typeface="Calibri"/>
            </a:endParaRPr>
          </a:p>
          <a:p>
            <a:pPr defTabSz="914354"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 err="1">
                <a:solidFill>
                  <a:prstClr val="white"/>
                </a:solidFill>
                <a:latin typeface="Calibri"/>
              </a:rPr>
              <a:t>ElsA</a:t>
            </a:r>
            <a:r>
              <a:rPr lang="en-US" sz="1200" dirty="0">
                <a:solidFill>
                  <a:prstClr val="white"/>
                </a:solidFill>
                <a:latin typeface="Calibri"/>
              </a:rPr>
              <a:t> (aerodynamic)</a:t>
            </a:r>
          </a:p>
          <a:p>
            <a:pPr marL="171442" indent="-171442" defTabSz="914354">
              <a:buFont typeface="Wingdings" panose="05000000000000000000" pitchFamily="2" charset="2"/>
              <a:buChar char="§"/>
              <a:defRPr/>
            </a:pPr>
            <a:endParaRPr lang="en-GB" sz="1200" b="1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22" name="ZoneTexte 21" title="Contexte"/>
          <p:cNvSpPr txBox="1"/>
          <p:nvPr/>
        </p:nvSpPr>
        <p:spPr>
          <a:xfrm>
            <a:off x="6576839" y="4402293"/>
            <a:ext cx="3122943" cy="245570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GB" sz="1200" dirty="0">
                <a:solidFill>
                  <a:prstClr val="white"/>
                </a:solidFill>
                <a:latin typeface="Calibri"/>
              </a:rPr>
              <a:t>Development of a bi-level MDO formulation allowing use of disciplinary optimization chains already available in industrial context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Demonstrate the technology on a wing-</a:t>
            </a:r>
            <a:r>
              <a:rPr lang="en-US" sz="1200" dirty="0" err="1">
                <a:solidFill>
                  <a:prstClr val="white"/>
                </a:solidFill>
                <a:latin typeface="Calibri"/>
              </a:rPr>
              <a:t>powerplant</a:t>
            </a:r>
            <a:r>
              <a:rPr lang="en-US" sz="1200" dirty="0">
                <a:solidFill>
                  <a:prstClr val="white"/>
                </a:solidFill>
                <a:latin typeface="Calibri"/>
              </a:rPr>
              <a:t> MDO test case for derivative aircraft </a:t>
            </a:r>
            <a:r>
              <a:rPr lang="en-GB" sz="1200" dirty="0">
                <a:solidFill>
                  <a:prstClr val="white"/>
                </a:solidFill>
                <a:latin typeface="Calibri"/>
              </a:rPr>
              <a:t> with </a:t>
            </a:r>
            <a:r>
              <a:rPr lang="en-GB" sz="1200" b="1" dirty="0">
                <a:solidFill>
                  <a:prstClr val="white"/>
                </a:solidFill>
                <a:latin typeface="Calibri"/>
              </a:rPr>
              <a:t>aerodynamics, structure, thermal and OAD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Calibri"/>
              </a:rPr>
              <a:t>2018 AIAA/ASCE/AHS/ASC Structures, Structural Dynamics, and Materials Conference. </a:t>
            </a: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GB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  <a:p>
            <a:pPr marL="171442" indent="-171442" algn="just" defTabSz="914354">
              <a:buFont typeface="Wingdings" panose="05000000000000000000" pitchFamily="2" charset="2"/>
              <a:buChar char="§"/>
              <a:defRPr/>
            </a:pPr>
            <a:endParaRPr lang="en-US" sz="12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6" name="Image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1447991" cy="569295"/>
          </a:xfrm>
          <a:prstGeom prst="rect">
            <a:avLst/>
          </a:prstGeom>
        </p:spPr>
      </p:pic>
      <p:sp>
        <p:nvSpPr>
          <p:cNvPr id="33" name="ZoneTexte 32"/>
          <p:cNvSpPr txBox="1"/>
          <p:nvPr/>
        </p:nvSpPr>
        <p:spPr>
          <a:xfrm>
            <a:off x="5126059" y="2901802"/>
            <a:ext cx="383814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40">
              <a:defRPr/>
            </a:pPr>
            <a:r>
              <a:rPr lang="en-US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Final test-case : application of MDO on a wing-</a:t>
            </a:r>
            <a:r>
              <a:rPr lang="en-US" sz="800" i="1" dirty="0" err="1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powerplant</a:t>
            </a:r>
            <a:r>
              <a:rPr lang="en-US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 system</a:t>
            </a:r>
          </a:p>
        </p:txBody>
      </p:sp>
      <p:pic>
        <p:nvPicPr>
          <p:cNvPr id="34" name="Image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56237"/>
            <a:ext cx="2178920" cy="1862027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84033" y="1027612"/>
            <a:ext cx="3292059" cy="1759485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1913190" y="2902017"/>
            <a:ext cx="387584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40">
              <a:defRPr/>
            </a:pPr>
            <a:r>
              <a:rPr lang="en-US" sz="800" i="1" dirty="0">
                <a:solidFill>
                  <a:srgbClr val="737C82"/>
                </a:solidFill>
                <a:latin typeface="Arial" pitchFamily="34" charset="0"/>
                <a:cs typeface="Arial" pitchFamily="34" charset="0"/>
              </a:rPr>
              <a:t>Aerodynamic optimization chain embedded in MDO process</a:t>
            </a:r>
          </a:p>
        </p:txBody>
      </p:sp>
      <p:pic>
        <p:nvPicPr>
          <p:cNvPr id="39" name="Imag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72" y="9512"/>
            <a:ext cx="2105073" cy="2918968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9587" y="-1"/>
            <a:ext cx="3004484" cy="171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5512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170504" y="74674"/>
            <a:ext cx="2780219" cy="83099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963172"/>
            <a:ext cx="12192000" cy="289482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74501"/>
            <a:ext cx="12192000" cy="788671"/>
          </a:xfrm>
          <a:prstGeom prst="rect">
            <a:avLst/>
          </a:prstGeom>
          <a:solidFill>
            <a:srgbClr val="1D2C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re 7"/>
          <p:cNvSpPr>
            <a:spLocks noGrp="1"/>
          </p:cNvSpPr>
          <p:nvPr>
            <p:ph type="title" idx="4294967295"/>
          </p:nvPr>
        </p:nvSpPr>
        <p:spPr>
          <a:xfrm>
            <a:off x="1897063" y="3175000"/>
            <a:ext cx="10294937" cy="7874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IDT: Industrial Digital Twin Trades</a:t>
            </a:r>
          </a:p>
        </p:txBody>
      </p:sp>
      <p:sp>
        <p:nvSpPr>
          <p:cNvPr id="10" name="Titre 7"/>
          <p:cNvSpPr txBox="1">
            <a:spLocks/>
          </p:cNvSpPr>
          <p:nvPr/>
        </p:nvSpPr>
        <p:spPr>
          <a:xfrm>
            <a:off x="1" y="3174502"/>
            <a:ext cx="1562100" cy="788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0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JANUARY 2021</a:t>
            </a:r>
          </a:p>
          <a:p>
            <a:pPr algn="ctr" defTabSz="914377">
              <a:lnSpc>
                <a:spcPct val="10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IN PROGRESS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1210" y="-1"/>
            <a:ext cx="2510791" cy="3174501"/>
          </a:xfrm>
          <a:prstGeom prst="rect">
            <a:avLst/>
          </a:prstGeom>
          <a:solidFill>
            <a:srgbClr val="52A0D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ZoneTexte 1" title="Contexte"/>
          <p:cNvSpPr txBox="1"/>
          <p:nvPr/>
        </p:nvSpPr>
        <p:spPr>
          <a:xfrm>
            <a:off x="243078" y="3940238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CONTEXT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344743" y="4288732"/>
            <a:ext cx="36020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 title="Contexte"/>
          <p:cNvSpPr txBox="1"/>
          <p:nvPr/>
        </p:nvSpPr>
        <p:spPr>
          <a:xfrm>
            <a:off x="233555" y="4383496"/>
            <a:ext cx="3862051" cy="20760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59991" indent="-361942" algn="just" defTabSz="914377" fontAlgn="base"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Manufacturing processes are impacted by high variability and a huge number of disturbances.</a:t>
            </a:r>
          </a:p>
          <a:p>
            <a:pPr marL="359991" indent="-361942" algn="just" defTabSz="914377" fontAlgn="base"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It is required to work in a very dynamic way to react fast on a change of production plan and on reallocation of resources.</a:t>
            </a:r>
          </a:p>
          <a:p>
            <a:pPr marL="359991" indent="-361942" algn="just" defTabSz="914377" fontAlgn="base"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Digital Twins are capable of transforming manufacturing processes and offering new ways to reduce costs, monitor changes and optimize performance  of industrial systems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176143" y="3943590"/>
            <a:ext cx="224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RESULTS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8265893" y="4296444"/>
            <a:ext cx="2820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 title="Contexte"/>
          <p:cNvSpPr txBox="1"/>
          <p:nvPr/>
        </p:nvSpPr>
        <p:spPr>
          <a:xfrm>
            <a:off x="8180214" y="4386849"/>
            <a:ext cx="3233177" cy="18396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Obtain a digital MBISE model for the industrial processes happening in the hangars.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Build the bridge between MBSE models and MDA/MDO tool framework.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Apply developed capabilities to deliver effective trade results to industrial architects.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9904069" y="213800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SOLUTIONS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10004266" y="583131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2165"/>
          <p:cNvSpPr/>
          <p:nvPr/>
        </p:nvSpPr>
        <p:spPr>
          <a:xfrm>
            <a:off x="10706103" y="6314295"/>
            <a:ext cx="1030880" cy="17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2867"/>
                </a:moveTo>
                <a:cubicBezTo>
                  <a:pt x="4918" y="11200"/>
                  <a:pt x="4918" y="200"/>
                  <a:pt x="4918" y="200"/>
                </a:cubicBezTo>
                <a:cubicBezTo>
                  <a:pt x="4128" y="200"/>
                  <a:pt x="4128" y="200"/>
                  <a:pt x="4128" y="200"/>
                </a:cubicBezTo>
                <a:cubicBezTo>
                  <a:pt x="4128" y="200"/>
                  <a:pt x="4128" y="14200"/>
                  <a:pt x="4128" y="16200"/>
                </a:cubicBezTo>
                <a:cubicBezTo>
                  <a:pt x="4128" y="20867"/>
                  <a:pt x="4918" y="20867"/>
                  <a:pt x="4918" y="20867"/>
                </a:cubicBezTo>
                <a:cubicBezTo>
                  <a:pt x="6835" y="20867"/>
                  <a:pt x="6835" y="20867"/>
                  <a:pt x="6835" y="20867"/>
                </a:cubicBezTo>
                <a:cubicBezTo>
                  <a:pt x="6835" y="17467"/>
                  <a:pt x="6835" y="17467"/>
                  <a:pt x="6835" y="17467"/>
                </a:cubicBezTo>
                <a:cubicBezTo>
                  <a:pt x="5696" y="17467"/>
                  <a:pt x="5696" y="17467"/>
                  <a:pt x="5696" y="17467"/>
                </a:cubicBezTo>
                <a:cubicBezTo>
                  <a:pt x="4918" y="17467"/>
                  <a:pt x="4918" y="17467"/>
                  <a:pt x="4918" y="12867"/>
                </a:cubicBezTo>
                <a:close/>
                <a:moveTo>
                  <a:pt x="6068" y="3600"/>
                </a:moveTo>
                <a:cubicBezTo>
                  <a:pt x="6824" y="3600"/>
                  <a:pt x="6824" y="3600"/>
                  <a:pt x="6824" y="3600"/>
                </a:cubicBezTo>
                <a:cubicBezTo>
                  <a:pt x="7399" y="3600"/>
                  <a:pt x="7399" y="3600"/>
                  <a:pt x="7399" y="6867"/>
                </a:cubicBezTo>
                <a:cubicBezTo>
                  <a:pt x="7399" y="7467"/>
                  <a:pt x="7399" y="20867"/>
                  <a:pt x="7399" y="20867"/>
                </a:cubicBezTo>
                <a:cubicBezTo>
                  <a:pt x="8189" y="20867"/>
                  <a:pt x="8189" y="20867"/>
                  <a:pt x="8189" y="20867"/>
                </a:cubicBezTo>
                <a:cubicBezTo>
                  <a:pt x="8189" y="20867"/>
                  <a:pt x="8189" y="7467"/>
                  <a:pt x="8189" y="6867"/>
                </a:cubicBezTo>
                <a:cubicBezTo>
                  <a:pt x="8189" y="3600"/>
                  <a:pt x="8178" y="3600"/>
                  <a:pt x="8742" y="3600"/>
                </a:cubicBezTo>
                <a:cubicBezTo>
                  <a:pt x="9509" y="3600"/>
                  <a:pt x="9509" y="3600"/>
                  <a:pt x="9509" y="3600"/>
                </a:cubicBezTo>
                <a:cubicBezTo>
                  <a:pt x="9509" y="200"/>
                  <a:pt x="9509" y="200"/>
                  <a:pt x="9509" y="200"/>
                </a:cubicBezTo>
                <a:cubicBezTo>
                  <a:pt x="6068" y="200"/>
                  <a:pt x="6068" y="200"/>
                  <a:pt x="6068" y="200"/>
                </a:cubicBezTo>
                <a:lnTo>
                  <a:pt x="6068" y="3600"/>
                </a:lnTo>
                <a:close/>
                <a:moveTo>
                  <a:pt x="19852" y="0"/>
                </a:moveTo>
                <a:cubicBezTo>
                  <a:pt x="18859" y="0"/>
                  <a:pt x="18115" y="2933"/>
                  <a:pt x="18115" y="8867"/>
                </a:cubicBezTo>
                <a:cubicBezTo>
                  <a:pt x="18115" y="20867"/>
                  <a:pt x="18115" y="20867"/>
                  <a:pt x="18115" y="20867"/>
                </a:cubicBezTo>
                <a:cubicBezTo>
                  <a:pt x="18848" y="20867"/>
                  <a:pt x="18848" y="20867"/>
                  <a:pt x="18848" y="20867"/>
                </a:cubicBezTo>
                <a:cubicBezTo>
                  <a:pt x="18848" y="8867"/>
                  <a:pt x="18848" y="8867"/>
                  <a:pt x="18848" y="8867"/>
                </a:cubicBezTo>
                <a:cubicBezTo>
                  <a:pt x="18848" y="5533"/>
                  <a:pt x="19197" y="3467"/>
                  <a:pt x="19852" y="3467"/>
                </a:cubicBezTo>
                <a:cubicBezTo>
                  <a:pt x="20517" y="3467"/>
                  <a:pt x="20867" y="5533"/>
                  <a:pt x="20867" y="8867"/>
                </a:cubicBezTo>
                <a:cubicBezTo>
                  <a:pt x="20867" y="20867"/>
                  <a:pt x="20867" y="20867"/>
                  <a:pt x="20867" y="20867"/>
                </a:cubicBezTo>
                <a:cubicBezTo>
                  <a:pt x="21600" y="20867"/>
                  <a:pt x="21600" y="20867"/>
                  <a:pt x="21600" y="20867"/>
                </a:cubicBezTo>
                <a:cubicBezTo>
                  <a:pt x="21600" y="8867"/>
                  <a:pt x="21600" y="8867"/>
                  <a:pt x="21600" y="8867"/>
                </a:cubicBezTo>
                <a:cubicBezTo>
                  <a:pt x="21600" y="2933"/>
                  <a:pt x="20856" y="0"/>
                  <a:pt x="19852" y="0"/>
                </a:cubicBezTo>
                <a:close/>
                <a:moveTo>
                  <a:pt x="13501" y="6400"/>
                </a:moveTo>
                <a:cubicBezTo>
                  <a:pt x="13490" y="2333"/>
                  <a:pt x="12915" y="200"/>
                  <a:pt x="12148" y="200"/>
                </a:cubicBezTo>
                <a:cubicBezTo>
                  <a:pt x="10005" y="200"/>
                  <a:pt x="10005" y="200"/>
                  <a:pt x="10005" y="200"/>
                </a:cubicBezTo>
                <a:cubicBezTo>
                  <a:pt x="10005" y="20867"/>
                  <a:pt x="10005" y="20867"/>
                  <a:pt x="10005" y="20867"/>
                </a:cubicBezTo>
                <a:cubicBezTo>
                  <a:pt x="10794" y="20867"/>
                  <a:pt x="10794" y="20867"/>
                  <a:pt x="10794" y="20867"/>
                </a:cubicBezTo>
                <a:cubicBezTo>
                  <a:pt x="10794" y="12733"/>
                  <a:pt x="10794" y="12733"/>
                  <a:pt x="10794" y="12733"/>
                </a:cubicBezTo>
                <a:cubicBezTo>
                  <a:pt x="11742" y="12733"/>
                  <a:pt x="11742" y="12733"/>
                  <a:pt x="11742" y="12733"/>
                </a:cubicBezTo>
                <a:cubicBezTo>
                  <a:pt x="12452" y="12733"/>
                  <a:pt x="12701" y="13667"/>
                  <a:pt x="12701" y="17600"/>
                </a:cubicBezTo>
                <a:cubicBezTo>
                  <a:pt x="12701" y="20867"/>
                  <a:pt x="12701" y="20867"/>
                  <a:pt x="12701" y="20867"/>
                </a:cubicBezTo>
                <a:cubicBezTo>
                  <a:pt x="13501" y="20867"/>
                  <a:pt x="13501" y="20867"/>
                  <a:pt x="13501" y="20867"/>
                </a:cubicBezTo>
                <a:cubicBezTo>
                  <a:pt x="13501" y="17067"/>
                  <a:pt x="13501" y="17067"/>
                  <a:pt x="13501" y="17067"/>
                </a:cubicBezTo>
                <a:cubicBezTo>
                  <a:pt x="13501" y="14067"/>
                  <a:pt x="13389" y="12200"/>
                  <a:pt x="12971" y="11467"/>
                </a:cubicBezTo>
                <a:cubicBezTo>
                  <a:pt x="13287" y="10333"/>
                  <a:pt x="13501" y="8533"/>
                  <a:pt x="13501" y="6400"/>
                </a:cubicBezTo>
                <a:close/>
                <a:moveTo>
                  <a:pt x="11855" y="9467"/>
                </a:moveTo>
                <a:cubicBezTo>
                  <a:pt x="10794" y="9533"/>
                  <a:pt x="10794" y="9533"/>
                  <a:pt x="10794" y="9533"/>
                </a:cubicBezTo>
                <a:cubicBezTo>
                  <a:pt x="10794" y="3600"/>
                  <a:pt x="10794" y="3600"/>
                  <a:pt x="10794" y="3600"/>
                </a:cubicBezTo>
                <a:cubicBezTo>
                  <a:pt x="11888" y="3600"/>
                  <a:pt x="11888" y="3600"/>
                  <a:pt x="11888" y="3600"/>
                </a:cubicBezTo>
                <a:cubicBezTo>
                  <a:pt x="12306" y="3600"/>
                  <a:pt x="12701" y="3867"/>
                  <a:pt x="12701" y="6333"/>
                </a:cubicBezTo>
                <a:cubicBezTo>
                  <a:pt x="12701" y="8800"/>
                  <a:pt x="12317" y="9467"/>
                  <a:pt x="11855" y="9467"/>
                </a:cubicBezTo>
                <a:close/>
                <a:moveTo>
                  <a:pt x="2008" y="0"/>
                </a:moveTo>
                <a:cubicBezTo>
                  <a:pt x="1557" y="0"/>
                  <a:pt x="1015" y="467"/>
                  <a:pt x="665" y="2133"/>
                </a:cubicBezTo>
                <a:cubicBezTo>
                  <a:pt x="383" y="3400"/>
                  <a:pt x="947" y="4933"/>
                  <a:pt x="1444" y="3600"/>
                </a:cubicBezTo>
                <a:cubicBezTo>
                  <a:pt x="1557" y="3267"/>
                  <a:pt x="1737" y="2933"/>
                  <a:pt x="1917" y="2933"/>
                </a:cubicBezTo>
                <a:cubicBezTo>
                  <a:pt x="2673" y="2933"/>
                  <a:pt x="2933" y="4800"/>
                  <a:pt x="2955" y="8000"/>
                </a:cubicBezTo>
                <a:cubicBezTo>
                  <a:pt x="2628" y="8000"/>
                  <a:pt x="2267" y="8000"/>
                  <a:pt x="1816" y="8133"/>
                </a:cubicBezTo>
                <a:cubicBezTo>
                  <a:pt x="598" y="8267"/>
                  <a:pt x="0" y="10467"/>
                  <a:pt x="0" y="14867"/>
                </a:cubicBezTo>
                <a:cubicBezTo>
                  <a:pt x="0" y="18800"/>
                  <a:pt x="643" y="21600"/>
                  <a:pt x="1523" y="21600"/>
                </a:cubicBezTo>
                <a:cubicBezTo>
                  <a:pt x="2504" y="21600"/>
                  <a:pt x="3474" y="20467"/>
                  <a:pt x="3474" y="20467"/>
                </a:cubicBezTo>
                <a:cubicBezTo>
                  <a:pt x="3745" y="18867"/>
                  <a:pt x="3711" y="7200"/>
                  <a:pt x="3711" y="7200"/>
                </a:cubicBezTo>
                <a:cubicBezTo>
                  <a:pt x="3700" y="2067"/>
                  <a:pt x="2955" y="0"/>
                  <a:pt x="2008" y="0"/>
                </a:cubicBezTo>
                <a:close/>
                <a:moveTo>
                  <a:pt x="1692" y="18467"/>
                </a:moveTo>
                <a:cubicBezTo>
                  <a:pt x="1072" y="18467"/>
                  <a:pt x="801" y="16467"/>
                  <a:pt x="801" y="14733"/>
                </a:cubicBezTo>
                <a:cubicBezTo>
                  <a:pt x="801" y="12333"/>
                  <a:pt x="1207" y="11667"/>
                  <a:pt x="1917" y="11467"/>
                </a:cubicBezTo>
                <a:cubicBezTo>
                  <a:pt x="2357" y="11400"/>
                  <a:pt x="2696" y="11400"/>
                  <a:pt x="2955" y="11400"/>
                </a:cubicBezTo>
                <a:cubicBezTo>
                  <a:pt x="2921" y="15667"/>
                  <a:pt x="3158" y="18467"/>
                  <a:pt x="1692" y="18467"/>
                </a:cubicBezTo>
                <a:close/>
                <a:moveTo>
                  <a:pt x="15915" y="0"/>
                </a:moveTo>
                <a:cubicBezTo>
                  <a:pt x="15453" y="0"/>
                  <a:pt x="14911" y="467"/>
                  <a:pt x="14562" y="2133"/>
                </a:cubicBezTo>
                <a:cubicBezTo>
                  <a:pt x="14291" y="3400"/>
                  <a:pt x="14844" y="4933"/>
                  <a:pt x="15340" y="3600"/>
                </a:cubicBezTo>
                <a:cubicBezTo>
                  <a:pt x="15464" y="3267"/>
                  <a:pt x="15633" y="2933"/>
                  <a:pt x="15814" y="2933"/>
                </a:cubicBezTo>
                <a:cubicBezTo>
                  <a:pt x="16581" y="2933"/>
                  <a:pt x="16829" y="4800"/>
                  <a:pt x="16851" y="8000"/>
                </a:cubicBezTo>
                <a:cubicBezTo>
                  <a:pt x="16524" y="8000"/>
                  <a:pt x="16163" y="8000"/>
                  <a:pt x="15723" y="8133"/>
                </a:cubicBezTo>
                <a:cubicBezTo>
                  <a:pt x="14505" y="8267"/>
                  <a:pt x="13907" y="10467"/>
                  <a:pt x="13907" y="14867"/>
                </a:cubicBezTo>
                <a:cubicBezTo>
                  <a:pt x="13907" y="18800"/>
                  <a:pt x="14539" y="21600"/>
                  <a:pt x="15430" y="21600"/>
                </a:cubicBezTo>
                <a:cubicBezTo>
                  <a:pt x="16411" y="21600"/>
                  <a:pt x="17370" y="20467"/>
                  <a:pt x="17370" y="20467"/>
                </a:cubicBezTo>
                <a:cubicBezTo>
                  <a:pt x="17652" y="18867"/>
                  <a:pt x="17607" y="7200"/>
                  <a:pt x="17607" y="7200"/>
                </a:cubicBezTo>
                <a:cubicBezTo>
                  <a:pt x="17607" y="2067"/>
                  <a:pt x="16863" y="0"/>
                  <a:pt x="15915" y="0"/>
                </a:cubicBezTo>
                <a:close/>
                <a:moveTo>
                  <a:pt x="15588" y="18467"/>
                </a:moveTo>
                <a:cubicBezTo>
                  <a:pt x="14979" y="18467"/>
                  <a:pt x="14697" y="16467"/>
                  <a:pt x="14697" y="14733"/>
                </a:cubicBezTo>
                <a:cubicBezTo>
                  <a:pt x="14697" y="12333"/>
                  <a:pt x="15114" y="11667"/>
                  <a:pt x="15825" y="11467"/>
                </a:cubicBezTo>
                <a:cubicBezTo>
                  <a:pt x="16265" y="11400"/>
                  <a:pt x="16603" y="11400"/>
                  <a:pt x="16851" y="11400"/>
                </a:cubicBezTo>
                <a:cubicBezTo>
                  <a:pt x="16818" y="15667"/>
                  <a:pt x="17066" y="18467"/>
                  <a:pt x="15588" y="18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0959" rIns="60959"/>
          <a:lstStyle/>
          <a:p>
            <a:pPr defTabSz="914377"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772110" y="397101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OBJECTIVES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4858315" y="4300055"/>
            <a:ext cx="293576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 title="Contexte"/>
          <p:cNvSpPr txBox="1"/>
          <p:nvPr/>
        </p:nvSpPr>
        <p:spPr>
          <a:xfrm>
            <a:off x="4709609" y="4383499"/>
            <a:ext cx="3233177" cy="19797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Support the hangar architecture concept by performing product vs industrial system architectural trades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Support the hangar development on key technological choices by running model-based multidisciplinary trades.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Create an E2E Digital Twin  application from models/simulation up to shop floor connectivity to steer line performance vs disturbances</a:t>
            </a:r>
          </a:p>
        </p:txBody>
      </p:sp>
      <p:sp>
        <p:nvSpPr>
          <p:cNvPr id="37" name="ZoneTexte 36" title="Contexte"/>
          <p:cNvSpPr txBox="1"/>
          <p:nvPr/>
        </p:nvSpPr>
        <p:spPr>
          <a:xfrm>
            <a:off x="9779001" y="657059"/>
            <a:ext cx="2273300" cy="24061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6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Cameo Systems Modeler</a:t>
            </a:r>
          </a:p>
          <a:p>
            <a:pPr marL="171446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GEMS: Generic Engine for MDO </a:t>
            </a:r>
          </a:p>
          <a:p>
            <a:pPr marL="628635" lvl="1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Python</a:t>
            </a:r>
          </a:p>
          <a:p>
            <a:pPr marL="628635" lvl="1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MDO: Multidisciplinary Design Optimization</a:t>
            </a:r>
          </a:p>
          <a:p>
            <a:pPr marL="171446" indent="-171446" defTabSz="914377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/>
            </a:pPr>
            <a:r>
              <a:rPr lang="en-US" sz="1133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Airbus Trade Standards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877" y="2422462"/>
            <a:ext cx="1706415" cy="5977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/>
          <a:srcRect l="2907" t="8598" r="10607" b="4481"/>
          <a:stretch/>
        </p:blipFill>
        <p:spPr>
          <a:xfrm>
            <a:off x="6736422" y="1392701"/>
            <a:ext cx="1647969" cy="11503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0489" y="1558868"/>
            <a:ext cx="785291" cy="818011"/>
          </a:xfrm>
          <a:prstGeom prst="rect">
            <a:avLst/>
          </a:prstGeom>
        </p:spPr>
      </p:pic>
      <p:pic>
        <p:nvPicPr>
          <p:cNvPr id="40" name="Picture 2" descr="https://docs.nomagic.com/download/thumbnails/23471523/cameo_sm.png?version=1&amp;modificationDate=1510043091536&amp;api=v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0114" y="2408977"/>
            <a:ext cx="1547879" cy="7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543" y="1015088"/>
            <a:ext cx="2541715" cy="7321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1617" y="118139"/>
            <a:ext cx="2780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MBSE/Analytical Model</a:t>
            </a: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947" y="947516"/>
            <a:ext cx="2621503" cy="1534837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3609101" y="1994617"/>
            <a:ext cx="2291627" cy="323836"/>
          </a:xfrm>
          <a:prstGeom prst="rect">
            <a:avLst/>
          </a:prstGeom>
          <a:solidFill>
            <a:srgbClr val="5B9BD5"/>
          </a:solidFill>
          <a:ln w="12700">
            <a:solidFill>
              <a:srgbClr val="448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r>
              <a:rPr lang="en-GB" sz="1600" dirty="0">
                <a:solidFill>
                  <a:prstClr val="white"/>
                </a:solidFill>
                <a:latin typeface="Calibri"/>
              </a:rPr>
              <a:t>TRADE/OPTIMISATION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9957" y="2615789"/>
            <a:ext cx="434883" cy="404441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170505" y="82515"/>
            <a:ext cx="2780219" cy="3015520"/>
          </a:xfrm>
          <a:prstGeom prst="rect">
            <a:avLst/>
          </a:prstGeom>
          <a:noFill/>
          <a:ln w="12700">
            <a:solidFill>
              <a:srgbClr val="448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225453" y="95970"/>
            <a:ext cx="2867463" cy="3015519"/>
          </a:xfrm>
          <a:prstGeom prst="rect">
            <a:avLst/>
          </a:prstGeom>
          <a:noFill/>
          <a:ln w="12700">
            <a:solidFill>
              <a:srgbClr val="448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380755" y="79489"/>
            <a:ext cx="3137941" cy="3015520"/>
          </a:xfrm>
          <a:prstGeom prst="rect">
            <a:avLst/>
          </a:prstGeom>
          <a:noFill/>
          <a:ln w="12700">
            <a:solidFill>
              <a:srgbClr val="448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8" name="Right Arrow 37"/>
          <p:cNvSpPr/>
          <p:nvPr/>
        </p:nvSpPr>
        <p:spPr>
          <a:xfrm>
            <a:off x="2821021" y="1723731"/>
            <a:ext cx="700392" cy="4712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9" name="Right Arrow 48"/>
          <p:cNvSpPr/>
          <p:nvPr/>
        </p:nvSpPr>
        <p:spPr>
          <a:xfrm>
            <a:off x="5994281" y="1713651"/>
            <a:ext cx="700392" cy="471256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50" name="Picture 2" descr="https://docs.nomagic.com/download/thumbnails/23471523/cameo_sm.png?version=1&amp;modificationDate=1510043091536&amp;api=v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19" y="2400560"/>
            <a:ext cx="1547879" cy="7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964" y="2607372"/>
            <a:ext cx="434883" cy="404441"/>
          </a:xfrm>
          <a:prstGeom prst="rect">
            <a:avLst/>
          </a:prstGeom>
        </p:spPr>
      </p:pic>
      <p:sp>
        <p:nvSpPr>
          <p:cNvPr id="54" name="Rectangle 53"/>
          <p:cNvSpPr/>
          <p:nvPr/>
        </p:nvSpPr>
        <p:spPr>
          <a:xfrm>
            <a:off x="3238182" y="103572"/>
            <a:ext cx="2867463" cy="83099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67236" y="272474"/>
            <a:ext cx="2839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MDA/MDO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381737" y="86831"/>
            <a:ext cx="3137947" cy="830997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77964" y="108714"/>
            <a:ext cx="32114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2400" dirty="0">
                <a:solidFill>
                  <a:prstClr val="white"/>
                </a:solidFill>
                <a:latin typeface="Calibri"/>
              </a:rPr>
              <a:t>Optimised MBSE/Analytical Model</a:t>
            </a: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8425673" y="1879579"/>
            <a:ext cx="4020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GB" sz="1600" dirty="0">
                <a:solidFill>
                  <a:prstClr val="black"/>
                </a:solidFill>
                <a:latin typeface="Calibri"/>
              </a:rPr>
              <a:t>VS</a:t>
            </a:r>
            <a:endParaRPr lang="en-GB" sz="105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887747" y="1028593"/>
            <a:ext cx="1209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1200" dirty="0">
                <a:solidFill>
                  <a:prstClr val="black"/>
                </a:solidFill>
                <a:latin typeface="Calibri"/>
              </a:rPr>
              <a:t>Automated Process</a:t>
            </a:r>
            <a:endParaRPr lang="en-GB" sz="105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8600303" y="1025786"/>
            <a:ext cx="905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GB" sz="1200" dirty="0">
                <a:solidFill>
                  <a:prstClr val="black"/>
                </a:solidFill>
                <a:latin typeface="Calibri"/>
              </a:rPr>
              <a:t>Manual Process</a:t>
            </a:r>
            <a:endParaRPr lang="en-GB" sz="105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01088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062" y="1378990"/>
            <a:ext cx="2480253" cy="1747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3963172"/>
            <a:ext cx="12192000" cy="289482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174501"/>
            <a:ext cx="12192000" cy="788671"/>
          </a:xfrm>
          <a:prstGeom prst="rect">
            <a:avLst/>
          </a:prstGeom>
          <a:solidFill>
            <a:srgbClr val="1D2C37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re 7"/>
          <p:cNvSpPr>
            <a:spLocks noGrp="1"/>
          </p:cNvSpPr>
          <p:nvPr>
            <p:ph type="title" idx="4294967295"/>
          </p:nvPr>
        </p:nvSpPr>
        <p:spPr>
          <a:xfrm>
            <a:off x="1897063" y="3175000"/>
            <a:ext cx="10294937" cy="787400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algn="ctr"/>
            <a:r>
              <a:rPr lang="en-US" sz="3200" dirty="0" err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iDT</a:t>
            </a:r>
            <a:r>
              <a:rPr lang="en-US" sz="3200" dirty="0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Hangar Semi-Automatic vs Fully Automatic Trade</a:t>
            </a:r>
          </a:p>
        </p:txBody>
      </p:sp>
      <p:sp>
        <p:nvSpPr>
          <p:cNvPr id="10" name="Titre 7"/>
          <p:cNvSpPr txBox="1">
            <a:spLocks/>
          </p:cNvSpPr>
          <p:nvPr/>
        </p:nvSpPr>
        <p:spPr>
          <a:xfrm>
            <a:off x="1" y="3174502"/>
            <a:ext cx="1562100" cy="7886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0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JANUARY 2021</a:t>
            </a:r>
          </a:p>
          <a:p>
            <a:pPr algn="ctr" defTabSz="914377">
              <a:lnSpc>
                <a:spcPct val="100000"/>
              </a:lnSpc>
              <a:defRPr/>
            </a:pPr>
            <a:r>
              <a:rPr lang="en-US" sz="14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IN PROGRESS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9681210" y="-1"/>
            <a:ext cx="2510791" cy="3174501"/>
          </a:xfrm>
          <a:prstGeom prst="rect">
            <a:avLst/>
          </a:prstGeom>
          <a:solidFill>
            <a:srgbClr val="52A0D1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ZoneTexte 1" title="Contexte"/>
          <p:cNvSpPr txBox="1"/>
          <p:nvPr/>
        </p:nvSpPr>
        <p:spPr>
          <a:xfrm>
            <a:off x="243078" y="3940238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CONTEXT</a:t>
            </a:r>
          </a:p>
        </p:txBody>
      </p:sp>
      <p:cxnSp>
        <p:nvCxnSpPr>
          <p:cNvPr id="4" name="Connecteur droit 3"/>
          <p:cNvCxnSpPr/>
          <p:nvPr/>
        </p:nvCxnSpPr>
        <p:spPr>
          <a:xfrm>
            <a:off x="344745" y="4309568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 title="Contexte"/>
          <p:cNvSpPr txBox="1"/>
          <p:nvPr/>
        </p:nvSpPr>
        <p:spPr>
          <a:xfrm>
            <a:off x="233555" y="4383496"/>
            <a:ext cx="3862051" cy="207601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Main considered task in hangar: drilling and fastening two fuselage sections.</a:t>
            </a:r>
          </a:p>
          <a:p>
            <a:pPr marL="361942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Stations with mixed manual and automated processes lead to inefficiencies in the process due to the interaction and complex interfaces between humans and machines.</a:t>
            </a:r>
          </a:p>
          <a:p>
            <a:pPr marL="361942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Proposal is to assess the impacts of a fully automated station at the end of the line performing 75% of the holes.</a:t>
            </a:r>
          </a:p>
          <a:p>
            <a:pPr marL="361942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Industrial system to be modeled in Cameo to feed GEMS mathematical models.</a:t>
            </a:r>
          </a:p>
        </p:txBody>
      </p:sp>
      <p:sp>
        <p:nvSpPr>
          <p:cNvPr id="20" name="ZoneTexte 19"/>
          <p:cNvSpPr txBox="1"/>
          <p:nvPr/>
        </p:nvSpPr>
        <p:spPr>
          <a:xfrm>
            <a:off x="8176143" y="3943590"/>
            <a:ext cx="22499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RESULTS</a:t>
            </a:r>
          </a:p>
        </p:txBody>
      </p:sp>
      <p:cxnSp>
        <p:nvCxnSpPr>
          <p:cNvPr id="21" name="Connecteur droit 20"/>
          <p:cNvCxnSpPr/>
          <p:nvPr/>
        </p:nvCxnSpPr>
        <p:spPr>
          <a:xfrm>
            <a:off x="8265893" y="4296444"/>
            <a:ext cx="9365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 title="Contexte"/>
          <p:cNvSpPr txBox="1"/>
          <p:nvPr/>
        </p:nvSpPr>
        <p:spPr>
          <a:xfrm>
            <a:off x="8180214" y="4386849"/>
            <a:ext cx="3233177" cy="183969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Json</a:t>
            </a: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file interface and bride to share information between GEMS and Cameo.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Raised awareness of GEMS capabilities amongst stakeholders 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Ongoing: building GEMS model for KPI assessment.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Expected: comparison between the two industrial choices.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9904069" y="213800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SOLUTIONS</a:t>
            </a:r>
          </a:p>
        </p:txBody>
      </p:sp>
      <p:cxnSp>
        <p:nvCxnSpPr>
          <p:cNvPr id="24" name="Connecteur droit 23"/>
          <p:cNvCxnSpPr/>
          <p:nvPr/>
        </p:nvCxnSpPr>
        <p:spPr>
          <a:xfrm>
            <a:off x="10004266" y="583131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Shape 2165"/>
          <p:cNvSpPr/>
          <p:nvPr/>
        </p:nvSpPr>
        <p:spPr>
          <a:xfrm>
            <a:off x="10706103" y="6314295"/>
            <a:ext cx="1030880" cy="1747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918" y="12867"/>
                </a:moveTo>
                <a:cubicBezTo>
                  <a:pt x="4918" y="11200"/>
                  <a:pt x="4918" y="200"/>
                  <a:pt x="4918" y="200"/>
                </a:cubicBezTo>
                <a:cubicBezTo>
                  <a:pt x="4128" y="200"/>
                  <a:pt x="4128" y="200"/>
                  <a:pt x="4128" y="200"/>
                </a:cubicBezTo>
                <a:cubicBezTo>
                  <a:pt x="4128" y="200"/>
                  <a:pt x="4128" y="14200"/>
                  <a:pt x="4128" y="16200"/>
                </a:cubicBezTo>
                <a:cubicBezTo>
                  <a:pt x="4128" y="20867"/>
                  <a:pt x="4918" y="20867"/>
                  <a:pt x="4918" y="20867"/>
                </a:cubicBezTo>
                <a:cubicBezTo>
                  <a:pt x="6835" y="20867"/>
                  <a:pt x="6835" y="20867"/>
                  <a:pt x="6835" y="20867"/>
                </a:cubicBezTo>
                <a:cubicBezTo>
                  <a:pt x="6835" y="17467"/>
                  <a:pt x="6835" y="17467"/>
                  <a:pt x="6835" y="17467"/>
                </a:cubicBezTo>
                <a:cubicBezTo>
                  <a:pt x="5696" y="17467"/>
                  <a:pt x="5696" y="17467"/>
                  <a:pt x="5696" y="17467"/>
                </a:cubicBezTo>
                <a:cubicBezTo>
                  <a:pt x="4918" y="17467"/>
                  <a:pt x="4918" y="17467"/>
                  <a:pt x="4918" y="12867"/>
                </a:cubicBezTo>
                <a:close/>
                <a:moveTo>
                  <a:pt x="6068" y="3600"/>
                </a:moveTo>
                <a:cubicBezTo>
                  <a:pt x="6824" y="3600"/>
                  <a:pt x="6824" y="3600"/>
                  <a:pt x="6824" y="3600"/>
                </a:cubicBezTo>
                <a:cubicBezTo>
                  <a:pt x="7399" y="3600"/>
                  <a:pt x="7399" y="3600"/>
                  <a:pt x="7399" y="6867"/>
                </a:cubicBezTo>
                <a:cubicBezTo>
                  <a:pt x="7399" y="7467"/>
                  <a:pt x="7399" y="20867"/>
                  <a:pt x="7399" y="20867"/>
                </a:cubicBezTo>
                <a:cubicBezTo>
                  <a:pt x="8189" y="20867"/>
                  <a:pt x="8189" y="20867"/>
                  <a:pt x="8189" y="20867"/>
                </a:cubicBezTo>
                <a:cubicBezTo>
                  <a:pt x="8189" y="20867"/>
                  <a:pt x="8189" y="7467"/>
                  <a:pt x="8189" y="6867"/>
                </a:cubicBezTo>
                <a:cubicBezTo>
                  <a:pt x="8189" y="3600"/>
                  <a:pt x="8178" y="3600"/>
                  <a:pt x="8742" y="3600"/>
                </a:cubicBezTo>
                <a:cubicBezTo>
                  <a:pt x="9509" y="3600"/>
                  <a:pt x="9509" y="3600"/>
                  <a:pt x="9509" y="3600"/>
                </a:cubicBezTo>
                <a:cubicBezTo>
                  <a:pt x="9509" y="200"/>
                  <a:pt x="9509" y="200"/>
                  <a:pt x="9509" y="200"/>
                </a:cubicBezTo>
                <a:cubicBezTo>
                  <a:pt x="6068" y="200"/>
                  <a:pt x="6068" y="200"/>
                  <a:pt x="6068" y="200"/>
                </a:cubicBezTo>
                <a:lnTo>
                  <a:pt x="6068" y="3600"/>
                </a:lnTo>
                <a:close/>
                <a:moveTo>
                  <a:pt x="19852" y="0"/>
                </a:moveTo>
                <a:cubicBezTo>
                  <a:pt x="18859" y="0"/>
                  <a:pt x="18115" y="2933"/>
                  <a:pt x="18115" y="8867"/>
                </a:cubicBezTo>
                <a:cubicBezTo>
                  <a:pt x="18115" y="20867"/>
                  <a:pt x="18115" y="20867"/>
                  <a:pt x="18115" y="20867"/>
                </a:cubicBezTo>
                <a:cubicBezTo>
                  <a:pt x="18848" y="20867"/>
                  <a:pt x="18848" y="20867"/>
                  <a:pt x="18848" y="20867"/>
                </a:cubicBezTo>
                <a:cubicBezTo>
                  <a:pt x="18848" y="8867"/>
                  <a:pt x="18848" y="8867"/>
                  <a:pt x="18848" y="8867"/>
                </a:cubicBezTo>
                <a:cubicBezTo>
                  <a:pt x="18848" y="5533"/>
                  <a:pt x="19197" y="3467"/>
                  <a:pt x="19852" y="3467"/>
                </a:cubicBezTo>
                <a:cubicBezTo>
                  <a:pt x="20517" y="3467"/>
                  <a:pt x="20867" y="5533"/>
                  <a:pt x="20867" y="8867"/>
                </a:cubicBezTo>
                <a:cubicBezTo>
                  <a:pt x="20867" y="20867"/>
                  <a:pt x="20867" y="20867"/>
                  <a:pt x="20867" y="20867"/>
                </a:cubicBezTo>
                <a:cubicBezTo>
                  <a:pt x="21600" y="20867"/>
                  <a:pt x="21600" y="20867"/>
                  <a:pt x="21600" y="20867"/>
                </a:cubicBezTo>
                <a:cubicBezTo>
                  <a:pt x="21600" y="8867"/>
                  <a:pt x="21600" y="8867"/>
                  <a:pt x="21600" y="8867"/>
                </a:cubicBezTo>
                <a:cubicBezTo>
                  <a:pt x="21600" y="2933"/>
                  <a:pt x="20856" y="0"/>
                  <a:pt x="19852" y="0"/>
                </a:cubicBezTo>
                <a:close/>
                <a:moveTo>
                  <a:pt x="13501" y="6400"/>
                </a:moveTo>
                <a:cubicBezTo>
                  <a:pt x="13490" y="2333"/>
                  <a:pt x="12915" y="200"/>
                  <a:pt x="12148" y="200"/>
                </a:cubicBezTo>
                <a:cubicBezTo>
                  <a:pt x="10005" y="200"/>
                  <a:pt x="10005" y="200"/>
                  <a:pt x="10005" y="200"/>
                </a:cubicBezTo>
                <a:cubicBezTo>
                  <a:pt x="10005" y="20867"/>
                  <a:pt x="10005" y="20867"/>
                  <a:pt x="10005" y="20867"/>
                </a:cubicBezTo>
                <a:cubicBezTo>
                  <a:pt x="10794" y="20867"/>
                  <a:pt x="10794" y="20867"/>
                  <a:pt x="10794" y="20867"/>
                </a:cubicBezTo>
                <a:cubicBezTo>
                  <a:pt x="10794" y="12733"/>
                  <a:pt x="10794" y="12733"/>
                  <a:pt x="10794" y="12733"/>
                </a:cubicBezTo>
                <a:cubicBezTo>
                  <a:pt x="11742" y="12733"/>
                  <a:pt x="11742" y="12733"/>
                  <a:pt x="11742" y="12733"/>
                </a:cubicBezTo>
                <a:cubicBezTo>
                  <a:pt x="12452" y="12733"/>
                  <a:pt x="12701" y="13667"/>
                  <a:pt x="12701" y="17600"/>
                </a:cubicBezTo>
                <a:cubicBezTo>
                  <a:pt x="12701" y="20867"/>
                  <a:pt x="12701" y="20867"/>
                  <a:pt x="12701" y="20867"/>
                </a:cubicBezTo>
                <a:cubicBezTo>
                  <a:pt x="13501" y="20867"/>
                  <a:pt x="13501" y="20867"/>
                  <a:pt x="13501" y="20867"/>
                </a:cubicBezTo>
                <a:cubicBezTo>
                  <a:pt x="13501" y="17067"/>
                  <a:pt x="13501" y="17067"/>
                  <a:pt x="13501" y="17067"/>
                </a:cubicBezTo>
                <a:cubicBezTo>
                  <a:pt x="13501" y="14067"/>
                  <a:pt x="13389" y="12200"/>
                  <a:pt x="12971" y="11467"/>
                </a:cubicBezTo>
                <a:cubicBezTo>
                  <a:pt x="13287" y="10333"/>
                  <a:pt x="13501" y="8533"/>
                  <a:pt x="13501" y="6400"/>
                </a:cubicBezTo>
                <a:close/>
                <a:moveTo>
                  <a:pt x="11855" y="9467"/>
                </a:moveTo>
                <a:cubicBezTo>
                  <a:pt x="10794" y="9533"/>
                  <a:pt x="10794" y="9533"/>
                  <a:pt x="10794" y="9533"/>
                </a:cubicBezTo>
                <a:cubicBezTo>
                  <a:pt x="10794" y="3600"/>
                  <a:pt x="10794" y="3600"/>
                  <a:pt x="10794" y="3600"/>
                </a:cubicBezTo>
                <a:cubicBezTo>
                  <a:pt x="11888" y="3600"/>
                  <a:pt x="11888" y="3600"/>
                  <a:pt x="11888" y="3600"/>
                </a:cubicBezTo>
                <a:cubicBezTo>
                  <a:pt x="12306" y="3600"/>
                  <a:pt x="12701" y="3867"/>
                  <a:pt x="12701" y="6333"/>
                </a:cubicBezTo>
                <a:cubicBezTo>
                  <a:pt x="12701" y="8800"/>
                  <a:pt x="12317" y="9467"/>
                  <a:pt x="11855" y="9467"/>
                </a:cubicBezTo>
                <a:close/>
                <a:moveTo>
                  <a:pt x="2008" y="0"/>
                </a:moveTo>
                <a:cubicBezTo>
                  <a:pt x="1557" y="0"/>
                  <a:pt x="1015" y="467"/>
                  <a:pt x="665" y="2133"/>
                </a:cubicBezTo>
                <a:cubicBezTo>
                  <a:pt x="383" y="3400"/>
                  <a:pt x="947" y="4933"/>
                  <a:pt x="1444" y="3600"/>
                </a:cubicBezTo>
                <a:cubicBezTo>
                  <a:pt x="1557" y="3267"/>
                  <a:pt x="1737" y="2933"/>
                  <a:pt x="1917" y="2933"/>
                </a:cubicBezTo>
                <a:cubicBezTo>
                  <a:pt x="2673" y="2933"/>
                  <a:pt x="2933" y="4800"/>
                  <a:pt x="2955" y="8000"/>
                </a:cubicBezTo>
                <a:cubicBezTo>
                  <a:pt x="2628" y="8000"/>
                  <a:pt x="2267" y="8000"/>
                  <a:pt x="1816" y="8133"/>
                </a:cubicBezTo>
                <a:cubicBezTo>
                  <a:pt x="598" y="8267"/>
                  <a:pt x="0" y="10467"/>
                  <a:pt x="0" y="14867"/>
                </a:cubicBezTo>
                <a:cubicBezTo>
                  <a:pt x="0" y="18800"/>
                  <a:pt x="643" y="21600"/>
                  <a:pt x="1523" y="21600"/>
                </a:cubicBezTo>
                <a:cubicBezTo>
                  <a:pt x="2504" y="21600"/>
                  <a:pt x="3474" y="20467"/>
                  <a:pt x="3474" y="20467"/>
                </a:cubicBezTo>
                <a:cubicBezTo>
                  <a:pt x="3745" y="18867"/>
                  <a:pt x="3711" y="7200"/>
                  <a:pt x="3711" y="7200"/>
                </a:cubicBezTo>
                <a:cubicBezTo>
                  <a:pt x="3700" y="2067"/>
                  <a:pt x="2955" y="0"/>
                  <a:pt x="2008" y="0"/>
                </a:cubicBezTo>
                <a:close/>
                <a:moveTo>
                  <a:pt x="1692" y="18467"/>
                </a:moveTo>
                <a:cubicBezTo>
                  <a:pt x="1072" y="18467"/>
                  <a:pt x="801" y="16467"/>
                  <a:pt x="801" y="14733"/>
                </a:cubicBezTo>
                <a:cubicBezTo>
                  <a:pt x="801" y="12333"/>
                  <a:pt x="1207" y="11667"/>
                  <a:pt x="1917" y="11467"/>
                </a:cubicBezTo>
                <a:cubicBezTo>
                  <a:pt x="2357" y="11400"/>
                  <a:pt x="2696" y="11400"/>
                  <a:pt x="2955" y="11400"/>
                </a:cubicBezTo>
                <a:cubicBezTo>
                  <a:pt x="2921" y="15667"/>
                  <a:pt x="3158" y="18467"/>
                  <a:pt x="1692" y="18467"/>
                </a:cubicBezTo>
                <a:close/>
                <a:moveTo>
                  <a:pt x="15915" y="0"/>
                </a:moveTo>
                <a:cubicBezTo>
                  <a:pt x="15453" y="0"/>
                  <a:pt x="14911" y="467"/>
                  <a:pt x="14562" y="2133"/>
                </a:cubicBezTo>
                <a:cubicBezTo>
                  <a:pt x="14291" y="3400"/>
                  <a:pt x="14844" y="4933"/>
                  <a:pt x="15340" y="3600"/>
                </a:cubicBezTo>
                <a:cubicBezTo>
                  <a:pt x="15464" y="3267"/>
                  <a:pt x="15633" y="2933"/>
                  <a:pt x="15814" y="2933"/>
                </a:cubicBezTo>
                <a:cubicBezTo>
                  <a:pt x="16581" y="2933"/>
                  <a:pt x="16829" y="4800"/>
                  <a:pt x="16851" y="8000"/>
                </a:cubicBezTo>
                <a:cubicBezTo>
                  <a:pt x="16524" y="8000"/>
                  <a:pt x="16163" y="8000"/>
                  <a:pt x="15723" y="8133"/>
                </a:cubicBezTo>
                <a:cubicBezTo>
                  <a:pt x="14505" y="8267"/>
                  <a:pt x="13907" y="10467"/>
                  <a:pt x="13907" y="14867"/>
                </a:cubicBezTo>
                <a:cubicBezTo>
                  <a:pt x="13907" y="18800"/>
                  <a:pt x="14539" y="21600"/>
                  <a:pt x="15430" y="21600"/>
                </a:cubicBezTo>
                <a:cubicBezTo>
                  <a:pt x="16411" y="21600"/>
                  <a:pt x="17370" y="20467"/>
                  <a:pt x="17370" y="20467"/>
                </a:cubicBezTo>
                <a:cubicBezTo>
                  <a:pt x="17652" y="18867"/>
                  <a:pt x="17607" y="7200"/>
                  <a:pt x="17607" y="7200"/>
                </a:cubicBezTo>
                <a:cubicBezTo>
                  <a:pt x="17607" y="2067"/>
                  <a:pt x="16863" y="0"/>
                  <a:pt x="15915" y="0"/>
                </a:cubicBezTo>
                <a:close/>
                <a:moveTo>
                  <a:pt x="15588" y="18467"/>
                </a:moveTo>
                <a:cubicBezTo>
                  <a:pt x="14979" y="18467"/>
                  <a:pt x="14697" y="16467"/>
                  <a:pt x="14697" y="14733"/>
                </a:cubicBezTo>
                <a:cubicBezTo>
                  <a:pt x="14697" y="12333"/>
                  <a:pt x="15114" y="11667"/>
                  <a:pt x="15825" y="11467"/>
                </a:cubicBezTo>
                <a:cubicBezTo>
                  <a:pt x="16265" y="11400"/>
                  <a:pt x="16603" y="11400"/>
                  <a:pt x="16851" y="11400"/>
                </a:cubicBezTo>
                <a:cubicBezTo>
                  <a:pt x="16818" y="15667"/>
                  <a:pt x="17066" y="18467"/>
                  <a:pt x="15588" y="1846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60959" rIns="60959"/>
          <a:lstStyle/>
          <a:p>
            <a:pPr defTabSz="914377">
              <a:defRPr/>
            </a:pPr>
            <a:endParaRPr lang="en-US" sz="2400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8" name="ZoneTexte 27"/>
          <p:cNvSpPr txBox="1"/>
          <p:nvPr/>
        </p:nvSpPr>
        <p:spPr>
          <a:xfrm>
            <a:off x="4772110" y="3971015"/>
            <a:ext cx="23650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6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OBJECTIVES</a:t>
            </a:r>
          </a:p>
        </p:txBody>
      </p:sp>
      <p:cxnSp>
        <p:nvCxnSpPr>
          <p:cNvPr id="29" name="Connecteur droit 28"/>
          <p:cNvCxnSpPr/>
          <p:nvPr/>
        </p:nvCxnSpPr>
        <p:spPr>
          <a:xfrm>
            <a:off x="4872306" y="4340347"/>
            <a:ext cx="189303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 title="Contexte"/>
          <p:cNvSpPr txBox="1"/>
          <p:nvPr/>
        </p:nvSpPr>
        <p:spPr>
          <a:xfrm>
            <a:off x="4709609" y="4383499"/>
            <a:ext cx="3233177" cy="197976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Comparison trade between fully automated and semi automated station lines.</a:t>
            </a: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Main KPIs for GEMS trade: </a:t>
            </a:r>
          </a:p>
          <a:p>
            <a:pPr marL="819130" lvl="1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 err="1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Takt</a:t>
            </a: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 Time</a:t>
            </a:r>
          </a:p>
          <a:p>
            <a:pPr marL="819130" lvl="1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Lead Time</a:t>
            </a:r>
            <a:endParaRPr lang="en-US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819130" lvl="1" indent="-361942" defTabSz="914377" fontAlgn="base"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Outstanding Work</a:t>
            </a:r>
            <a:endParaRPr lang="en-GB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US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Build a bridge between Cameo and GEMS.</a:t>
            </a:r>
            <a:endParaRPr lang="en-GB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  <a:p>
            <a:pPr marL="361942" indent="-361942" defTabSz="914377" fontAlgn="base">
              <a:spcBef>
                <a:spcPts val="300"/>
              </a:spcBef>
              <a:spcAft>
                <a:spcPts val="600"/>
              </a:spcAft>
              <a:buClr>
                <a:srgbClr val="3095B4"/>
              </a:buClr>
              <a:buSzPct val="75000"/>
              <a:buFont typeface="Wingdings" pitchFamily="2" charset="2"/>
              <a:buChar char="§"/>
              <a:defRPr/>
            </a:pPr>
            <a:r>
              <a:rPr lang="en-GB" sz="1200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Bring awareness of GEMS among stakeholders.</a:t>
            </a:r>
          </a:p>
          <a:p>
            <a:pPr algn="just" defTabSz="914377">
              <a:defRPr/>
            </a:pPr>
            <a:endParaRPr lang="en-US" sz="1200" dirty="0">
              <a:solidFill>
                <a:prstClr val="white"/>
              </a:solidFill>
              <a:latin typeface="Lato" charset="0"/>
              <a:ea typeface="Lato" charset="0"/>
              <a:cs typeface="Lato" charset="0"/>
            </a:endParaRPr>
          </a:p>
        </p:txBody>
      </p:sp>
      <p:sp>
        <p:nvSpPr>
          <p:cNvPr id="37" name="ZoneTexte 36" title="Contexte"/>
          <p:cNvSpPr txBox="1"/>
          <p:nvPr/>
        </p:nvSpPr>
        <p:spPr>
          <a:xfrm>
            <a:off x="9779001" y="657059"/>
            <a:ext cx="2273300" cy="24061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171446" indent="-171446" defTabSz="914377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GEMS: Generic Engine for MDO Scenarios</a:t>
            </a:r>
          </a:p>
          <a:p>
            <a:pPr marL="628635" lvl="1" indent="-171446" defTabSz="914377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Python</a:t>
            </a:r>
          </a:p>
          <a:p>
            <a:pPr marL="628635" lvl="1" indent="-171446" defTabSz="914377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JSON</a:t>
            </a:r>
          </a:p>
          <a:p>
            <a:pPr marL="171446" indent="-171446" defTabSz="914377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en-US" sz="1200" b="1" dirty="0">
                <a:solidFill>
                  <a:prstClr val="white"/>
                </a:solidFill>
                <a:latin typeface="Lato" charset="0"/>
                <a:ea typeface="Lato" charset="0"/>
                <a:cs typeface="Lato" charset="0"/>
              </a:rPr>
              <a:t>Cameo Systems Modeler</a:t>
            </a:r>
          </a:p>
        </p:txBody>
      </p:sp>
      <p:pic>
        <p:nvPicPr>
          <p:cNvPr id="46" name="Image 4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478" y="69492"/>
            <a:ext cx="1476623" cy="516024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679" y="346252"/>
            <a:ext cx="1023852" cy="3586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909" y="567058"/>
            <a:ext cx="1533393" cy="1500831"/>
          </a:xfrm>
          <a:prstGeom prst="rect">
            <a:avLst/>
          </a:prstGeom>
        </p:spPr>
      </p:pic>
      <p:pic>
        <p:nvPicPr>
          <p:cNvPr id="1026" name="Picture 2" descr="https://docs.nomagic.com/download/thumbnails/23471523/cameo_sm.png?version=1&amp;modificationDate=1510043091536&amp;api=v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1031" y="574273"/>
            <a:ext cx="1547879" cy="7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ight Brace 13"/>
          <p:cNvSpPr/>
          <p:nvPr/>
        </p:nvSpPr>
        <p:spPr>
          <a:xfrm>
            <a:off x="3506700" y="657058"/>
            <a:ext cx="297101" cy="2198473"/>
          </a:xfrm>
          <a:prstGeom prst="rightBrace">
            <a:avLst/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45865" y="1586711"/>
            <a:ext cx="661923" cy="33597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9"/>
          <a:srcRect l="2907" t="8598" r="10607" b="4481"/>
          <a:stretch/>
        </p:blipFill>
        <p:spPr>
          <a:xfrm>
            <a:off x="7440863" y="29605"/>
            <a:ext cx="2100648" cy="146633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6599" y="2090199"/>
            <a:ext cx="914400" cy="952500"/>
          </a:xfrm>
          <a:prstGeom prst="rect">
            <a:avLst/>
          </a:prstGeom>
        </p:spPr>
      </p:pic>
      <p:pic>
        <p:nvPicPr>
          <p:cNvPr id="40" name="Picture 2" descr="https://docs.nomagic.com/download/thumbnails/23471523/cameo_sm.png?version=1&amp;modificationDate=1510043091536&amp;api=v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710" y="1367729"/>
            <a:ext cx="1547879" cy="77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79504" y="2143513"/>
            <a:ext cx="1457325" cy="819151"/>
          </a:xfrm>
          <a:prstGeom prst="rect">
            <a:avLst/>
          </a:prstGeom>
        </p:spPr>
      </p:pic>
      <p:sp>
        <p:nvSpPr>
          <p:cNvPr id="42" name="Right Brace 41"/>
          <p:cNvSpPr/>
          <p:nvPr/>
        </p:nvSpPr>
        <p:spPr>
          <a:xfrm flipH="1">
            <a:off x="6912846" y="69494"/>
            <a:ext cx="468484" cy="2973207"/>
          </a:xfrm>
          <a:prstGeom prst="rightBrace">
            <a:avLst>
              <a:gd name="adj1" fmla="val 8333"/>
              <a:gd name="adj2" fmla="val 56927"/>
            </a:avLst>
          </a:prstGeom>
          <a:ln w="28575">
            <a:solidFill>
              <a:srgbClr val="5B9BD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GB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4749" y="771721"/>
            <a:ext cx="1436908" cy="145575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4991" y="2270728"/>
            <a:ext cx="2541715" cy="732181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520" y="1587687"/>
            <a:ext cx="661923" cy="33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825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 discipline is a </a:t>
            </a:r>
            <a:r>
              <a:rPr lang="it-IT" i="1" dirty="0"/>
              <a:t>computational block </a:t>
            </a:r>
            <a:r>
              <a:rPr lang="it-IT" dirty="0"/>
              <a:t>that produces a set of </a:t>
            </a:r>
            <a:r>
              <a:rPr lang="it-IT" i="1" dirty="0"/>
              <a:t>outputs</a:t>
            </a:r>
            <a:r>
              <a:rPr lang="it-IT" dirty="0"/>
              <a:t> from a set of </a:t>
            </a:r>
            <a:r>
              <a:rPr lang="it-IT" i="1" dirty="0"/>
              <a:t>inputs</a:t>
            </a:r>
            <a:r>
              <a:rPr lang="it-IT" dirty="0"/>
              <a:t> according to a certain </a:t>
            </a:r>
            <a:r>
              <a:rPr lang="it-IT" i="1" dirty="0"/>
              <a:t>process</a:t>
            </a:r>
            <a:r>
              <a:rPr lang="it-IT" dirty="0"/>
              <a:t> (analytic relations, simulations, optimization loops..)</a:t>
            </a: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discipline</a:t>
            </a:r>
            <a:endParaRPr lang="fr-FR" dirty="0"/>
          </a:p>
        </p:txBody>
      </p:sp>
      <p:grpSp>
        <p:nvGrpSpPr>
          <p:cNvPr id="32" name="Groupe 31"/>
          <p:cNvGrpSpPr/>
          <p:nvPr/>
        </p:nvGrpSpPr>
        <p:grpSpPr>
          <a:xfrm>
            <a:off x="2038847" y="2924944"/>
            <a:ext cx="7502239" cy="2855876"/>
            <a:chOff x="1795327" y="1210592"/>
            <a:chExt cx="7502239" cy="2855876"/>
          </a:xfrm>
        </p:grpSpPr>
        <p:grpSp>
          <p:nvGrpSpPr>
            <p:cNvPr id="33" name="Groupe 32"/>
            <p:cNvGrpSpPr/>
            <p:nvPr/>
          </p:nvGrpSpPr>
          <p:grpSpPr>
            <a:xfrm>
              <a:off x="4308284" y="1210592"/>
              <a:ext cx="3965554" cy="2855876"/>
              <a:chOff x="1768284" y="29492"/>
              <a:chExt cx="3965554" cy="2855876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Discipline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Analytical model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1" name="Connecteur en angle 50"/>
              <p:cNvCxnSpPr>
                <a:stCxn id="49" idx="2"/>
                <a:endCxn id="50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  <p:sp>
            <p:nvSpPr>
              <p:cNvPr id="52" name="Rectangle 51"/>
              <p:cNvSpPr/>
              <p:nvPr/>
            </p:nvSpPr>
            <p:spPr>
              <a:xfrm>
                <a:off x="3298700" y="2241749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Simulation software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3" name="Connecteur en angle 52"/>
              <p:cNvCxnSpPr>
                <a:endCxn id="52" idx="1"/>
              </p:cNvCxnSpPr>
              <p:nvPr/>
            </p:nvCxnSpPr>
            <p:spPr>
              <a:xfrm rot="16200000" flipH="1">
                <a:off x="2865565" y="1938555"/>
                <a:ext cx="591952" cy="274317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  <p:sp>
            <p:nvSpPr>
              <p:cNvPr id="54" name="Rectangle 53"/>
              <p:cNvSpPr/>
              <p:nvPr/>
            </p:nvSpPr>
            <p:spPr>
              <a:xfrm>
                <a:off x="3301346" y="2625487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Optimization loop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5" name="Connecteur en angle 54"/>
              <p:cNvCxnSpPr>
                <a:endCxn id="54" idx="1"/>
              </p:cNvCxnSpPr>
              <p:nvPr/>
            </p:nvCxnSpPr>
            <p:spPr>
              <a:xfrm rot="16200000" flipH="1">
                <a:off x="2873239" y="2327321"/>
                <a:ext cx="579250" cy="276963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ZoneTexte 55"/>
                  <p:cNvSpPr txBox="1"/>
                  <p:nvPr/>
                </p:nvSpPr>
                <p:spPr>
                  <a:xfrm>
                    <a:off x="1768284" y="29492"/>
                    <a:ext cx="3390857" cy="75616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F509B">
                            <a:lumMod val="40000"/>
                            <a:lumOff val="60000"/>
                          </a:srgbClr>
                        </a:solidFill>
                        <a:effectLst/>
                        <a:uLnTx/>
                        <a:uFillTx/>
                        <a:latin typeface="Arial"/>
                      </a:rPr>
                      <a:t>Obj: </a:t>
                    </a:r>
                    <a14:m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kumimoji="0" lang="it-IT" sz="1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kumimoji="0" lang="it-IT" sz="1400" b="0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kumimoji="0" lang="it-IT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kumimoji="0" lang="it-IT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Arial"/>
                    </a:endParaRPr>
                  </a:p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5FC3EB"/>
                        </a:solidFill>
                        <a:effectLst/>
                        <a:uLnTx/>
                        <a:uFillTx/>
                        <a:latin typeface="Arial"/>
                      </a:rPr>
                      <a:t>Variables: </a:t>
                    </a:r>
                    <a14:m>
                      <m:oMath xmlns:m="http://schemas.openxmlformats.org/officeDocument/2006/math">
                        <m:r>
                          <a:rPr kumimoji="0" lang="it-IT" sz="14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𝒑</m:t>
                        </m:r>
                      </m:oMath>
                    </a14:m>
                    <a:endParaRPr kumimoji="0" lang="it-IT" sz="1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Arial"/>
                    </a:endParaRPr>
                  </a:p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t-IT" sz="1400" b="1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E12364"/>
                        </a:solidFill>
                        <a:effectLst/>
                        <a:uLnTx/>
                        <a:uFillTx/>
                        <a:latin typeface="Arial"/>
                      </a:rPr>
                      <a:t>Constraints: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it-IT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kumimoji="0" lang="it-IT" sz="14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it-IT" sz="14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</m:d>
                        <m:r>
                          <a:rPr kumimoji="0" lang="it-IT" sz="1400" b="1" i="0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FFFFFF">
                                <a:lumMod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kumimoji="0" lang="it-IT" sz="1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it-IT" sz="14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kumimoji="0" lang="it-IT" sz="14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kumimoji="0" lang="it-IT" sz="1400" b="1" i="0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FFFF">
                                    <a:lumMod val="50000"/>
                                  </a:srgbClr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𝐝</m:t>
                            </m:r>
                          </m:e>
                        </m:d>
                      </m:oMath>
                    </a14:m>
                    <a:endParaRPr kumimoji="0" lang="it-IT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>
                          <a:lumMod val="50000"/>
                        </a:srgbClr>
                      </a:solidFill>
                      <a:effectLst/>
                      <a:uLnTx/>
                      <a:uFillTx/>
                      <a:latin typeface="Arial"/>
                    </a:endParaRPr>
                  </a:p>
                </p:txBody>
              </p:sp>
            </mc:Choice>
            <mc:Fallback xmlns="">
              <p:sp>
                <p:nvSpPr>
                  <p:cNvPr id="31" name="ZoneTexte 3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68284" y="29492"/>
                    <a:ext cx="3390857" cy="75616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540" t="-806" b="-5645"/>
                    </a:stretch>
                  </a:blipFill>
                </p:spPr>
                <p:txBody>
                  <a:bodyPr/>
                  <a:lstStyle/>
                  <a:p>
                    <a:r>
                      <a:rPr lang="fr-FR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34" name="Groupe 33"/>
            <p:cNvGrpSpPr/>
            <p:nvPr/>
          </p:nvGrpSpPr>
          <p:grpSpPr>
            <a:xfrm>
              <a:off x="1795327" y="2003717"/>
              <a:ext cx="2512957" cy="215444"/>
              <a:chOff x="1795327" y="2272578"/>
              <a:chExt cx="2512957" cy="215444"/>
            </a:xfrm>
          </p:grpSpPr>
          <p:cxnSp>
            <p:nvCxnSpPr>
              <p:cNvPr id="47" name="Connecteur droit avec flèche 46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8" name="ZoneTexte 47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5" name="Groupe 34"/>
            <p:cNvGrpSpPr/>
            <p:nvPr/>
          </p:nvGrpSpPr>
          <p:grpSpPr>
            <a:xfrm>
              <a:off x="1795327" y="2268206"/>
              <a:ext cx="2512957" cy="215444"/>
              <a:chOff x="1795327" y="2272578"/>
              <a:chExt cx="2512957" cy="215444"/>
            </a:xfrm>
          </p:grpSpPr>
          <p:cxnSp>
            <p:nvCxnSpPr>
              <p:cNvPr id="45" name="Connecteur droit avec flèche 44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6" name="ZoneTexte 45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6" name="Groupe 35"/>
            <p:cNvGrpSpPr/>
            <p:nvPr/>
          </p:nvGrpSpPr>
          <p:grpSpPr>
            <a:xfrm>
              <a:off x="1795327" y="2541717"/>
              <a:ext cx="2512957" cy="215444"/>
              <a:chOff x="1795327" y="2272578"/>
              <a:chExt cx="2512957" cy="215444"/>
            </a:xfrm>
          </p:grpSpPr>
          <p:cxnSp>
            <p:nvCxnSpPr>
              <p:cNvPr id="43" name="Connecteur droit avec flèche 42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4" name="ZoneTexte 43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3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7" name="Groupe 36"/>
            <p:cNvGrpSpPr/>
            <p:nvPr/>
          </p:nvGrpSpPr>
          <p:grpSpPr>
            <a:xfrm>
              <a:off x="6828945" y="2126828"/>
              <a:ext cx="2468621" cy="215444"/>
              <a:chOff x="8220738" y="2154912"/>
              <a:chExt cx="2468621" cy="215444"/>
            </a:xfrm>
          </p:grpSpPr>
          <p:cxnSp>
            <p:nvCxnSpPr>
              <p:cNvPr id="41" name="Connecteur droit avec flèche 40"/>
              <p:cNvCxnSpPr/>
              <p:nvPr/>
            </p:nvCxnSpPr>
            <p:spPr>
              <a:xfrm>
                <a:off x="8220738" y="2278023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2" name="ZoneTexte 41"/>
              <p:cNvSpPr txBox="1"/>
              <p:nvPr/>
            </p:nvSpPr>
            <p:spPr>
              <a:xfrm>
                <a:off x="9385886" y="2154912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8" name="Groupe 37"/>
            <p:cNvGrpSpPr/>
            <p:nvPr/>
          </p:nvGrpSpPr>
          <p:grpSpPr>
            <a:xfrm>
              <a:off x="6828945" y="2425396"/>
              <a:ext cx="2468621" cy="215444"/>
              <a:chOff x="8220738" y="2154912"/>
              <a:chExt cx="2468621" cy="215444"/>
            </a:xfrm>
          </p:grpSpPr>
          <p:cxnSp>
            <p:nvCxnSpPr>
              <p:cNvPr id="39" name="Connecteur droit avec flèche 38"/>
              <p:cNvCxnSpPr/>
              <p:nvPr/>
            </p:nvCxnSpPr>
            <p:spPr>
              <a:xfrm>
                <a:off x="8220738" y="2278023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0" name="ZoneTexte 39"/>
              <p:cNvSpPr txBox="1"/>
              <p:nvPr/>
            </p:nvSpPr>
            <p:spPr>
              <a:xfrm>
                <a:off x="9385886" y="2154912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94994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 design space is defined by: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The name of the variables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The type of the variables (i.e. float, array..)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The upper and lower boundaries of each variable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The normalization policy of the variable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In GEMSEO, a DS can be deterministic or</a:t>
            </a:r>
          </a:p>
          <a:p>
            <a:pPr defTabSz="355600"/>
            <a:r>
              <a:rPr lang="it-IT" dirty="0"/>
              <a:t>	uncertain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design space</a:t>
            </a:r>
            <a:endParaRPr lang="fr-FR" dirty="0"/>
          </a:p>
        </p:txBody>
      </p:sp>
      <p:pic>
        <p:nvPicPr>
          <p:cNvPr id="101378" name="Picture 2" descr="https://miro.medium.com/max/575/1*J0VmAEUL0zXGvuSICg700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581" y="2204864"/>
            <a:ext cx="54768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2489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à coins arrondis 85"/>
          <p:cNvSpPr/>
          <p:nvPr/>
        </p:nvSpPr>
        <p:spPr>
          <a:xfrm>
            <a:off x="479376" y="3645024"/>
            <a:ext cx="11089232" cy="2808312"/>
          </a:xfrm>
          <a:prstGeom prst="roundRect">
            <a:avLst>
              <a:gd name="adj" fmla="val 8979"/>
            </a:avLst>
          </a:prstGeom>
          <a:solidFill>
            <a:srgbClr val="CB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157712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 scenario is a </a:t>
            </a:r>
            <a:r>
              <a:rPr lang="it-IT" i="1" dirty="0"/>
              <a:t>workflow manager </a:t>
            </a:r>
            <a:r>
              <a:rPr lang="it-IT" dirty="0"/>
              <a:t>that: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Creates and optimization problem (or a DOE sampling)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Builds an MDO workflow from a set of disciplines and a design space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dirty="0"/>
              <a:t>Runs the problem according to the chosen algorithm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scenario</a:t>
            </a:r>
            <a:endParaRPr lang="fr-FR" dirty="0"/>
          </a:p>
        </p:txBody>
      </p:sp>
      <p:sp>
        <p:nvSpPr>
          <p:cNvPr id="26" name="Rectangle à coins arrondis 25"/>
          <p:cNvSpPr/>
          <p:nvPr/>
        </p:nvSpPr>
        <p:spPr>
          <a:xfrm>
            <a:off x="3143672" y="4437112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</a:t>
            </a:r>
            <a:r>
              <a:rPr kumimoji="0" lang="it-IT" sz="1400" b="0" i="0" u="none" strike="noStrike" kern="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1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2446809" y="4609748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20" name="Connecteur droit avec flèche 19"/>
          <p:cNvCxnSpPr/>
          <p:nvPr/>
        </p:nvCxnSpPr>
        <p:spPr>
          <a:xfrm>
            <a:off x="2446809" y="4781043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18" name="Connecteur droit avec flèche 17"/>
          <p:cNvCxnSpPr/>
          <p:nvPr/>
        </p:nvCxnSpPr>
        <p:spPr>
          <a:xfrm>
            <a:off x="4722321" y="5457339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sp>
        <p:nvSpPr>
          <p:cNvPr id="35" name="Rectangle à coins arrondis 34"/>
          <p:cNvSpPr/>
          <p:nvPr/>
        </p:nvSpPr>
        <p:spPr>
          <a:xfrm>
            <a:off x="4643741" y="5348048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 3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7" name="Connecteur droit avec flèche 46"/>
          <p:cNvCxnSpPr/>
          <p:nvPr/>
        </p:nvCxnSpPr>
        <p:spPr>
          <a:xfrm>
            <a:off x="3946878" y="5605483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45" name="Connecteur droit avec flèche 44"/>
          <p:cNvCxnSpPr/>
          <p:nvPr/>
        </p:nvCxnSpPr>
        <p:spPr>
          <a:xfrm>
            <a:off x="3946878" y="5776778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41" name="Connecteur droit avec flèche 40"/>
          <p:cNvCxnSpPr/>
          <p:nvPr/>
        </p:nvCxnSpPr>
        <p:spPr>
          <a:xfrm>
            <a:off x="6222387" y="5703928"/>
            <a:ext cx="1357287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cxnSp>
        <p:nvCxnSpPr>
          <p:cNvPr id="4" name="Connecteur en angle 3"/>
          <p:cNvCxnSpPr>
            <a:endCxn id="35" idx="0"/>
          </p:cNvCxnSpPr>
          <p:nvPr/>
        </p:nvCxnSpPr>
        <p:spPr>
          <a:xfrm>
            <a:off x="4737636" y="4765927"/>
            <a:ext cx="692777" cy="582121"/>
          </a:xfrm>
          <a:prstGeom prst="bentConnector2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58" name="Connecteur droit avec flèche 57"/>
          <p:cNvCxnSpPr/>
          <p:nvPr/>
        </p:nvCxnSpPr>
        <p:spPr>
          <a:xfrm>
            <a:off x="6580979" y="4463581"/>
            <a:ext cx="696863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sp>
        <p:nvSpPr>
          <p:cNvPr id="59" name="Rectangle à coins arrondis 58"/>
          <p:cNvSpPr/>
          <p:nvPr/>
        </p:nvSpPr>
        <p:spPr>
          <a:xfrm>
            <a:off x="6502399" y="4354290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 2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60" name="Connecteur droit avec flèche 59"/>
          <p:cNvCxnSpPr/>
          <p:nvPr/>
        </p:nvCxnSpPr>
        <p:spPr>
          <a:xfrm>
            <a:off x="4754570" y="4611725"/>
            <a:ext cx="1747829" cy="0"/>
          </a:xfrm>
          <a:prstGeom prst="straightConnector1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63" name="Connecteur droit avec flèche 62"/>
          <p:cNvCxnSpPr/>
          <p:nvPr/>
        </p:nvCxnSpPr>
        <p:spPr>
          <a:xfrm>
            <a:off x="8081045" y="4523182"/>
            <a:ext cx="3290982" cy="0"/>
          </a:xfrm>
          <a:prstGeom prst="straightConnector1">
            <a:avLst/>
          </a:prstGeom>
          <a:noFill/>
          <a:ln w="28575" cap="flat" cmpd="sng" algn="ctr">
            <a:solidFill>
              <a:srgbClr val="777B91"/>
            </a:solidFill>
            <a:prstDash val="sysDot"/>
            <a:tailEnd type="triangle" w="lg" len="lg"/>
          </a:ln>
          <a:effectLst/>
        </p:spPr>
      </p:cxnSp>
      <p:sp>
        <p:nvSpPr>
          <p:cNvPr id="69" name="Rectangle à coins arrondis 68"/>
          <p:cNvSpPr/>
          <p:nvPr/>
        </p:nvSpPr>
        <p:spPr>
          <a:xfrm>
            <a:off x="9094687" y="4952704"/>
            <a:ext cx="1573343" cy="512391"/>
          </a:xfrm>
          <a:prstGeom prst="roundRect">
            <a:avLst/>
          </a:prstGeom>
          <a:solidFill>
            <a:srgbClr val="464B69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Discipline 4</a:t>
            </a:r>
            <a:endParaRPr kumimoji="0" lang="fr-FR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0" name="Connecteur en angle 69"/>
          <p:cNvCxnSpPr>
            <a:endCxn id="69" idx="0"/>
          </p:cNvCxnSpPr>
          <p:nvPr/>
        </p:nvCxnSpPr>
        <p:spPr>
          <a:xfrm>
            <a:off x="8089812" y="4662277"/>
            <a:ext cx="1791547" cy="290427"/>
          </a:xfrm>
          <a:prstGeom prst="bentConnector2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74" name="Connecteur en angle 73"/>
          <p:cNvCxnSpPr>
            <a:endCxn id="69" idx="1"/>
          </p:cNvCxnSpPr>
          <p:nvPr/>
        </p:nvCxnSpPr>
        <p:spPr>
          <a:xfrm flipV="1">
            <a:off x="6193636" y="5208900"/>
            <a:ext cx="2901051" cy="319651"/>
          </a:xfrm>
          <a:prstGeom prst="bentConnector3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sp>
        <p:nvSpPr>
          <p:cNvPr id="78" name="Rectangle à coins arrondis 77"/>
          <p:cNvSpPr/>
          <p:nvPr/>
        </p:nvSpPr>
        <p:spPr>
          <a:xfrm>
            <a:off x="767408" y="3789040"/>
            <a:ext cx="1535385" cy="493242"/>
          </a:xfrm>
          <a:prstGeom prst="roundRect">
            <a:avLst/>
          </a:prstGeom>
          <a:solidFill>
            <a:srgbClr val="0F9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MDO</a:t>
            </a:r>
            <a:endParaRPr lang="fr-FR" dirty="0"/>
          </a:p>
        </p:txBody>
      </p:sp>
      <p:cxnSp>
        <p:nvCxnSpPr>
          <p:cNvPr id="80" name="Connecteur en angle 79"/>
          <p:cNvCxnSpPr>
            <a:stCxn id="78" idx="3"/>
            <a:endCxn id="26" idx="0"/>
          </p:cNvCxnSpPr>
          <p:nvPr/>
        </p:nvCxnSpPr>
        <p:spPr>
          <a:xfrm>
            <a:off x="2302793" y="4035661"/>
            <a:ext cx="1627551" cy="401451"/>
          </a:xfrm>
          <a:prstGeom prst="bentConnector2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82" name="Connecteur en angle 81"/>
          <p:cNvCxnSpPr>
            <a:stCxn id="78" idx="3"/>
            <a:endCxn id="59" idx="0"/>
          </p:cNvCxnSpPr>
          <p:nvPr/>
        </p:nvCxnSpPr>
        <p:spPr>
          <a:xfrm>
            <a:off x="2302793" y="4035661"/>
            <a:ext cx="4986278" cy="318629"/>
          </a:xfrm>
          <a:prstGeom prst="bentConnector2">
            <a:avLst/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  <p:cxnSp>
        <p:nvCxnSpPr>
          <p:cNvPr id="84" name="Connecteur en angle 83"/>
          <p:cNvCxnSpPr>
            <a:stCxn id="69" idx="3"/>
            <a:endCxn id="78" idx="2"/>
          </p:cNvCxnSpPr>
          <p:nvPr/>
        </p:nvCxnSpPr>
        <p:spPr>
          <a:xfrm flipH="1" flipV="1">
            <a:off x="1535101" y="4282282"/>
            <a:ext cx="9132929" cy="926618"/>
          </a:xfrm>
          <a:prstGeom prst="bentConnector4">
            <a:avLst>
              <a:gd name="adj1" fmla="val -2503"/>
              <a:gd name="adj2" fmla="val -104454"/>
            </a:avLst>
          </a:prstGeom>
          <a:noFill/>
          <a:ln w="28575" cap="flat" cmpd="sng" algn="ctr">
            <a:solidFill>
              <a:srgbClr val="0F999C"/>
            </a:solidFill>
            <a:prstDash val="sysDot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320993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à coins arrondis 10"/>
          <p:cNvSpPr/>
          <p:nvPr/>
        </p:nvSpPr>
        <p:spPr>
          <a:xfrm>
            <a:off x="2647950" y="2924945"/>
            <a:ext cx="7768530" cy="2952328"/>
          </a:xfrm>
          <a:prstGeom prst="roundRect">
            <a:avLst>
              <a:gd name="adj" fmla="val 10809"/>
            </a:avLst>
          </a:prstGeom>
          <a:solidFill>
            <a:srgbClr val="2B0A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it-IT" dirty="0"/>
              <a:t>Discipline wrapper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>
          <a:xfrm>
            <a:off x="227348" y="1815353"/>
            <a:ext cx="11700000" cy="8603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A wrapper is piece of code that acts as an </a:t>
            </a:r>
            <a:r>
              <a:rPr lang="it-IT" i="1" dirty="0"/>
              <a:t>interface</a:t>
            </a:r>
            <a:r>
              <a:rPr lang="it-IT" dirty="0"/>
              <a:t> between GEMSEO and the discipline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It makes sure they exchange informations properly</a:t>
            </a:r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it-IT" dirty="0"/>
          </a:p>
          <a:p>
            <a:pPr marL="609600" lvl="1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Key concepts: wrapper</a:t>
            </a:r>
            <a:endParaRPr lang="fr-FR" dirty="0"/>
          </a:p>
        </p:txBody>
      </p:sp>
      <p:sp>
        <p:nvSpPr>
          <p:cNvPr id="27" name="Forme libre 26"/>
          <p:cNvSpPr/>
          <p:nvPr/>
        </p:nvSpPr>
        <p:spPr>
          <a:xfrm rot="10800000">
            <a:off x="911423" y="2819003"/>
            <a:ext cx="1117889" cy="3593670"/>
          </a:xfrm>
          <a:custGeom>
            <a:avLst/>
            <a:gdLst>
              <a:gd name="connsiteX0" fmla="*/ 1224136 w 1224136"/>
              <a:gd name="connsiteY0" fmla="*/ 4148233 h 4148233"/>
              <a:gd name="connsiteX1" fmla="*/ 0 w 1224136"/>
              <a:gd name="connsiteY1" fmla="*/ 4148233 h 4148233"/>
              <a:gd name="connsiteX2" fmla="*/ 0 w 1224136"/>
              <a:gd name="connsiteY2" fmla="*/ 1051889 h 4148233"/>
              <a:gd name="connsiteX3" fmla="*/ 610096 w 1224136"/>
              <a:gd name="connsiteY3" fmla="*/ 0 h 4148233"/>
              <a:gd name="connsiteX4" fmla="*/ 1220192 w 1224136"/>
              <a:gd name="connsiteY4" fmla="*/ 1051889 h 4148233"/>
              <a:gd name="connsiteX5" fmla="*/ 1224136 w 1224136"/>
              <a:gd name="connsiteY5" fmla="*/ 1051889 h 4148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4136" h="4148233">
                <a:moveTo>
                  <a:pt x="1224136" y="4148233"/>
                </a:moveTo>
                <a:lnTo>
                  <a:pt x="0" y="4148233"/>
                </a:lnTo>
                <a:lnTo>
                  <a:pt x="0" y="1051889"/>
                </a:lnTo>
                <a:lnTo>
                  <a:pt x="610096" y="0"/>
                </a:lnTo>
                <a:lnTo>
                  <a:pt x="1220192" y="1051889"/>
                </a:lnTo>
                <a:lnTo>
                  <a:pt x="1224136" y="1051889"/>
                </a:lnTo>
                <a:close/>
              </a:path>
            </a:pathLst>
          </a:custGeom>
          <a:solidFill>
            <a:srgbClr val="CBD5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8" name="Groupe 27"/>
          <p:cNvGrpSpPr/>
          <p:nvPr/>
        </p:nvGrpSpPr>
        <p:grpSpPr>
          <a:xfrm>
            <a:off x="3071664" y="3645024"/>
            <a:ext cx="6624737" cy="1325076"/>
            <a:chOff x="1795327" y="1980265"/>
            <a:chExt cx="6624737" cy="1325076"/>
          </a:xfrm>
        </p:grpSpPr>
        <p:grpSp>
          <p:nvGrpSpPr>
            <p:cNvPr id="29" name="Groupe 28"/>
            <p:cNvGrpSpPr/>
            <p:nvPr/>
          </p:nvGrpSpPr>
          <p:grpSpPr>
            <a:xfrm>
              <a:off x="4308284" y="1980265"/>
              <a:ext cx="3962909" cy="1325076"/>
              <a:chOff x="1768284" y="799165"/>
              <a:chExt cx="3962909" cy="1325076"/>
            </a:xfrm>
          </p:grpSpPr>
          <p:sp>
            <p:nvSpPr>
              <p:cNvPr id="49" name="Rectangle à coins arrondis 48"/>
              <p:cNvSpPr/>
              <p:nvPr/>
            </p:nvSpPr>
            <p:spPr>
              <a:xfrm>
                <a:off x="1768284" y="799165"/>
                <a:ext cx="2512194" cy="818147"/>
              </a:xfrm>
              <a:prstGeom prst="roundRect">
                <a:avLst/>
              </a:prstGeom>
              <a:solidFill>
                <a:srgbClr val="464B69"/>
              </a:solidFill>
              <a:ln w="25400" cap="flat" cmpd="sng" algn="ctr">
                <a:solidFill>
                  <a:srgbClr val="464B69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Discipline</a:t>
                </a:r>
                <a:endParaRPr kumimoji="0" lang="fr-F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3298701" y="1864360"/>
                <a:ext cx="2432492" cy="259881"/>
              </a:xfrm>
              <a:prstGeom prst="rect">
                <a:avLst/>
              </a:prstGeom>
              <a:solidFill>
                <a:srgbClr val="00AFB4"/>
              </a:solidFill>
              <a:ln w="25400" cap="flat" cmpd="sng" algn="ctr">
                <a:solidFill>
                  <a:srgbClr val="00AFB4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it-IT" sz="1400" kern="0" dirty="0">
                    <a:solidFill>
                      <a:srgbClr val="FFFFFF"/>
                    </a:solidFill>
                    <a:latin typeface="Arial"/>
                  </a:rPr>
                  <a:t>Model</a:t>
                </a:r>
                <a:endParaRPr kumimoji="0" lang="fr-F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cxnSp>
            <p:nvCxnSpPr>
              <p:cNvPr id="51" name="Connecteur en angle 50"/>
              <p:cNvCxnSpPr>
                <a:stCxn id="49" idx="2"/>
                <a:endCxn id="50" idx="1"/>
              </p:cNvCxnSpPr>
              <p:nvPr/>
            </p:nvCxnSpPr>
            <p:spPr>
              <a:xfrm rot="16200000" flipH="1">
                <a:off x="2973047" y="1668646"/>
                <a:ext cx="376989" cy="274320"/>
              </a:xfrm>
              <a:prstGeom prst="bentConnector2">
                <a:avLst/>
              </a:prstGeom>
              <a:noFill/>
              <a:ln w="28575" cap="flat" cmpd="sng" algn="ctr">
                <a:solidFill>
                  <a:srgbClr val="00AFB4"/>
                </a:solidFill>
                <a:prstDash val="solid"/>
              </a:ln>
              <a:effectLst/>
            </p:spPr>
          </p:cxnSp>
        </p:grpSp>
        <p:grpSp>
          <p:nvGrpSpPr>
            <p:cNvPr id="30" name="Groupe 29"/>
            <p:cNvGrpSpPr/>
            <p:nvPr/>
          </p:nvGrpSpPr>
          <p:grpSpPr>
            <a:xfrm>
              <a:off x="1795327" y="2003717"/>
              <a:ext cx="2512957" cy="215444"/>
              <a:chOff x="1795327" y="2272578"/>
              <a:chExt cx="2512957" cy="215444"/>
            </a:xfrm>
          </p:grpSpPr>
          <p:cxnSp>
            <p:nvCxnSpPr>
              <p:cNvPr id="46" name="Connecteur droit avec flèche 45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8" name="ZoneTexte 47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1" name="Groupe 30"/>
            <p:cNvGrpSpPr/>
            <p:nvPr/>
          </p:nvGrpSpPr>
          <p:grpSpPr>
            <a:xfrm>
              <a:off x="1795327" y="2268206"/>
              <a:ext cx="2512957" cy="215444"/>
              <a:chOff x="1795327" y="2272578"/>
              <a:chExt cx="2512957" cy="215444"/>
            </a:xfrm>
          </p:grpSpPr>
          <p:cxnSp>
            <p:nvCxnSpPr>
              <p:cNvPr id="43" name="Connecteur droit avec flèche 42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4" name="ZoneTexte 43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2" name="Groupe 31"/>
            <p:cNvGrpSpPr/>
            <p:nvPr/>
          </p:nvGrpSpPr>
          <p:grpSpPr>
            <a:xfrm>
              <a:off x="1795327" y="2541717"/>
              <a:ext cx="2512957" cy="215444"/>
              <a:chOff x="1795327" y="2272578"/>
              <a:chExt cx="2512957" cy="215444"/>
            </a:xfrm>
          </p:grpSpPr>
          <p:cxnSp>
            <p:nvCxnSpPr>
              <p:cNvPr id="40" name="Connecteur droit avec flèche 39"/>
              <p:cNvCxnSpPr/>
              <p:nvPr/>
            </p:nvCxnSpPr>
            <p:spPr>
              <a:xfrm>
                <a:off x="3195587" y="2395689"/>
                <a:ext cx="1112697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42" name="ZoneTexte 41"/>
              <p:cNvSpPr txBox="1"/>
              <p:nvPr/>
            </p:nvSpPr>
            <p:spPr>
              <a:xfrm>
                <a:off x="1795327" y="2272578"/>
                <a:ext cx="130347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Input 3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3" name="Groupe 32"/>
            <p:cNvGrpSpPr/>
            <p:nvPr/>
          </p:nvGrpSpPr>
          <p:grpSpPr>
            <a:xfrm>
              <a:off x="6828945" y="2126828"/>
              <a:ext cx="1519111" cy="215444"/>
              <a:chOff x="8220738" y="2154912"/>
              <a:chExt cx="1519111" cy="215444"/>
            </a:xfrm>
          </p:grpSpPr>
          <p:cxnSp>
            <p:nvCxnSpPr>
              <p:cNvPr id="38" name="Connecteur droit avec flèche 37"/>
              <p:cNvCxnSpPr/>
              <p:nvPr/>
            </p:nvCxnSpPr>
            <p:spPr>
              <a:xfrm>
                <a:off x="8220738" y="2278023"/>
                <a:ext cx="666185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39" name="ZoneTexte 38"/>
              <p:cNvSpPr txBox="1"/>
              <p:nvPr/>
            </p:nvSpPr>
            <p:spPr>
              <a:xfrm>
                <a:off x="8947761" y="2154912"/>
                <a:ext cx="792088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1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  <p:grpSp>
          <p:nvGrpSpPr>
            <p:cNvPr id="34" name="Groupe 33"/>
            <p:cNvGrpSpPr/>
            <p:nvPr/>
          </p:nvGrpSpPr>
          <p:grpSpPr>
            <a:xfrm>
              <a:off x="6828945" y="2433995"/>
              <a:ext cx="1591119" cy="215444"/>
              <a:chOff x="8220738" y="2163511"/>
              <a:chExt cx="1591119" cy="215444"/>
            </a:xfrm>
          </p:grpSpPr>
          <p:cxnSp>
            <p:nvCxnSpPr>
              <p:cNvPr id="36" name="Connecteur droit avec flèche 35"/>
              <p:cNvCxnSpPr/>
              <p:nvPr/>
            </p:nvCxnSpPr>
            <p:spPr>
              <a:xfrm>
                <a:off x="8220738" y="2278023"/>
                <a:ext cx="670418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777B91"/>
                </a:solidFill>
                <a:prstDash val="sysDot"/>
                <a:tailEnd type="triangle" w="lg" len="lg"/>
              </a:ln>
              <a:effectLst/>
            </p:spPr>
          </p:cxnSp>
          <p:sp>
            <p:nvSpPr>
              <p:cNvPr id="37" name="ZoneTexte 36"/>
              <p:cNvSpPr txBox="1"/>
              <p:nvPr/>
            </p:nvSpPr>
            <p:spPr>
              <a:xfrm>
                <a:off x="8947761" y="2163511"/>
                <a:ext cx="864096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it-IT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777B91"/>
                    </a:solidFill>
                    <a:effectLst/>
                    <a:uLnTx/>
                    <a:uFillTx/>
                    <a:latin typeface="Arial"/>
                  </a:rPr>
                  <a:t>Output 2</a:t>
                </a:r>
                <a:endPara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777B91"/>
                  </a:solidFill>
                  <a:effectLst/>
                  <a:uLnTx/>
                  <a:uFillTx/>
                  <a:latin typeface="Arial"/>
                </a:endParaRPr>
              </a:p>
            </p:txBody>
          </p:sp>
        </p:grpSp>
      </p:grpSp>
      <p:cxnSp>
        <p:nvCxnSpPr>
          <p:cNvPr id="8" name="Connecteur droit avec flèche 7"/>
          <p:cNvCxnSpPr/>
          <p:nvPr/>
        </p:nvCxnSpPr>
        <p:spPr>
          <a:xfrm>
            <a:off x="1470368" y="2560273"/>
            <a:ext cx="0" cy="4104456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9" name="ZoneTexte 8"/>
          <p:cNvSpPr txBox="1"/>
          <p:nvPr/>
        </p:nvSpPr>
        <p:spPr>
          <a:xfrm rot="16200000">
            <a:off x="488785" y="4039522"/>
            <a:ext cx="1400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GEMSEO</a:t>
            </a:r>
            <a:endParaRPr lang="fr-FR" dirty="0"/>
          </a:p>
        </p:txBody>
      </p:sp>
      <p:sp>
        <p:nvSpPr>
          <p:cNvPr id="16" name="Ellipse 15"/>
          <p:cNvSpPr/>
          <p:nvPr/>
        </p:nvSpPr>
        <p:spPr>
          <a:xfrm>
            <a:off x="2539020" y="3658874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avec flèche 22"/>
          <p:cNvCxnSpPr>
            <a:endCxn id="16" idx="2"/>
          </p:cNvCxnSpPr>
          <p:nvPr/>
        </p:nvCxnSpPr>
        <p:spPr>
          <a:xfrm>
            <a:off x="1463040" y="3766886"/>
            <a:ext cx="1075980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61" name="Connecteur en angle 60"/>
          <p:cNvCxnSpPr>
            <a:stCxn id="16" idx="6"/>
          </p:cNvCxnSpPr>
          <p:nvPr/>
        </p:nvCxnSpPr>
        <p:spPr>
          <a:xfrm>
            <a:off x="2756879" y="3766886"/>
            <a:ext cx="1006554" cy="275616"/>
          </a:xfrm>
          <a:prstGeom prst="bentConnector3">
            <a:avLst>
              <a:gd name="adj1" fmla="val 50000"/>
            </a:avLst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grpSp>
        <p:nvGrpSpPr>
          <p:cNvPr id="76" name="Groupe 75"/>
          <p:cNvGrpSpPr/>
          <p:nvPr/>
        </p:nvGrpSpPr>
        <p:grpSpPr>
          <a:xfrm>
            <a:off x="1473824" y="4221088"/>
            <a:ext cx="2317920" cy="216024"/>
            <a:chOff x="1473824" y="3827046"/>
            <a:chExt cx="2317920" cy="216024"/>
          </a:xfrm>
        </p:grpSpPr>
        <p:sp>
          <p:nvSpPr>
            <p:cNvPr id="81" name="Ellipse 80"/>
            <p:cNvSpPr/>
            <p:nvPr/>
          </p:nvSpPr>
          <p:spPr>
            <a:xfrm>
              <a:off x="2549804" y="3827046"/>
              <a:ext cx="217859" cy="21602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CB29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83" name="Connecteur droit avec flèche 82"/>
            <p:cNvCxnSpPr>
              <a:endCxn id="81" idx="2"/>
            </p:cNvCxnSpPr>
            <p:nvPr/>
          </p:nvCxnSpPr>
          <p:spPr>
            <a:xfrm>
              <a:off x="1473824" y="3935058"/>
              <a:ext cx="107598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  <p:cxnSp>
          <p:nvCxnSpPr>
            <p:cNvPr id="85" name="Connecteur droit avec flèche 84"/>
            <p:cNvCxnSpPr>
              <a:stCxn id="81" idx="6"/>
            </p:cNvCxnSpPr>
            <p:nvPr/>
          </p:nvCxnSpPr>
          <p:spPr>
            <a:xfrm>
              <a:off x="2767663" y="3935058"/>
              <a:ext cx="1024081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CB2980"/>
              </a:solidFill>
              <a:prstDash val="sysDot"/>
              <a:tailEnd type="triangle" w="lg" len="lg"/>
            </a:ln>
            <a:effectLst/>
          </p:spPr>
        </p:cxnSp>
      </p:grpSp>
      <p:sp>
        <p:nvSpPr>
          <p:cNvPr id="89" name="Ellipse 88"/>
          <p:cNvSpPr/>
          <p:nvPr/>
        </p:nvSpPr>
        <p:spPr>
          <a:xfrm>
            <a:off x="2539019" y="5311369"/>
            <a:ext cx="217859" cy="216024"/>
          </a:xfrm>
          <a:prstGeom prst="ellipse">
            <a:avLst/>
          </a:prstGeom>
          <a:solidFill>
            <a:schemeClr val="bg1"/>
          </a:solidFill>
          <a:ln w="28575">
            <a:solidFill>
              <a:srgbClr val="CB29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3" name="Connecteur en angle 92"/>
          <p:cNvCxnSpPr>
            <a:endCxn id="89" idx="6"/>
          </p:cNvCxnSpPr>
          <p:nvPr/>
        </p:nvCxnSpPr>
        <p:spPr>
          <a:xfrm rot="10800000" flipV="1">
            <a:off x="2756879" y="4206475"/>
            <a:ext cx="6939523" cy="1212905"/>
          </a:xfrm>
          <a:prstGeom prst="bentConnector3">
            <a:avLst>
              <a:gd name="adj1" fmla="val -6313"/>
            </a:avLst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cxnSp>
        <p:nvCxnSpPr>
          <p:cNvPr id="96" name="Connecteur droit avec flèche 95"/>
          <p:cNvCxnSpPr>
            <a:stCxn id="89" idx="2"/>
          </p:cNvCxnSpPr>
          <p:nvPr/>
        </p:nvCxnSpPr>
        <p:spPr>
          <a:xfrm flipH="1">
            <a:off x="1470368" y="5419381"/>
            <a:ext cx="1068651" cy="0"/>
          </a:xfrm>
          <a:prstGeom prst="straightConnector1">
            <a:avLst/>
          </a:prstGeom>
          <a:noFill/>
          <a:ln w="28575" cap="flat" cmpd="sng" algn="ctr">
            <a:solidFill>
              <a:srgbClr val="CB2980"/>
            </a:solidFill>
            <a:prstDash val="sysDot"/>
            <a:tailEnd type="triangle" w="lg" len="lg"/>
          </a:ln>
          <a:effectLst/>
        </p:spPr>
      </p:cxnSp>
      <p:sp>
        <p:nvSpPr>
          <p:cNvPr id="97" name="ZoneTexte 96"/>
          <p:cNvSpPr txBox="1"/>
          <p:nvPr/>
        </p:nvSpPr>
        <p:spPr>
          <a:xfrm>
            <a:off x="1543186" y="3515839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>
                <a:solidFill>
                  <a:srgbClr val="CB2980"/>
                </a:solidFill>
              </a:rPr>
              <a:t>Var 141</a:t>
            </a:r>
            <a:endParaRPr lang="fr-FR" sz="1400" dirty="0">
              <a:solidFill>
                <a:srgbClr val="CB2980"/>
              </a:solidFill>
            </a:endParaRPr>
          </a:p>
        </p:txBody>
      </p:sp>
      <p:sp>
        <p:nvSpPr>
          <p:cNvPr id="98" name="ZoneTexte 97"/>
          <p:cNvSpPr txBox="1"/>
          <p:nvPr/>
        </p:nvSpPr>
        <p:spPr>
          <a:xfrm>
            <a:off x="1546272" y="407805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>
                <a:solidFill>
                  <a:srgbClr val="CB2980"/>
                </a:solidFill>
              </a:rPr>
              <a:t>Var 217</a:t>
            </a:r>
            <a:endParaRPr lang="fr-FR" sz="1400" dirty="0">
              <a:solidFill>
                <a:srgbClr val="CB2980"/>
              </a:solidFill>
            </a:endParaRPr>
          </a:p>
        </p:txBody>
      </p:sp>
      <p:sp>
        <p:nvSpPr>
          <p:cNvPr id="99" name="ZoneTexte 98"/>
          <p:cNvSpPr txBox="1"/>
          <p:nvPr/>
        </p:nvSpPr>
        <p:spPr>
          <a:xfrm>
            <a:off x="1653870" y="5168332"/>
            <a:ext cx="870273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it-IT" sz="1400" dirty="0">
                <a:solidFill>
                  <a:srgbClr val="CB2980"/>
                </a:solidFill>
              </a:rPr>
              <a:t>Var 38</a:t>
            </a:r>
            <a:endParaRPr lang="fr-FR" sz="1400" dirty="0">
              <a:solidFill>
                <a:srgbClr val="CB29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016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hème1">
  <a:themeElements>
    <a:clrScheme name="Capgemini Palette">
      <a:dk1>
        <a:sysClr val="windowText" lastClr="000000"/>
      </a:dk1>
      <a:lt1>
        <a:srgbClr val="FFFFFF"/>
      </a:lt1>
      <a:dk2>
        <a:srgbClr val="2B0A3D"/>
      </a:dk2>
      <a:lt2>
        <a:srgbClr val="ECECEC"/>
      </a:lt2>
      <a:accent1>
        <a:srgbClr val="0070AD"/>
      </a:accent1>
      <a:accent2>
        <a:srgbClr val="12ABDB"/>
      </a:accent2>
      <a:accent3>
        <a:srgbClr val="2B0A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ème1" id="{DB23D5DE-0B9A-4B09-9192-699DA51A3CB0}" vid="{014FB731-323B-49BF-AD18-4420062F9FA9}"/>
    </a:ext>
  </a:extLst>
</a:theme>
</file>

<file path=ppt/theme/theme2.xml><?xml version="1.0" encoding="utf-8"?>
<a:theme xmlns:a="http://schemas.openxmlformats.org/drawingml/2006/main" name="Cover options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_Capgemini-Engineering.pptx" id="{71036F69-CEE1-48F2-BE76-C6A2A2F53448}" vid="{EB1ED9C7-31C0-4F8C-9B19-DBDF5408FE8C}"/>
    </a:ext>
  </a:extLst>
</a:theme>
</file>

<file path=ppt/theme/theme3.xml><?xml version="1.0" encoding="utf-8"?>
<a:theme xmlns:a="http://schemas.openxmlformats.org/drawingml/2006/main" name="Tema do Offic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Capgemini Palette">
      <a:dk1>
        <a:sysClr val="windowText" lastClr="000000"/>
      </a:dk1>
      <a:lt1>
        <a:srgbClr val="FFFFFF"/>
      </a:lt1>
      <a:dk2>
        <a:srgbClr val="2B143D"/>
      </a:dk2>
      <a:lt2>
        <a:srgbClr val="E6E7E7"/>
      </a:lt2>
      <a:accent1>
        <a:srgbClr val="0070AD"/>
      </a:accent1>
      <a:accent2>
        <a:srgbClr val="12ABDB"/>
      </a:accent2>
      <a:accent3>
        <a:srgbClr val="2B143D"/>
      </a:accent3>
      <a:accent4>
        <a:srgbClr val="FF304C"/>
      </a:accent4>
      <a:accent5>
        <a:srgbClr val="95E616"/>
      </a:accent5>
      <a:accent6>
        <a:srgbClr val="00C37B"/>
      </a:accent6>
      <a:hlink>
        <a:srgbClr val="88D5ED"/>
      </a:hlink>
      <a:folHlink>
        <a:srgbClr val="7E39BA"/>
      </a:folHlink>
    </a:clrScheme>
    <a:fontScheme name="Capgemini fo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F268934454D948B67DD2CBEE5262E2" ma:contentTypeVersion="1" ma:contentTypeDescription="Crée un document." ma:contentTypeScope="" ma:versionID="8224d224c5495f34d182a9c318ef9284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964448327911e6d8db575cb01999c23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Date de début de planification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Date de fin de planification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9ADD43F-92D3-47DE-90DB-D576C9390B5E}">
  <ds:schemaRefs>
    <ds:schemaRef ds:uri="http://purl.org/dc/elements/1.1/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1E66E3A-548C-4E33-996A-02AD73AF0CE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901B13-B09D-49C9-854F-541D02A6352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Thème1</Template>
  <TotalTime>440</TotalTime>
  <Words>2811</Words>
  <Application>Microsoft Office PowerPoint</Application>
  <PresentationFormat>Grand écran</PresentationFormat>
  <Paragraphs>627</Paragraphs>
  <Slides>55</Slides>
  <Notes>4</Notes>
  <HiddenSlides>0</HiddenSlides>
  <MMClips>0</MMClips>
  <ScaleCrop>false</ScaleCrop>
  <HeadingPairs>
    <vt:vector size="8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2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55</vt:i4>
      </vt:variant>
    </vt:vector>
  </HeadingPairs>
  <TitlesOfParts>
    <vt:vector size="65" baseType="lpstr">
      <vt:lpstr>-apple-system</vt:lpstr>
      <vt:lpstr>Arial</vt:lpstr>
      <vt:lpstr>Calibri</vt:lpstr>
      <vt:lpstr>Cambria Math</vt:lpstr>
      <vt:lpstr>Lato</vt:lpstr>
      <vt:lpstr>Verdana</vt:lpstr>
      <vt:lpstr>Wingdings</vt:lpstr>
      <vt:lpstr>Thème1</vt:lpstr>
      <vt:lpstr>Cover options</vt:lpstr>
      <vt:lpstr>think-cell Slide</vt:lpstr>
      <vt:lpstr>Présentation PowerPoint</vt:lpstr>
      <vt:lpstr> Agenda</vt:lpstr>
      <vt:lpstr>Présentation PowerPoint</vt:lpstr>
      <vt:lpstr> 01. GEMSEO: Definition </vt:lpstr>
      <vt:lpstr> 01. GEMSEO: Key Concepts &amp; Features</vt:lpstr>
      <vt:lpstr>Key concepts: discipline</vt:lpstr>
      <vt:lpstr>Key concepts: design space</vt:lpstr>
      <vt:lpstr>Key concepts: scenario</vt:lpstr>
      <vt:lpstr>Key concepts: wrapper</vt:lpstr>
      <vt:lpstr>Présentation PowerPoint</vt:lpstr>
      <vt:lpstr>Rapid MDO prototyping (GEMSEO 3)</vt:lpstr>
      <vt:lpstr>Example: simplified wind turbine aero-structural MDO</vt:lpstr>
      <vt:lpstr>Example: simplified wind turbine aero-structural MDO</vt:lpstr>
      <vt:lpstr>Example: simplified wind turbine aero-structural MDO</vt:lpstr>
      <vt:lpstr>Example: simplified wind turbine aero-structural MDO</vt:lpstr>
      <vt:lpstr>Example: simplified wind turbine aero-structural MDO</vt:lpstr>
      <vt:lpstr>Example: simplified wind turbine aero-structural MDO</vt:lpstr>
      <vt:lpstr>Example: simplified wind turbine aero-structural MDO</vt:lpstr>
      <vt:lpstr>Présentation PowerPoint</vt:lpstr>
      <vt:lpstr>A simple analytical MDO</vt:lpstr>
      <vt:lpstr>A simple analytical MDO</vt:lpstr>
      <vt:lpstr>A simple analytical MDO</vt:lpstr>
      <vt:lpstr>The sellar problem in GEMSEO</vt:lpstr>
      <vt:lpstr>The sellar problem in GEMSEO</vt:lpstr>
      <vt:lpstr>The «double» wrapper</vt:lpstr>
      <vt:lpstr>The sellar problem in GEMSEO</vt:lpstr>
      <vt:lpstr>The sellar problem in GEMSEO</vt:lpstr>
      <vt:lpstr>The sellar problem in GEMSEO</vt:lpstr>
      <vt:lpstr>The sellar problem in GEMSEO</vt:lpstr>
      <vt:lpstr>The sellar problem in GEMSEO</vt:lpstr>
      <vt:lpstr>The sellar problem in GEMSEO</vt:lpstr>
      <vt:lpstr>Présentation PowerPoint</vt:lpstr>
      <vt:lpstr> 02. Use Case: Problem Definition (1/3)</vt:lpstr>
      <vt:lpstr> 02. Use Case: Problem Definition (2/3)</vt:lpstr>
      <vt:lpstr> 02. Use Case: Problem Definition (3/3)</vt:lpstr>
      <vt:lpstr> 02. Use Case: Problem Structure </vt:lpstr>
      <vt:lpstr> 02. Use Case: Implementation in GEMSEO (1/3)  </vt:lpstr>
      <vt:lpstr> 02. Use Case: Implementation in GEMSEO (2/3)  </vt:lpstr>
      <vt:lpstr> 02. Use Case: Implementation in GEMSEO (3/3)  </vt:lpstr>
      <vt:lpstr> 02. Use Case: Execution &amp; Results (1/2)</vt:lpstr>
      <vt:lpstr> 02. Use Case: Execution &amp; Results (2/2)</vt:lpstr>
      <vt:lpstr>Présentation PowerPoint</vt:lpstr>
      <vt:lpstr>Aero-acoustic opyimization of drone propeller</vt:lpstr>
      <vt:lpstr>Aero-acoustic opyimization of drone propeller</vt:lpstr>
      <vt:lpstr>Aero-acoustic opyimization of drone propeller</vt:lpstr>
      <vt:lpstr>Aero-acoustic opyimization of drone propeller</vt:lpstr>
      <vt:lpstr>Aero-acoustic opyimization of drone propeller</vt:lpstr>
      <vt:lpstr>Aero-acoustic opyimization of drone propeller</vt:lpstr>
      <vt:lpstr>Aero-acoustic opyimization of drone propeller</vt:lpstr>
      <vt:lpstr>Présentation PowerPoint</vt:lpstr>
      <vt:lpstr>Présentation PowerPoint</vt:lpstr>
      <vt:lpstr>MAV propeller optimization and benchmark with experimental results</vt:lpstr>
      <vt:lpstr>IRT Partnership- pylon integration with multidisciplinary optimization</vt:lpstr>
      <vt:lpstr>IDT: Industrial Digital Twin Trades</vt:lpstr>
      <vt:lpstr>iDT: Hangar Semi-Automatic vs Fully Automatic Trade</vt:lpstr>
    </vt:vector>
  </TitlesOfParts>
  <Company>Airbus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>ppt template</dc:subject>
  <dc:creator>HERRY, Benjamin (ALTRAN TECHNOLOGIES)</dc:creator>
  <cp:lastModifiedBy>SARTORI Luca</cp:lastModifiedBy>
  <cp:revision>135</cp:revision>
  <dcterms:created xsi:type="dcterms:W3CDTF">2021-04-16T07:43:22Z</dcterms:created>
  <dcterms:modified xsi:type="dcterms:W3CDTF">2021-12-21T14:28:30Z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0x01010045F268934454D948B67DD2CBEE5262E2</vt:lpwstr>
  </property>
</Properties>
</file>